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Lst>
  <p:notesMasterIdLst>
    <p:notesMasterId r:id="rId146"/>
  </p:notesMasterIdLst>
  <p:handoutMasterIdLst>
    <p:handoutMasterId r:id="rId147"/>
  </p:handoutMasterIdLst>
  <p:sldIdLst>
    <p:sldId id="294" r:id="rId2"/>
    <p:sldId id="298" r:id="rId3"/>
    <p:sldId id="299" r:id="rId4"/>
    <p:sldId id="300" r:id="rId5"/>
    <p:sldId id="301" r:id="rId6"/>
    <p:sldId id="302" r:id="rId7"/>
    <p:sldId id="303" r:id="rId8"/>
    <p:sldId id="304" r:id="rId9"/>
    <p:sldId id="305" r:id="rId10"/>
    <p:sldId id="371" r:id="rId11"/>
    <p:sldId id="372" r:id="rId12"/>
    <p:sldId id="373" r:id="rId13"/>
    <p:sldId id="374" r:id="rId14"/>
    <p:sldId id="375" r:id="rId15"/>
    <p:sldId id="376" r:id="rId16"/>
    <p:sldId id="377" r:id="rId17"/>
    <p:sldId id="379" r:id="rId18"/>
    <p:sldId id="380" r:id="rId19"/>
    <p:sldId id="381" r:id="rId20"/>
    <p:sldId id="382" r:id="rId21"/>
    <p:sldId id="383" r:id="rId22"/>
    <p:sldId id="384" r:id="rId23"/>
    <p:sldId id="385" r:id="rId24"/>
    <p:sldId id="310"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47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2" r:id="rId52"/>
    <p:sldId id="413" r:id="rId53"/>
    <p:sldId id="414" r:id="rId54"/>
    <p:sldId id="415" r:id="rId55"/>
    <p:sldId id="416" r:id="rId56"/>
    <p:sldId id="417" r:id="rId57"/>
    <p:sldId id="418" r:id="rId58"/>
    <p:sldId id="419" r:id="rId59"/>
    <p:sldId id="420" r:id="rId60"/>
    <p:sldId id="421" r:id="rId61"/>
    <p:sldId id="422" r:id="rId62"/>
    <p:sldId id="425" r:id="rId63"/>
    <p:sldId id="426" r:id="rId64"/>
    <p:sldId id="321" r:id="rId65"/>
    <p:sldId id="322" r:id="rId66"/>
    <p:sldId id="323" r:id="rId67"/>
    <p:sldId id="324" r:id="rId68"/>
    <p:sldId id="325" r:id="rId69"/>
    <p:sldId id="427" r:id="rId70"/>
    <p:sldId id="431" r:id="rId71"/>
    <p:sldId id="326" r:id="rId72"/>
    <p:sldId id="327" r:id="rId73"/>
    <p:sldId id="328" r:id="rId74"/>
    <p:sldId id="329" r:id="rId75"/>
    <p:sldId id="366" r:id="rId76"/>
    <p:sldId id="367"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435" r:id="rId90"/>
    <p:sldId id="436" r:id="rId91"/>
    <p:sldId id="346" r:id="rId92"/>
    <p:sldId id="347" r:id="rId93"/>
    <p:sldId id="348" r:id="rId94"/>
    <p:sldId id="349" r:id="rId95"/>
    <p:sldId id="350" r:id="rId96"/>
    <p:sldId id="351" r:id="rId97"/>
    <p:sldId id="352" r:id="rId98"/>
    <p:sldId id="353" r:id="rId99"/>
    <p:sldId id="354" r:id="rId100"/>
    <p:sldId id="355" r:id="rId101"/>
    <p:sldId id="356" r:id="rId102"/>
    <p:sldId id="368" r:id="rId103"/>
    <p:sldId id="360" r:id="rId104"/>
    <p:sldId id="361" r:id="rId105"/>
    <p:sldId id="362" r:id="rId106"/>
    <p:sldId id="363" r:id="rId107"/>
    <p:sldId id="364" r:id="rId108"/>
    <p:sldId id="473" r:id="rId109"/>
    <p:sldId id="475" r:id="rId110"/>
    <p:sldId id="476" r:id="rId111"/>
    <p:sldId id="472" r:id="rId112"/>
    <p:sldId id="439" r:id="rId113"/>
    <p:sldId id="440" r:id="rId114"/>
    <p:sldId id="441" r:id="rId115"/>
    <p:sldId id="442" r:id="rId116"/>
    <p:sldId id="443" r:id="rId117"/>
    <p:sldId id="444" r:id="rId118"/>
    <p:sldId id="445" r:id="rId119"/>
    <p:sldId id="446" r:id="rId120"/>
    <p:sldId id="447" r:id="rId121"/>
    <p:sldId id="448" r:id="rId122"/>
    <p:sldId id="449" r:id="rId123"/>
    <p:sldId id="450" r:id="rId124"/>
    <p:sldId id="451" r:id="rId125"/>
    <p:sldId id="452" r:id="rId126"/>
    <p:sldId id="453" r:id="rId127"/>
    <p:sldId id="454" r:id="rId128"/>
    <p:sldId id="455" r:id="rId129"/>
    <p:sldId id="456" r:id="rId130"/>
    <p:sldId id="457" r:id="rId131"/>
    <p:sldId id="458" r:id="rId132"/>
    <p:sldId id="459" r:id="rId133"/>
    <p:sldId id="460" r:id="rId134"/>
    <p:sldId id="461" r:id="rId135"/>
    <p:sldId id="462" r:id="rId136"/>
    <p:sldId id="463" r:id="rId137"/>
    <p:sldId id="464" r:id="rId138"/>
    <p:sldId id="465" r:id="rId139"/>
    <p:sldId id="466" r:id="rId140"/>
    <p:sldId id="467" r:id="rId141"/>
    <p:sldId id="468" r:id="rId142"/>
    <p:sldId id="469" r:id="rId143"/>
    <p:sldId id="470" r:id="rId144"/>
    <p:sldId id="471" r:id="rId145"/>
  </p:sldIdLst>
  <p:sldSz cx="9144000" cy="6858000" type="screen4x3"/>
  <p:notesSz cx="7315200" cy="9601200"/>
  <p:defaultTextStyle>
    <a:defPPr>
      <a:defRPr lang="en-US"/>
    </a:defPPr>
    <a:lvl1pPr algn="ctr" rtl="0" eaLnBrk="0" fontAlgn="base" hangingPunct="0">
      <a:spcBef>
        <a:spcPct val="50000"/>
      </a:spcBef>
      <a:spcAft>
        <a:spcPct val="0"/>
      </a:spcAft>
      <a:defRPr sz="1400" b="1" kern="1200">
        <a:solidFill>
          <a:schemeClr val="tx1"/>
        </a:solidFill>
        <a:latin typeface="Times New Roman" pitchFamily="18" charset="0"/>
        <a:ea typeface="+mn-ea"/>
        <a:cs typeface="+mn-cs"/>
      </a:defRPr>
    </a:lvl1pPr>
    <a:lvl2pPr marL="457200" algn="ctr" rtl="0" eaLnBrk="0" fontAlgn="base" hangingPunct="0">
      <a:spcBef>
        <a:spcPct val="50000"/>
      </a:spcBef>
      <a:spcAft>
        <a:spcPct val="0"/>
      </a:spcAft>
      <a:defRPr sz="1400" b="1" kern="1200">
        <a:solidFill>
          <a:schemeClr val="tx1"/>
        </a:solidFill>
        <a:latin typeface="Times New Roman" pitchFamily="18" charset="0"/>
        <a:ea typeface="+mn-ea"/>
        <a:cs typeface="+mn-cs"/>
      </a:defRPr>
    </a:lvl2pPr>
    <a:lvl3pPr marL="914400" algn="ctr" rtl="0" eaLnBrk="0" fontAlgn="base" hangingPunct="0">
      <a:spcBef>
        <a:spcPct val="50000"/>
      </a:spcBef>
      <a:spcAft>
        <a:spcPct val="0"/>
      </a:spcAft>
      <a:defRPr sz="1400" b="1" kern="1200">
        <a:solidFill>
          <a:schemeClr val="tx1"/>
        </a:solidFill>
        <a:latin typeface="Times New Roman" pitchFamily="18" charset="0"/>
        <a:ea typeface="+mn-ea"/>
        <a:cs typeface="+mn-cs"/>
      </a:defRPr>
    </a:lvl3pPr>
    <a:lvl4pPr marL="1371600" algn="ctr" rtl="0" eaLnBrk="0" fontAlgn="base" hangingPunct="0">
      <a:spcBef>
        <a:spcPct val="50000"/>
      </a:spcBef>
      <a:spcAft>
        <a:spcPct val="0"/>
      </a:spcAft>
      <a:defRPr sz="1400" b="1" kern="1200">
        <a:solidFill>
          <a:schemeClr val="tx1"/>
        </a:solidFill>
        <a:latin typeface="Times New Roman" pitchFamily="18" charset="0"/>
        <a:ea typeface="+mn-ea"/>
        <a:cs typeface="+mn-cs"/>
      </a:defRPr>
    </a:lvl4pPr>
    <a:lvl5pPr marL="1828800" algn="ctr" rtl="0" eaLnBrk="0" fontAlgn="base" hangingPunct="0">
      <a:spcBef>
        <a:spcPct val="5000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FF66"/>
    <a:srgbClr val="66FF33"/>
    <a:srgbClr val="339966"/>
    <a:srgbClr val="99FFCC"/>
    <a:srgbClr val="00CC00"/>
    <a:srgbClr val="99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43" autoAdjust="0"/>
  </p:normalViewPr>
  <p:slideViewPr>
    <p:cSldViewPr>
      <p:cViewPr>
        <p:scale>
          <a:sx n="78" d="100"/>
          <a:sy n="78" d="100"/>
        </p:scale>
        <p:origin x="-92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0377"/>
    </p:cViewPr>
  </p:sorterViewPr>
  <p:notesViewPr>
    <p:cSldViewPr>
      <p:cViewPr varScale="1">
        <p:scale>
          <a:sx n="54" d="100"/>
          <a:sy n="54" d="100"/>
        </p:scale>
        <p:origin x="-1740" y="-9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2E76B-2280-4C84-987E-EBB0B7636911}" type="doc">
      <dgm:prSet loTypeId="urn:microsoft.com/office/officeart/2005/8/layout/vProcess5" loCatId="process" qsTypeId="urn:microsoft.com/office/officeart/2005/8/quickstyle/simple5" qsCatId="simple" csTypeId="urn:microsoft.com/office/officeart/2005/8/colors/accent1_2#5" csCatId="accent1" phldr="1"/>
      <dgm:spPr/>
      <dgm:t>
        <a:bodyPr/>
        <a:lstStyle/>
        <a:p>
          <a:endParaRPr lang="es-CO"/>
        </a:p>
      </dgm:t>
    </dgm:pt>
    <dgm:pt modelId="{BE65DF09-C033-4B5F-95E1-E4021BD86927}">
      <dgm:prSet phldrT="[Texto]"/>
      <dgm:spPr>
        <a:solidFill>
          <a:schemeClr val="accent2">
            <a:lumMod val="40000"/>
            <a:lumOff val="60000"/>
          </a:schemeClr>
        </a:solidFill>
      </dgm:spPr>
      <dgm:t>
        <a:bodyPr/>
        <a:lstStyle/>
        <a:p>
          <a:r>
            <a:rPr lang="es-CO" b="1" dirty="0" smtClean="0">
              <a:solidFill>
                <a:schemeClr val="tx1"/>
              </a:solidFill>
            </a:rPr>
            <a:t>Fatiga</a:t>
          </a:r>
          <a:endParaRPr lang="es-CO" b="1" dirty="0">
            <a:solidFill>
              <a:schemeClr val="tx1"/>
            </a:solidFill>
          </a:endParaRPr>
        </a:p>
      </dgm:t>
    </dgm:pt>
    <dgm:pt modelId="{A45DE9EE-9D57-4331-BE3E-B83E738D25E9}" type="parTrans" cxnId="{BA558850-45F2-4521-8263-BCB1E76B0FFE}">
      <dgm:prSet/>
      <dgm:spPr/>
      <dgm:t>
        <a:bodyPr/>
        <a:lstStyle/>
        <a:p>
          <a:endParaRPr lang="es-CO" b="1">
            <a:solidFill>
              <a:schemeClr val="tx1"/>
            </a:solidFill>
          </a:endParaRPr>
        </a:p>
      </dgm:t>
    </dgm:pt>
    <dgm:pt modelId="{25FE724F-EAD1-4E76-9708-11BF326C5055}" type="sibTrans" cxnId="{BA558850-45F2-4521-8263-BCB1E76B0FFE}">
      <dgm:prSet/>
      <dgm:spPr/>
      <dgm:t>
        <a:bodyPr/>
        <a:lstStyle/>
        <a:p>
          <a:endParaRPr lang="es-CO" b="1">
            <a:solidFill>
              <a:schemeClr val="tx1"/>
            </a:solidFill>
          </a:endParaRPr>
        </a:p>
      </dgm:t>
    </dgm:pt>
    <dgm:pt modelId="{8A196B16-9D97-4974-9D6D-6A4888C637E5}">
      <dgm:prSet phldrT="[Texto]"/>
      <dgm:spPr>
        <a:solidFill>
          <a:schemeClr val="accent2">
            <a:lumMod val="40000"/>
            <a:lumOff val="60000"/>
          </a:schemeClr>
        </a:solidFill>
      </dgm:spPr>
      <dgm:t>
        <a:bodyPr/>
        <a:lstStyle/>
        <a:p>
          <a:r>
            <a:rPr lang="es-CO" b="1" dirty="0" smtClean="0">
              <a:solidFill>
                <a:schemeClr val="tx1"/>
              </a:solidFill>
            </a:rPr>
            <a:t>Corrosión</a:t>
          </a:r>
          <a:endParaRPr lang="es-CO" b="1" dirty="0">
            <a:solidFill>
              <a:schemeClr val="tx1"/>
            </a:solidFill>
          </a:endParaRPr>
        </a:p>
      </dgm:t>
    </dgm:pt>
    <dgm:pt modelId="{F9E39841-FF4A-4757-ACCF-E59B0CACAD84}" type="parTrans" cxnId="{636D9F2A-D087-4BFB-BFF7-BB55692CEA02}">
      <dgm:prSet/>
      <dgm:spPr/>
      <dgm:t>
        <a:bodyPr/>
        <a:lstStyle/>
        <a:p>
          <a:endParaRPr lang="es-CO" b="1">
            <a:solidFill>
              <a:schemeClr val="tx1"/>
            </a:solidFill>
          </a:endParaRPr>
        </a:p>
      </dgm:t>
    </dgm:pt>
    <dgm:pt modelId="{D52825DC-6BD2-4FF3-ADDE-3CE80B205506}" type="sibTrans" cxnId="{636D9F2A-D087-4BFB-BFF7-BB55692CEA02}">
      <dgm:prSet/>
      <dgm:spPr/>
      <dgm:t>
        <a:bodyPr/>
        <a:lstStyle/>
        <a:p>
          <a:endParaRPr lang="es-CO" b="1">
            <a:solidFill>
              <a:schemeClr val="tx1"/>
            </a:solidFill>
          </a:endParaRPr>
        </a:p>
      </dgm:t>
    </dgm:pt>
    <dgm:pt modelId="{C3CED079-D8EC-420F-B0B3-5F957562BDFA}">
      <dgm:prSet phldrT="[Texto]"/>
      <dgm:spPr>
        <a:solidFill>
          <a:schemeClr val="accent2">
            <a:lumMod val="40000"/>
            <a:lumOff val="60000"/>
          </a:schemeClr>
        </a:solidFill>
      </dgm:spPr>
      <dgm:t>
        <a:bodyPr/>
        <a:lstStyle/>
        <a:p>
          <a:r>
            <a:rPr lang="es-CO" b="1" dirty="0" smtClean="0">
              <a:solidFill>
                <a:schemeClr val="tx1"/>
              </a:solidFill>
            </a:rPr>
            <a:t>Evaporación</a:t>
          </a:r>
          <a:endParaRPr lang="es-CO" b="1" dirty="0">
            <a:solidFill>
              <a:schemeClr val="tx1"/>
            </a:solidFill>
          </a:endParaRPr>
        </a:p>
      </dgm:t>
    </dgm:pt>
    <dgm:pt modelId="{1D5CBEB9-A00B-4226-ADDB-9242C438ACAB}" type="parTrans" cxnId="{CAA4A2D9-7076-46DC-AB61-8E0BB0D580C3}">
      <dgm:prSet/>
      <dgm:spPr/>
      <dgm:t>
        <a:bodyPr/>
        <a:lstStyle/>
        <a:p>
          <a:endParaRPr lang="es-CO" b="1">
            <a:solidFill>
              <a:schemeClr val="tx1"/>
            </a:solidFill>
          </a:endParaRPr>
        </a:p>
      </dgm:t>
    </dgm:pt>
    <dgm:pt modelId="{5ADBDF7A-6BA7-45F0-AD51-804AC26AD905}" type="sibTrans" cxnId="{CAA4A2D9-7076-46DC-AB61-8E0BB0D580C3}">
      <dgm:prSet/>
      <dgm:spPr/>
      <dgm:t>
        <a:bodyPr/>
        <a:lstStyle/>
        <a:p>
          <a:endParaRPr lang="es-CO" b="1">
            <a:solidFill>
              <a:schemeClr val="tx1"/>
            </a:solidFill>
          </a:endParaRPr>
        </a:p>
      </dgm:t>
    </dgm:pt>
    <dgm:pt modelId="{3990B2BF-3030-4ED4-9A2A-7BDBCBEC2B73}">
      <dgm:prSet phldrT="[Texto]"/>
      <dgm:spPr>
        <a:solidFill>
          <a:schemeClr val="accent2">
            <a:lumMod val="40000"/>
            <a:lumOff val="60000"/>
          </a:schemeClr>
        </a:solidFill>
      </dgm:spPr>
      <dgm:t>
        <a:bodyPr/>
        <a:lstStyle/>
        <a:p>
          <a:r>
            <a:rPr lang="es-CO" b="1" dirty="0" smtClean="0">
              <a:solidFill>
                <a:schemeClr val="tx1"/>
              </a:solidFill>
            </a:rPr>
            <a:t>Abrasión</a:t>
          </a:r>
          <a:endParaRPr lang="es-CO" b="1" dirty="0">
            <a:solidFill>
              <a:schemeClr val="tx1"/>
            </a:solidFill>
          </a:endParaRPr>
        </a:p>
      </dgm:t>
    </dgm:pt>
    <dgm:pt modelId="{16A9E9F7-EC39-4FCA-A66A-FD9EE5E57ED6}" type="parTrans" cxnId="{06F9C770-8B70-43BA-9499-84A6C143EFDB}">
      <dgm:prSet/>
      <dgm:spPr/>
      <dgm:t>
        <a:bodyPr/>
        <a:lstStyle/>
        <a:p>
          <a:endParaRPr lang="es-CO" b="1">
            <a:solidFill>
              <a:schemeClr val="tx1"/>
            </a:solidFill>
          </a:endParaRPr>
        </a:p>
      </dgm:t>
    </dgm:pt>
    <dgm:pt modelId="{23265840-E1DC-4B81-8EF4-6B2D2200A025}" type="sibTrans" cxnId="{06F9C770-8B70-43BA-9499-84A6C143EFDB}">
      <dgm:prSet/>
      <dgm:spPr/>
      <dgm:t>
        <a:bodyPr/>
        <a:lstStyle/>
        <a:p>
          <a:endParaRPr lang="es-CO" b="1">
            <a:solidFill>
              <a:schemeClr val="tx1"/>
            </a:solidFill>
          </a:endParaRPr>
        </a:p>
      </dgm:t>
    </dgm:pt>
    <dgm:pt modelId="{26B05C05-E9EC-461E-ADE6-B03DFE326809}" type="pres">
      <dgm:prSet presAssocID="{7002E76B-2280-4C84-987E-EBB0B7636911}" presName="outerComposite" presStyleCnt="0">
        <dgm:presLayoutVars>
          <dgm:chMax val="5"/>
          <dgm:dir/>
          <dgm:resizeHandles val="exact"/>
        </dgm:presLayoutVars>
      </dgm:prSet>
      <dgm:spPr/>
      <dgm:t>
        <a:bodyPr/>
        <a:lstStyle/>
        <a:p>
          <a:endParaRPr lang="es-CO"/>
        </a:p>
      </dgm:t>
    </dgm:pt>
    <dgm:pt modelId="{6A876974-E6CB-4F8A-B53A-6765ECB2867E}" type="pres">
      <dgm:prSet presAssocID="{7002E76B-2280-4C84-987E-EBB0B7636911}" presName="dummyMaxCanvas" presStyleCnt="0">
        <dgm:presLayoutVars/>
      </dgm:prSet>
      <dgm:spPr/>
    </dgm:pt>
    <dgm:pt modelId="{8597781C-BB63-42CA-ACA3-FDEF0D1DEB38}" type="pres">
      <dgm:prSet presAssocID="{7002E76B-2280-4C84-987E-EBB0B7636911}" presName="FourNodes_1" presStyleLbl="node1" presStyleIdx="0" presStyleCnt="4">
        <dgm:presLayoutVars>
          <dgm:bulletEnabled val="1"/>
        </dgm:presLayoutVars>
      </dgm:prSet>
      <dgm:spPr/>
      <dgm:t>
        <a:bodyPr/>
        <a:lstStyle/>
        <a:p>
          <a:endParaRPr lang="es-CO"/>
        </a:p>
      </dgm:t>
    </dgm:pt>
    <dgm:pt modelId="{4EDEC093-4E4F-40A8-92D0-C080252FD46E}" type="pres">
      <dgm:prSet presAssocID="{7002E76B-2280-4C84-987E-EBB0B7636911}" presName="FourNodes_2" presStyleLbl="node1" presStyleIdx="1" presStyleCnt="4">
        <dgm:presLayoutVars>
          <dgm:bulletEnabled val="1"/>
        </dgm:presLayoutVars>
      </dgm:prSet>
      <dgm:spPr/>
      <dgm:t>
        <a:bodyPr/>
        <a:lstStyle/>
        <a:p>
          <a:endParaRPr lang="es-CO"/>
        </a:p>
      </dgm:t>
    </dgm:pt>
    <dgm:pt modelId="{E6553BAD-F02B-4DF2-A8D5-B0178AD2FF7E}" type="pres">
      <dgm:prSet presAssocID="{7002E76B-2280-4C84-987E-EBB0B7636911}" presName="FourNodes_3" presStyleLbl="node1" presStyleIdx="2" presStyleCnt="4">
        <dgm:presLayoutVars>
          <dgm:bulletEnabled val="1"/>
        </dgm:presLayoutVars>
      </dgm:prSet>
      <dgm:spPr/>
      <dgm:t>
        <a:bodyPr/>
        <a:lstStyle/>
        <a:p>
          <a:endParaRPr lang="es-CO"/>
        </a:p>
      </dgm:t>
    </dgm:pt>
    <dgm:pt modelId="{4AB3F5A7-5008-4A02-8EE4-AFACDFC4559A}" type="pres">
      <dgm:prSet presAssocID="{7002E76B-2280-4C84-987E-EBB0B7636911}" presName="FourNodes_4" presStyleLbl="node1" presStyleIdx="3" presStyleCnt="4">
        <dgm:presLayoutVars>
          <dgm:bulletEnabled val="1"/>
        </dgm:presLayoutVars>
      </dgm:prSet>
      <dgm:spPr/>
      <dgm:t>
        <a:bodyPr/>
        <a:lstStyle/>
        <a:p>
          <a:endParaRPr lang="es-CO"/>
        </a:p>
      </dgm:t>
    </dgm:pt>
    <dgm:pt modelId="{94B03463-9117-49FB-AB3E-AA12534334A9}" type="pres">
      <dgm:prSet presAssocID="{7002E76B-2280-4C84-987E-EBB0B7636911}" presName="FourConn_1-2" presStyleLbl="fgAccFollowNode1" presStyleIdx="0" presStyleCnt="3">
        <dgm:presLayoutVars>
          <dgm:bulletEnabled val="1"/>
        </dgm:presLayoutVars>
      </dgm:prSet>
      <dgm:spPr/>
      <dgm:t>
        <a:bodyPr/>
        <a:lstStyle/>
        <a:p>
          <a:endParaRPr lang="es-CO"/>
        </a:p>
      </dgm:t>
    </dgm:pt>
    <dgm:pt modelId="{245F934E-5B3B-445A-A4DC-E969047BA646}" type="pres">
      <dgm:prSet presAssocID="{7002E76B-2280-4C84-987E-EBB0B7636911}" presName="FourConn_2-3" presStyleLbl="fgAccFollowNode1" presStyleIdx="1" presStyleCnt="3">
        <dgm:presLayoutVars>
          <dgm:bulletEnabled val="1"/>
        </dgm:presLayoutVars>
      </dgm:prSet>
      <dgm:spPr/>
      <dgm:t>
        <a:bodyPr/>
        <a:lstStyle/>
        <a:p>
          <a:endParaRPr lang="es-CO"/>
        </a:p>
      </dgm:t>
    </dgm:pt>
    <dgm:pt modelId="{4B8CB6D8-2B30-4528-A6E1-66DC0DD62E16}" type="pres">
      <dgm:prSet presAssocID="{7002E76B-2280-4C84-987E-EBB0B7636911}" presName="FourConn_3-4" presStyleLbl="fgAccFollowNode1" presStyleIdx="2" presStyleCnt="3">
        <dgm:presLayoutVars>
          <dgm:bulletEnabled val="1"/>
        </dgm:presLayoutVars>
      </dgm:prSet>
      <dgm:spPr/>
      <dgm:t>
        <a:bodyPr/>
        <a:lstStyle/>
        <a:p>
          <a:endParaRPr lang="es-CO"/>
        </a:p>
      </dgm:t>
    </dgm:pt>
    <dgm:pt modelId="{B0B00E64-527E-4945-907D-CD564E1B25BB}" type="pres">
      <dgm:prSet presAssocID="{7002E76B-2280-4C84-987E-EBB0B7636911}" presName="FourNodes_1_text" presStyleLbl="node1" presStyleIdx="3" presStyleCnt="4">
        <dgm:presLayoutVars>
          <dgm:bulletEnabled val="1"/>
        </dgm:presLayoutVars>
      </dgm:prSet>
      <dgm:spPr/>
      <dgm:t>
        <a:bodyPr/>
        <a:lstStyle/>
        <a:p>
          <a:endParaRPr lang="es-CO"/>
        </a:p>
      </dgm:t>
    </dgm:pt>
    <dgm:pt modelId="{1664456A-E89B-44EC-BC89-1571E4E1DF37}" type="pres">
      <dgm:prSet presAssocID="{7002E76B-2280-4C84-987E-EBB0B7636911}" presName="FourNodes_2_text" presStyleLbl="node1" presStyleIdx="3" presStyleCnt="4">
        <dgm:presLayoutVars>
          <dgm:bulletEnabled val="1"/>
        </dgm:presLayoutVars>
      </dgm:prSet>
      <dgm:spPr/>
      <dgm:t>
        <a:bodyPr/>
        <a:lstStyle/>
        <a:p>
          <a:endParaRPr lang="es-CO"/>
        </a:p>
      </dgm:t>
    </dgm:pt>
    <dgm:pt modelId="{CC8D3C8F-7240-477A-97D2-7DEE07F21A65}" type="pres">
      <dgm:prSet presAssocID="{7002E76B-2280-4C84-987E-EBB0B7636911}" presName="FourNodes_3_text" presStyleLbl="node1" presStyleIdx="3" presStyleCnt="4">
        <dgm:presLayoutVars>
          <dgm:bulletEnabled val="1"/>
        </dgm:presLayoutVars>
      </dgm:prSet>
      <dgm:spPr/>
      <dgm:t>
        <a:bodyPr/>
        <a:lstStyle/>
        <a:p>
          <a:endParaRPr lang="es-CO"/>
        </a:p>
      </dgm:t>
    </dgm:pt>
    <dgm:pt modelId="{0EB5AC00-414C-441A-86F2-605E37735C6A}" type="pres">
      <dgm:prSet presAssocID="{7002E76B-2280-4C84-987E-EBB0B7636911}" presName="FourNodes_4_text" presStyleLbl="node1" presStyleIdx="3" presStyleCnt="4">
        <dgm:presLayoutVars>
          <dgm:bulletEnabled val="1"/>
        </dgm:presLayoutVars>
      </dgm:prSet>
      <dgm:spPr/>
      <dgm:t>
        <a:bodyPr/>
        <a:lstStyle/>
        <a:p>
          <a:endParaRPr lang="es-CO"/>
        </a:p>
      </dgm:t>
    </dgm:pt>
  </dgm:ptLst>
  <dgm:cxnLst>
    <dgm:cxn modelId="{BA558850-45F2-4521-8263-BCB1E76B0FFE}" srcId="{7002E76B-2280-4C84-987E-EBB0B7636911}" destId="{BE65DF09-C033-4B5F-95E1-E4021BD86927}" srcOrd="0" destOrd="0" parTransId="{A45DE9EE-9D57-4331-BE3E-B83E738D25E9}" sibTransId="{25FE724F-EAD1-4E76-9708-11BF326C5055}"/>
    <dgm:cxn modelId="{0FF1B135-3269-45F2-AA52-CDB6C0AD26BA}" type="presOf" srcId="{5ADBDF7A-6BA7-45F0-AD51-804AC26AD905}" destId="{4B8CB6D8-2B30-4528-A6E1-66DC0DD62E16}" srcOrd="0" destOrd="0" presId="urn:microsoft.com/office/officeart/2005/8/layout/vProcess5"/>
    <dgm:cxn modelId="{2EB380DD-8E3F-4F26-8C2D-F241BD61F000}" type="presOf" srcId="{3990B2BF-3030-4ED4-9A2A-7BDBCBEC2B73}" destId="{4AB3F5A7-5008-4A02-8EE4-AFACDFC4559A}" srcOrd="0" destOrd="0" presId="urn:microsoft.com/office/officeart/2005/8/layout/vProcess5"/>
    <dgm:cxn modelId="{887B84F5-CBB7-40F5-B2E4-E0A197DEFC89}" type="presOf" srcId="{3990B2BF-3030-4ED4-9A2A-7BDBCBEC2B73}" destId="{0EB5AC00-414C-441A-86F2-605E37735C6A}" srcOrd="1" destOrd="0" presId="urn:microsoft.com/office/officeart/2005/8/layout/vProcess5"/>
    <dgm:cxn modelId="{A58055A1-84F1-4956-B9A9-0016821754F6}" type="presOf" srcId="{7002E76B-2280-4C84-987E-EBB0B7636911}" destId="{26B05C05-E9EC-461E-ADE6-B03DFE326809}" srcOrd="0" destOrd="0" presId="urn:microsoft.com/office/officeart/2005/8/layout/vProcess5"/>
    <dgm:cxn modelId="{636D9F2A-D087-4BFB-BFF7-BB55692CEA02}" srcId="{7002E76B-2280-4C84-987E-EBB0B7636911}" destId="{8A196B16-9D97-4974-9D6D-6A4888C637E5}" srcOrd="1" destOrd="0" parTransId="{F9E39841-FF4A-4757-ACCF-E59B0CACAD84}" sibTransId="{D52825DC-6BD2-4FF3-ADDE-3CE80B205506}"/>
    <dgm:cxn modelId="{C7A30123-8F86-4FFC-A158-17E593646F8D}" type="presOf" srcId="{C3CED079-D8EC-420F-B0B3-5F957562BDFA}" destId="{E6553BAD-F02B-4DF2-A8D5-B0178AD2FF7E}" srcOrd="0" destOrd="0" presId="urn:microsoft.com/office/officeart/2005/8/layout/vProcess5"/>
    <dgm:cxn modelId="{994BC619-F2D9-4032-A63C-A0AB6E4232E5}" type="presOf" srcId="{8A196B16-9D97-4974-9D6D-6A4888C637E5}" destId="{1664456A-E89B-44EC-BC89-1571E4E1DF37}" srcOrd="1" destOrd="0" presId="urn:microsoft.com/office/officeart/2005/8/layout/vProcess5"/>
    <dgm:cxn modelId="{CC476060-F9FD-4EBE-95BD-75BF881EE1F6}" type="presOf" srcId="{25FE724F-EAD1-4E76-9708-11BF326C5055}" destId="{94B03463-9117-49FB-AB3E-AA12534334A9}" srcOrd="0" destOrd="0" presId="urn:microsoft.com/office/officeart/2005/8/layout/vProcess5"/>
    <dgm:cxn modelId="{B02A7A6F-6EE4-44FC-A84F-8D4CF5F0C3AC}" type="presOf" srcId="{C3CED079-D8EC-420F-B0B3-5F957562BDFA}" destId="{CC8D3C8F-7240-477A-97D2-7DEE07F21A65}" srcOrd="1" destOrd="0" presId="urn:microsoft.com/office/officeart/2005/8/layout/vProcess5"/>
    <dgm:cxn modelId="{80635512-647B-47CC-8C5A-D4480254305C}" type="presOf" srcId="{8A196B16-9D97-4974-9D6D-6A4888C637E5}" destId="{4EDEC093-4E4F-40A8-92D0-C080252FD46E}" srcOrd="0" destOrd="0" presId="urn:microsoft.com/office/officeart/2005/8/layout/vProcess5"/>
    <dgm:cxn modelId="{CAA4A2D9-7076-46DC-AB61-8E0BB0D580C3}" srcId="{7002E76B-2280-4C84-987E-EBB0B7636911}" destId="{C3CED079-D8EC-420F-B0B3-5F957562BDFA}" srcOrd="2" destOrd="0" parTransId="{1D5CBEB9-A00B-4226-ADDB-9242C438ACAB}" sibTransId="{5ADBDF7A-6BA7-45F0-AD51-804AC26AD905}"/>
    <dgm:cxn modelId="{12FBB7CA-A407-47DC-8C7F-2CDC224F0396}" type="presOf" srcId="{D52825DC-6BD2-4FF3-ADDE-3CE80B205506}" destId="{245F934E-5B3B-445A-A4DC-E969047BA646}" srcOrd="0" destOrd="0" presId="urn:microsoft.com/office/officeart/2005/8/layout/vProcess5"/>
    <dgm:cxn modelId="{73107F28-EEB7-4428-85E7-A0F24C50E080}" type="presOf" srcId="{BE65DF09-C033-4B5F-95E1-E4021BD86927}" destId="{B0B00E64-527E-4945-907D-CD564E1B25BB}" srcOrd="1" destOrd="0" presId="urn:microsoft.com/office/officeart/2005/8/layout/vProcess5"/>
    <dgm:cxn modelId="{06F9C770-8B70-43BA-9499-84A6C143EFDB}" srcId="{7002E76B-2280-4C84-987E-EBB0B7636911}" destId="{3990B2BF-3030-4ED4-9A2A-7BDBCBEC2B73}" srcOrd="3" destOrd="0" parTransId="{16A9E9F7-EC39-4FCA-A66A-FD9EE5E57ED6}" sibTransId="{23265840-E1DC-4B81-8EF4-6B2D2200A025}"/>
    <dgm:cxn modelId="{54030DEA-DDB5-4EEA-8DC4-AF6EC6F794DF}" type="presOf" srcId="{BE65DF09-C033-4B5F-95E1-E4021BD86927}" destId="{8597781C-BB63-42CA-ACA3-FDEF0D1DEB38}" srcOrd="0" destOrd="0" presId="urn:microsoft.com/office/officeart/2005/8/layout/vProcess5"/>
    <dgm:cxn modelId="{7C153BE6-4F88-4FB2-A260-DFD00E0665C1}" type="presParOf" srcId="{26B05C05-E9EC-461E-ADE6-B03DFE326809}" destId="{6A876974-E6CB-4F8A-B53A-6765ECB2867E}" srcOrd="0" destOrd="0" presId="urn:microsoft.com/office/officeart/2005/8/layout/vProcess5"/>
    <dgm:cxn modelId="{47566ED0-EBCA-460B-B9FC-A5CE328B0B2B}" type="presParOf" srcId="{26B05C05-E9EC-461E-ADE6-B03DFE326809}" destId="{8597781C-BB63-42CA-ACA3-FDEF0D1DEB38}" srcOrd="1" destOrd="0" presId="urn:microsoft.com/office/officeart/2005/8/layout/vProcess5"/>
    <dgm:cxn modelId="{5E2C09B8-0C74-496C-9371-2853E78E71FF}" type="presParOf" srcId="{26B05C05-E9EC-461E-ADE6-B03DFE326809}" destId="{4EDEC093-4E4F-40A8-92D0-C080252FD46E}" srcOrd="2" destOrd="0" presId="urn:microsoft.com/office/officeart/2005/8/layout/vProcess5"/>
    <dgm:cxn modelId="{FEC7A23E-FC5A-4AC5-9059-D060D71920EC}" type="presParOf" srcId="{26B05C05-E9EC-461E-ADE6-B03DFE326809}" destId="{E6553BAD-F02B-4DF2-A8D5-B0178AD2FF7E}" srcOrd="3" destOrd="0" presId="urn:microsoft.com/office/officeart/2005/8/layout/vProcess5"/>
    <dgm:cxn modelId="{858B3EA9-A68C-433F-9FAD-A934F7D41953}" type="presParOf" srcId="{26B05C05-E9EC-461E-ADE6-B03DFE326809}" destId="{4AB3F5A7-5008-4A02-8EE4-AFACDFC4559A}" srcOrd="4" destOrd="0" presId="urn:microsoft.com/office/officeart/2005/8/layout/vProcess5"/>
    <dgm:cxn modelId="{6C29E798-6C7B-48C5-A708-33A694E47723}" type="presParOf" srcId="{26B05C05-E9EC-461E-ADE6-B03DFE326809}" destId="{94B03463-9117-49FB-AB3E-AA12534334A9}" srcOrd="5" destOrd="0" presId="urn:microsoft.com/office/officeart/2005/8/layout/vProcess5"/>
    <dgm:cxn modelId="{E3BB3835-D91E-433E-A4DC-9224F3DE730D}" type="presParOf" srcId="{26B05C05-E9EC-461E-ADE6-B03DFE326809}" destId="{245F934E-5B3B-445A-A4DC-E969047BA646}" srcOrd="6" destOrd="0" presId="urn:microsoft.com/office/officeart/2005/8/layout/vProcess5"/>
    <dgm:cxn modelId="{F182DA22-B3EC-4A6F-8254-0628E1EE84B8}" type="presParOf" srcId="{26B05C05-E9EC-461E-ADE6-B03DFE326809}" destId="{4B8CB6D8-2B30-4528-A6E1-66DC0DD62E16}" srcOrd="7" destOrd="0" presId="urn:microsoft.com/office/officeart/2005/8/layout/vProcess5"/>
    <dgm:cxn modelId="{00003EDC-7506-4B2A-9C5E-5C9A36F6E54E}" type="presParOf" srcId="{26B05C05-E9EC-461E-ADE6-B03DFE326809}" destId="{B0B00E64-527E-4945-907D-CD564E1B25BB}" srcOrd="8" destOrd="0" presId="urn:microsoft.com/office/officeart/2005/8/layout/vProcess5"/>
    <dgm:cxn modelId="{3F81D1F2-412D-48EA-8192-E3E702A8AA91}" type="presParOf" srcId="{26B05C05-E9EC-461E-ADE6-B03DFE326809}" destId="{1664456A-E89B-44EC-BC89-1571E4E1DF37}" srcOrd="9" destOrd="0" presId="urn:microsoft.com/office/officeart/2005/8/layout/vProcess5"/>
    <dgm:cxn modelId="{CCDD9BB0-DE7B-467A-946A-F1F6F91F0882}" type="presParOf" srcId="{26B05C05-E9EC-461E-ADE6-B03DFE326809}" destId="{CC8D3C8F-7240-477A-97D2-7DEE07F21A65}" srcOrd="10" destOrd="0" presId="urn:microsoft.com/office/officeart/2005/8/layout/vProcess5"/>
    <dgm:cxn modelId="{E5899A2B-4291-47C9-BEC0-B70F8B613D91}" type="presParOf" srcId="{26B05C05-E9EC-461E-ADE6-B03DFE326809}" destId="{0EB5AC00-414C-441A-86F2-605E37735C6A}"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1EC4A-0015-4D97-BD81-059F90CA5D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AB733352-BFC6-4892-8B46-D827DE8CE06A}">
      <dgm:prSet phldrT="[Text]" custT="1"/>
      <dgm:spPr>
        <a:solidFill>
          <a:srgbClr val="92D050">
            <a:alpha val="90000"/>
          </a:srgbClr>
        </a:solidFill>
        <a:ln>
          <a:solidFill>
            <a:srgbClr val="004070"/>
          </a:solidFill>
        </a:ln>
      </dgm:spPr>
      <dgm:t>
        <a:bodyPr/>
        <a:lstStyle/>
        <a:p>
          <a:r>
            <a:rPr lang="es-MX" sz="1200" b="1" dirty="0" smtClean="0"/>
            <a:t>EMPRESA DE GAS</a:t>
          </a:r>
          <a:endParaRPr lang="es-CO" sz="1200" b="1" dirty="0"/>
        </a:p>
      </dgm:t>
    </dgm:pt>
    <dgm:pt modelId="{E9FA8CEC-001D-4D4A-9197-85E837DC1E15}" type="parTrans" cxnId="{80A66944-6BB7-4B64-BB2A-DECB111782FB}">
      <dgm:prSet/>
      <dgm:spPr/>
      <dgm:t>
        <a:bodyPr/>
        <a:lstStyle/>
        <a:p>
          <a:endParaRPr lang="es-CO"/>
        </a:p>
      </dgm:t>
    </dgm:pt>
    <dgm:pt modelId="{9A0BCAB4-3034-4646-B553-51186D3350F0}" type="sibTrans" cxnId="{80A66944-6BB7-4B64-BB2A-DECB111782FB}">
      <dgm:prSet/>
      <dgm:spPr/>
      <dgm:t>
        <a:bodyPr/>
        <a:lstStyle/>
        <a:p>
          <a:endParaRPr lang="es-CO"/>
        </a:p>
      </dgm:t>
    </dgm:pt>
    <dgm:pt modelId="{F413DB70-CE9E-4A4B-B5EC-930A392EA4EC}">
      <dgm:prSet phldrT="[Text]"/>
      <dgm:spPr>
        <a:solidFill>
          <a:srgbClr val="92D050">
            <a:alpha val="90000"/>
          </a:srgbClr>
        </a:solidFill>
        <a:ln>
          <a:solidFill>
            <a:srgbClr val="004070"/>
          </a:solidFill>
        </a:ln>
      </dgm:spPr>
      <dgm:t>
        <a:bodyPr/>
        <a:lstStyle/>
        <a:p>
          <a:r>
            <a:rPr lang="es-MX" b="1" dirty="0" smtClean="0"/>
            <a:t>Estaciones compresoras</a:t>
          </a:r>
          <a:endParaRPr lang="es-CO" b="1" dirty="0"/>
        </a:p>
      </dgm:t>
    </dgm:pt>
    <dgm:pt modelId="{CEA9BF1D-CD76-4115-9DA0-28EB81885FC6}" type="parTrans" cxnId="{D5D031FC-B2F1-41C0-9BAF-FD4361F5F34E}">
      <dgm:prSet/>
      <dgm:spPr>
        <a:ln>
          <a:solidFill>
            <a:srgbClr val="004070"/>
          </a:solidFill>
        </a:ln>
      </dgm:spPr>
      <dgm:t>
        <a:bodyPr/>
        <a:lstStyle/>
        <a:p>
          <a:endParaRPr lang="es-CO"/>
        </a:p>
      </dgm:t>
    </dgm:pt>
    <dgm:pt modelId="{052E8FB6-BE36-47EA-863A-5D2846FCB242}" type="sibTrans" cxnId="{D5D031FC-B2F1-41C0-9BAF-FD4361F5F34E}">
      <dgm:prSet/>
      <dgm:spPr/>
      <dgm:t>
        <a:bodyPr/>
        <a:lstStyle/>
        <a:p>
          <a:endParaRPr lang="es-CO"/>
        </a:p>
      </dgm:t>
    </dgm:pt>
    <dgm:pt modelId="{BFBC86A1-65AC-42A0-A55F-B519A8F327E5}">
      <dgm:prSet phldrT="[Text]"/>
      <dgm:spPr>
        <a:ln>
          <a:solidFill>
            <a:srgbClr val="004070"/>
          </a:solidFill>
        </a:ln>
      </dgm:spPr>
      <dgm:t>
        <a:bodyPr/>
        <a:lstStyle/>
        <a:p>
          <a:r>
            <a:rPr lang="es-MX" dirty="0" smtClean="0"/>
            <a:t>ESTACIÓN 1</a:t>
          </a:r>
          <a:endParaRPr lang="es-CO" dirty="0"/>
        </a:p>
      </dgm:t>
    </dgm:pt>
    <dgm:pt modelId="{A11EBF01-91A3-4FA9-8480-DD00AC868696}" type="parTrans" cxnId="{3222237C-FF73-473F-9F1D-190303138194}">
      <dgm:prSet/>
      <dgm:spPr>
        <a:ln>
          <a:solidFill>
            <a:srgbClr val="004070"/>
          </a:solidFill>
        </a:ln>
      </dgm:spPr>
      <dgm:t>
        <a:bodyPr/>
        <a:lstStyle/>
        <a:p>
          <a:endParaRPr lang="es-CO"/>
        </a:p>
      </dgm:t>
    </dgm:pt>
    <dgm:pt modelId="{49B641FE-D0E2-4114-A1F4-FC4E30C77ABC}" type="sibTrans" cxnId="{3222237C-FF73-473F-9F1D-190303138194}">
      <dgm:prSet/>
      <dgm:spPr/>
      <dgm:t>
        <a:bodyPr/>
        <a:lstStyle/>
        <a:p>
          <a:endParaRPr lang="es-CO"/>
        </a:p>
      </dgm:t>
    </dgm:pt>
    <dgm:pt modelId="{2713C23F-D870-4ECE-B94C-E6244C0A7A1C}">
      <dgm:prSet phldrT="[Text]"/>
      <dgm:spPr>
        <a:solidFill>
          <a:srgbClr val="92D050">
            <a:alpha val="90000"/>
          </a:srgbClr>
        </a:solidFill>
        <a:ln>
          <a:solidFill>
            <a:srgbClr val="004070"/>
          </a:solidFill>
        </a:ln>
      </dgm:spPr>
      <dgm:t>
        <a:bodyPr/>
        <a:lstStyle/>
        <a:p>
          <a:r>
            <a:rPr lang="es-MX" b="1" dirty="0" smtClean="0"/>
            <a:t>ESTACIÓN 2</a:t>
          </a:r>
          <a:endParaRPr lang="es-CO" b="1" dirty="0"/>
        </a:p>
      </dgm:t>
    </dgm:pt>
    <dgm:pt modelId="{3EAD6A06-DAF3-4F5F-BA00-9D4B8AC53773}" type="parTrans" cxnId="{67091EEA-488A-4D82-A609-ABBA94202E4B}">
      <dgm:prSet/>
      <dgm:spPr>
        <a:ln>
          <a:solidFill>
            <a:srgbClr val="004070"/>
          </a:solidFill>
        </a:ln>
      </dgm:spPr>
      <dgm:t>
        <a:bodyPr/>
        <a:lstStyle/>
        <a:p>
          <a:endParaRPr lang="es-CO"/>
        </a:p>
      </dgm:t>
    </dgm:pt>
    <dgm:pt modelId="{17DE82EE-9041-430B-BBA0-7A8806368D54}" type="sibTrans" cxnId="{67091EEA-488A-4D82-A609-ABBA94202E4B}">
      <dgm:prSet/>
      <dgm:spPr/>
      <dgm:t>
        <a:bodyPr/>
        <a:lstStyle/>
        <a:p>
          <a:endParaRPr lang="es-CO"/>
        </a:p>
      </dgm:t>
    </dgm:pt>
    <dgm:pt modelId="{A586686D-40FB-4AB7-8339-343586A9324B}">
      <dgm:prSet/>
      <dgm:spPr>
        <a:ln>
          <a:solidFill>
            <a:srgbClr val="004070"/>
          </a:solidFill>
        </a:ln>
      </dgm:spPr>
      <dgm:t>
        <a:bodyPr/>
        <a:lstStyle/>
        <a:p>
          <a:r>
            <a:rPr lang="es-MX" dirty="0" smtClean="0"/>
            <a:t>ESTACIÓN 3</a:t>
          </a:r>
          <a:endParaRPr lang="es-CO" dirty="0"/>
        </a:p>
      </dgm:t>
    </dgm:pt>
    <dgm:pt modelId="{D7807BB4-5D49-42D7-A7BF-8F9CFFC59F37}" type="parTrans" cxnId="{DA8E2C52-5AB8-473C-B2B8-7CA408A4A9A6}">
      <dgm:prSet/>
      <dgm:spPr>
        <a:ln>
          <a:solidFill>
            <a:srgbClr val="004070"/>
          </a:solidFill>
        </a:ln>
      </dgm:spPr>
      <dgm:t>
        <a:bodyPr/>
        <a:lstStyle/>
        <a:p>
          <a:endParaRPr lang="es-CO"/>
        </a:p>
      </dgm:t>
    </dgm:pt>
    <dgm:pt modelId="{3C55E76A-50F9-4FEC-9CE8-3308C7F9D744}" type="sibTrans" cxnId="{DA8E2C52-5AB8-473C-B2B8-7CA408A4A9A6}">
      <dgm:prSet/>
      <dgm:spPr/>
      <dgm:t>
        <a:bodyPr/>
        <a:lstStyle/>
        <a:p>
          <a:endParaRPr lang="es-CO"/>
        </a:p>
      </dgm:t>
    </dgm:pt>
    <dgm:pt modelId="{53D02AB0-03FB-4B48-9F80-749745CAAAB6}">
      <dgm:prSet/>
      <dgm:spPr>
        <a:ln>
          <a:solidFill>
            <a:srgbClr val="004070"/>
          </a:solidFill>
        </a:ln>
      </dgm:spPr>
      <dgm:t>
        <a:bodyPr/>
        <a:lstStyle/>
        <a:p>
          <a:r>
            <a:rPr lang="es-MX" dirty="0" smtClean="0"/>
            <a:t>ESTACIÓN 4</a:t>
          </a:r>
          <a:endParaRPr lang="es-CO" dirty="0"/>
        </a:p>
      </dgm:t>
    </dgm:pt>
    <dgm:pt modelId="{EE7B6CFC-F82F-412B-A44E-821EDB30A6A5}" type="parTrans" cxnId="{968E9E77-865E-470D-85A0-1F807BF7CECA}">
      <dgm:prSet/>
      <dgm:spPr>
        <a:ln>
          <a:solidFill>
            <a:srgbClr val="004070"/>
          </a:solidFill>
        </a:ln>
      </dgm:spPr>
      <dgm:t>
        <a:bodyPr/>
        <a:lstStyle/>
        <a:p>
          <a:endParaRPr lang="es-CO"/>
        </a:p>
      </dgm:t>
    </dgm:pt>
    <dgm:pt modelId="{D7E10321-AAD3-4BB4-A804-6FCABC39F226}" type="sibTrans" cxnId="{968E9E77-865E-470D-85A0-1F807BF7CECA}">
      <dgm:prSet/>
      <dgm:spPr/>
      <dgm:t>
        <a:bodyPr/>
        <a:lstStyle/>
        <a:p>
          <a:endParaRPr lang="es-CO"/>
        </a:p>
      </dgm:t>
    </dgm:pt>
    <dgm:pt modelId="{B58A1410-4DFA-4426-A59E-EE72CD47568B}">
      <dgm:prSet/>
      <dgm:spPr>
        <a:ln>
          <a:solidFill>
            <a:srgbClr val="004070"/>
          </a:solidFill>
        </a:ln>
      </dgm:spPr>
      <dgm:t>
        <a:bodyPr/>
        <a:lstStyle/>
        <a:p>
          <a:r>
            <a:rPr lang="es-MX" dirty="0" smtClean="0"/>
            <a:t>ESTACIÓN 5</a:t>
          </a:r>
          <a:endParaRPr lang="es-CO" dirty="0"/>
        </a:p>
      </dgm:t>
    </dgm:pt>
    <dgm:pt modelId="{F0E64D0C-5129-4819-BE92-CE28673D5D2D}" type="parTrans" cxnId="{EDEED6F3-3E37-4A9F-9D7E-E57C48A3D9B4}">
      <dgm:prSet/>
      <dgm:spPr>
        <a:ln>
          <a:solidFill>
            <a:srgbClr val="004070"/>
          </a:solidFill>
        </a:ln>
      </dgm:spPr>
      <dgm:t>
        <a:bodyPr/>
        <a:lstStyle/>
        <a:p>
          <a:endParaRPr lang="es-CO"/>
        </a:p>
      </dgm:t>
    </dgm:pt>
    <dgm:pt modelId="{E3AF24B0-EFA6-4380-8723-9E64C44C6B5F}" type="sibTrans" cxnId="{EDEED6F3-3E37-4A9F-9D7E-E57C48A3D9B4}">
      <dgm:prSet/>
      <dgm:spPr/>
      <dgm:t>
        <a:bodyPr/>
        <a:lstStyle/>
        <a:p>
          <a:endParaRPr lang="es-CO"/>
        </a:p>
      </dgm:t>
    </dgm:pt>
    <dgm:pt modelId="{F98B86B0-1E06-4272-93B2-140495159A45}">
      <dgm:prSet custT="1"/>
      <dgm:spPr>
        <a:solidFill>
          <a:srgbClr val="92D050">
            <a:alpha val="90000"/>
          </a:srgbClr>
        </a:solidFill>
        <a:ln>
          <a:solidFill>
            <a:srgbClr val="004070"/>
          </a:solidFill>
        </a:ln>
      </dgm:spPr>
      <dgm:t>
        <a:bodyPr/>
        <a:lstStyle/>
        <a:p>
          <a:r>
            <a:rPr lang="es-MX" sz="1200" b="1" dirty="0" smtClean="0"/>
            <a:t>Sistema de Compresión de Gas</a:t>
          </a:r>
          <a:endParaRPr lang="es-CO" sz="1200" b="1" dirty="0"/>
        </a:p>
      </dgm:t>
    </dgm:pt>
    <dgm:pt modelId="{C56F2A29-C5BF-444C-8345-222E52DCEA3C}" type="parTrans" cxnId="{5BE58B88-EA2F-49A1-A710-E016F6F54E6F}">
      <dgm:prSet/>
      <dgm:spPr>
        <a:ln>
          <a:solidFill>
            <a:srgbClr val="004070"/>
          </a:solidFill>
        </a:ln>
      </dgm:spPr>
      <dgm:t>
        <a:bodyPr/>
        <a:lstStyle/>
        <a:p>
          <a:endParaRPr lang="es-CO"/>
        </a:p>
      </dgm:t>
    </dgm:pt>
    <dgm:pt modelId="{C5B7462F-1C81-4F42-8970-06A41F30FF3A}" type="sibTrans" cxnId="{5BE58B88-EA2F-49A1-A710-E016F6F54E6F}">
      <dgm:prSet/>
      <dgm:spPr/>
      <dgm:t>
        <a:bodyPr/>
        <a:lstStyle/>
        <a:p>
          <a:endParaRPr lang="es-CO"/>
        </a:p>
      </dgm:t>
    </dgm:pt>
    <dgm:pt modelId="{4FD83459-BE61-4843-B4EA-BC688CD60AB5}">
      <dgm:prSet custT="1"/>
      <dgm:spPr>
        <a:solidFill>
          <a:schemeClr val="bg1">
            <a:alpha val="90000"/>
          </a:schemeClr>
        </a:solidFill>
        <a:ln>
          <a:solidFill>
            <a:srgbClr val="004070"/>
          </a:solidFill>
        </a:ln>
      </dgm:spPr>
      <dgm:t>
        <a:bodyPr/>
        <a:lstStyle/>
        <a:p>
          <a:r>
            <a:rPr lang="es-MX" sz="1200" dirty="0" smtClean="0"/>
            <a:t>Sistema de Generación de emergencia</a:t>
          </a:r>
          <a:endParaRPr lang="es-CO" sz="1200" dirty="0"/>
        </a:p>
      </dgm:t>
    </dgm:pt>
    <dgm:pt modelId="{93725EBA-564B-4D79-B4AA-4427C7B0B60F}" type="parTrans" cxnId="{A297EA25-C97F-4AEC-B403-851ABCDD16DD}">
      <dgm:prSet/>
      <dgm:spPr>
        <a:ln>
          <a:solidFill>
            <a:srgbClr val="004070"/>
          </a:solidFill>
        </a:ln>
      </dgm:spPr>
      <dgm:t>
        <a:bodyPr/>
        <a:lstStyle/>
        <a:p>
          <a:endParaRPr lang="es-CO"/>
        </a:p>
      </dgm:t>
    </dgm:pt>
    <dgm:pt modelId="{6C607B79-24F0-492C-81C7-D8EB2CE37D92}" type="sibTrans" cxnId="{A297EA25-C97F-4AEC-B403-851ABCDD16DD}">
      <dgm:prSet/>
      <dgm:spPr/>
      <dgm:t>
        <a:bodyPr/>
        <a:lstStyle/>
        <a:p>
          <a:endParaRPr lang="es-CO"/>
        </a:p>
      </dgm:t>
    </dgm:pt>
    <dgm:pt modelId="{A6E88FA6-1516-432B-A291-22F4BDCEF02B}">
      <dgm:prSet custT="1"/>
      <dgm:spPr>
        <a:solidFill>
          <a:schemeClr val="bg1">
            <a:alpha val="90000"/>
          </a:schemeClr>
        </a:solidFill>
        <a:ln>
          <a:solidFill>
            <a:srgbClr val="004070"/>
          </a:solidFill>
        </a:ln>
      </dgm:spPr>
      <dgm:t>
        <a:bodyPr/>
        <a:lstStyle/>
        <a:p>
          <a:r>
            <a:rPr lang="es-MX" sz="1200" dirty="0" smtClean="0"/>
            <a:t>Patín de gas combustible</a:t>
          </a:r>
          <a:endParaRPr lang="es-CO" sz="1200" dirty="0"/>
        </a:p>
      </dgm:t>
    </dgm:pt>
    <dgm:pt modelId="{44F20455-8A42-4C58-96FB-90E2FEE8A9E3}" type="parTrans" cxnId="{C4E640F4-076D-42DF-AA53-449FA3142929}">
      <dgm:prSet/>
      <dgm:spPr>
        <a:ln>
          <a:solidFill>
            <a:srgbClr val="004070"/>
          </a:solidFill>
        </a:ln>
      </dgm:spPr>
      <dgm:t>
        <a:bodyPr/>
        <a:lstStyle/>
        <a:p>
          <a:endParaRPr lang="es-CO"/>
        </a:p>
      </dgm:t>
    </dgm:pt>
    <dgm:pt modelId="{F29DBB14-7B64-4D00-B770-6A0F89304C33}" type="sibTrans" cxnId="{C4E640F4-076D-42DF-AA53-449FA3142929}">
      <dgm:prSet/>
      <dgm:spPr/>
      <dgm:t>
        <a:bodyPr/>
        <a:lstStyle/>
        <a:p>
          <a:endParaRPr lang="es-CO"/>
        </a:p>
      </dgm:t>
    </dgm:pt>
    <dgm:pt modelId="{D9D92F68-714D-45F0-B2DC-7330F08BD573}">
      <dgm:prSet custT="1"/>
      <dgm:spPr>
        <a:solidFill>
          <a:schemeClr val="bg1">
            <a:alpha val="90000"/>
          </a:schemeClr>
        </a:solidFill>
        <a:ln>
          <a:solidFill>
            <a:srgbClr val="004070"/>
          </a:solidFill>
        </a:ln>
      </dgm:spPr>
      <dgm:t>
        <a:bodyPr/>
        <a:lstStyle/>
        <a:p>
          <a:r>
            <a:rPr lang="es-MX" sz="1200" dirty="0" smtClean="0"/>
            <a:t>Patín de gas de arranque</a:t>
          </a:r>
          <a:endParaRPr lang="es-CO" sz="1200" dirty="0"/>
        </a:p>
      </dgm:t>
    </dgm:pt>
    <dgm:pt modelId="{7DCFC93E-442C-49DD-8368-A7D3EE135C0A}" type="parTrans" cxnId="{61ABB793-6A75-453E-8BD6-52DE10460DC9}">
      <dgm:prSet/>
      <dgm:spPr>
        <a:ln>
          <a:solidFill>
            <a:srgbClr val="004070"/>
          </a:solidFill>
        </a:ln>
      </dgm:spPr>
      <dgm:t>
        <a:bodyPr/>
        <a:lstStyle/>
        <a:p>
          <a:endParaRPr lang="es-CO"/>
        </a:p>
      </dgm:t>
    </dgm:pt>
    <dgm:pt modelId="{7C790A92-57D1-4FC6-AF57-A033B534F906}" type="sibTrans" cxnId="{61ABB793-6A75-453E-8BD6-52DE10460DC9}">
      <dgm:prSet/>
      <dgm:spPr/>
      <dgm:t>
        <a:bodyPr/>
        <a:lstStyle/>
        <a:p>
          <a:endParaRPr lang="es-CO"/>
        </a:p>
      </dgm:t>
    </dgm:pt>
    <dgm:pt modelId="{2E20E24C-0411-4B04-BCE8-04A988283DBA}">
      <dgm:prSet custT="1"/>
      <dgm:spPr>
        <a:solidFill>
          <a:schemeClr val="bg1">
            <a:alpha val="90000"/>
          </a:schemeClr>
        </a:solidFill>
        <a:ln>
          <a:solidFill>
            <a:srgbClr val="004070"/>
          </a:solidFill>
        </a:ln>
      </dgm:spPr>
      <dgm:t>
        <a:bodyPr/>
        <a:lstStyle/>
        <a:p>
          <a:r>
            <a:rPr lang="es-MX" sz="1200" dirty="0" smtClean="0"/>
            <a:t>Sistema de válvulas de patio</a:t>
          </a:r>
          <a:endParaRPr lang="es-CO" sz="1200" dirty="0"/>
        </a:p>
      </dgm:t>
    </dgm:pt>
    <dgm:pt modelId="{7790A19E-5DB9-4BB8-A847-7CA39AEC09F8}" type="parTrans" cxnId="{BEB19F6A-C630-491C-BCB3-95DE205FD05A}">
      <dgm:prSet/>
      <dgm:spPr>
        <a:ln>
          <a:solidFill>
            <a:srgbClr val="004070"/>
          </a:solidFill>
        </a:ln>
      </dgm:spPr>
      <dgm:t>
        <a:bodyPr/>
        <a:lstStyle/>
        <a:p>
          <a:endParaRPr lang="es-CO"/>
        </a:p>
      </dgm:t>
    </dgm:pt>
    <dgm:pt modelId="{E821C350-1E17-4F11-BA3E-B0C5841F3589}" type="sibTrans" cxnId="{BEB19F6A-C630-491C-BCB3-95DE205FD05A}">
      <dgm:prSet/>
      <dgm:spPr/>
      <dgm:t>
        <a:bodyPr/>
        <a:lstStyle/>
        <a:p>
          <a:endParaRPr lang="es-CO"/>
        </a:p>
      </dgm:t>
    </dgm:pt>
    <dgm:pt modelId="{22514619-A45C-4878-82F9-60EB942F5942}">
      <dgm:prSet custT="1"/>
      <dgm:spPr>
        <a:solidFill>
          <a:schemeClr val="bg1">
            <a:alpha val="90000"/>
          </a:schemeClr>
        </a:solidFill>
        <a:ln>
          <a:solidFill>
            <a:srgbClr val="004070"/>
          </a:solidFill>
        </a:ln>
      </dgm:spPr>
      <dgm:t>
        <a:bodyPr/>
        <a:lstStyle/>
        <a:p>
          <a:r>
            <a:rPr lang="es-MX" sz="1200" dirty="0" smtClean="0"/>
            <a:t>Sistema de enfriamiento de gas</a:t>
          </a:r>
          <a:endParaRPr lang="es-CO" sz="1200" dirty="0"/>
        </a:p>
      </dgm:t>
    </dgm:pt>
    <dgm:pt modelId="{D32349E9-1511-4525-9DD3-04E5BFC7F6FF}" type="parTrans" cxnId="{6052F67F-06B9-4CE8-A23A-69C360927DE6}">
      <dgm:prSet/>
      <dgm:spPr>
        <a:ln>
          <a:solidFill>
            <a:srgbClr val="004070"/>
          </a:solidFill>
        </a:ln>
      </dgm:spPr>
      <dgm:t>
        <a:bodyPr/>
        <a:lstStyle/>
        <a:p>
          <a:endParaRPr lang="es-CO"/>
        </a:p>
      </dgm:t>
    </dgm:pt>
    <dgm:pt modelId="{D6423D49-6684-4E90-A9DC-815633390151}" type="sibTrans" cxnId="{6052F67F-06B9-4CE8-A23A-69C360927DE6}">
      <dgm:prSet/>
      <dgm:spPr/>
      <dgm:t>
        <a:bodyPr/>
        <a:lstStyle/>
        <a:p>
          <a:endParaRPr lang="es-CO"/>
        </a:p>
      </dgm:t>
    </dgm:pt>
    <dgm:pt modelId="{003D94F8-0487-4D77-A96F-38490D2AD269}">
      <dgm:prSet custT="1"/>
      <dgm:spPr>
        <a:solidFill>
          <a:schemeClr val="bg1">
            <a:alpha val="90000"/>
          </a:schemeClr>
        </a:solidFill>
        <a:ln>
          <a:solidFill>
            <a:srgbClr val="004070"/>
          </a:solidFill>
        </a:ln>
      </dgm:spPr>
      <dgm:t>
        <a:bodyPr/>
        <a:lstStyle/>
        <a:p>
          <a:r>
            <a:rPr lang="es-MX" sz="1200" dirty="0" smtClean="0"/>
            <a:t>Sistema contra incendio de la estación</a:t>
          </a:r>
          <a:endParaRPr lang="es-CO" sz="1200" dirty="0"/>
        </a:p>
      </dgm:t>
    </dgm:pt>
    <dgm:pt modelId="{8C1A1CE1-F28F-492C-BB64-E76668F58A8C}" type="parTrans" cxnId="{EE590117-B598-47B3-AC03-7909EF0FEF3F}">
      <dgm:prSet/>
      <dgm:spPr>
        <a:ln>
          <a:solidFill>
            <a:srgbClr val="004070"/>
          </a:solidFill>
        </a:ln>
      </dgm:spPr>
      <dgm:t>
        <a:bodyPr/>
        <a:lstStyle/>
        <a:p>
          <a:endParaRPr lang="es-CO"/>
        </a:p>
      </dgm:t>
    </dgm:pt>
    <dgm:pt modelId="{3E7BB664-8C36-4A69-9FD3-EFBFB0402886}" type="sibTrans" cxnId="{EE590117-B598-47B3-AC03-7909EF0FEF3F}">
      <dgm:prSet/>
      <dgm:spPr/>
      <dgm:t>
        <a:bodyPr/>
        <a:lstStyle/>
        <a:p>
          <a:endParaRPr lang="es-CO"/>
        </a:p>
      </dgm:t>
    </dgm:pt>
    <dgm:pt modelId="{865A3A8E-3B16-4426-8778-CCCE8AF3E594}">
      <dgm:prSet/>
      <dgm:spPr>
        <a:solidFill>
          <a:srgbClr val="92D050">
            <a:alpha val="90000"/>
          </a:srgbClr>
        </a:solidFill>
        <a:ln>
          <a:solidFill>
            <a:srgbClr val="004070"/>
          </a:solidFill>
        </a:ln>
      </dgm:spPr>
      <dgm:t>
        <a:bodyPr/>
        <a:lstStyle/>
        <a:p>
          <a:r>
            <a:rPr lang="es-MX" b="1" dirty="0" smtClean="0"/>
            <a:t>Compresor</a:t>
          </a:r>
          <a:endParaRPr lang="es-CO" b="1" dirty="0"/>
        </a:p>
      </dgm:t>
    </dgm:pt>
    <dgm:pt modelId="{A1E545B8-0D53-409B-A72A-512AE5D56ED3}" type="parTrans" cxnId="{C04DAF34-784A-4EB6-B209-AEDDC640F01C}">
      <dgm:prSet/>
      <dgm:spPr>
        <a:ln>
          <a:solidFill>
            <a:srgbClr val="004070"/>
          </a:solidFill>
        </a:ln>
      </dgm:spPr>
      <dgm:t>
        <a:bodyPr/>
        <a:lstStyle/>
        <a:p>
          <a:endParaRPr lang="es-CO"/>
        </a:p>
      </dgm:t>
    </dgm:pt>
    <dgm:pt modelId="{8AA82906-0543-45C6-91FB-54E7D457ABF4}" type="sibTrans" cxnId="{C04DAF34-784A-4EB6-B209-AEDDC640F01C}">
      <dgm:prSet/>
      <dgm:spPr/>
      <dgm:t>
        <a:bodyPr/>
        <a:lstStyle/>
        <a:p>
          <a:endParaRPr lang="es-CO"/>
        </a:p>
      </dgm:t>
    </dgm:pt>
    <dgm:pt modelId="{CA10B61E-8698-4A91-979C-CD1877810AB6}">
      <dgm:prSet/>
      <dgm:spPr>
        <a:solidFill>
          <a:srgbClr val="92D050">
            <a:alpha val="90000"/>
          </a:srgbClr>
        </a:solidFill>
        <a:ln>
          <a:solidFill>
            <a:srgbClr val="004070"/>
          </a:solidFill>
        </a:ln>
      </dgm:spPr>
      <dgm:t>
        <a:bodyPr/>
        <a:lstStyle/>
        <a:p>
          <a:r>
            <a:rPr lang="es-MX" b="1" dirty="0" smtClean="0"/>
            <a:t>Motor</a:t>
          </a:r>
          <a:endParaRPr lang="es-CO" b="1" dirty="0"/>
        </a:p>
      </dgm:t>
    </dgm:pt>
    <dgm:pt modelId="{8380B9F4-E2F9-4F8A-AF65-E0E1D577A6F7}" type="parTrans" cxnId="{F37ACC29-E557-471E-8EA7-5965275042DC}">
      <dgm:prSet/>
      <dgm:spPr>
        <a:ln>
          <a:solidFill>
            <a:srgbClr val="004070"/>
          </a:solidFill>
        </a:ln>
      </dgm:spPr>
      <dgm:t>
        <a:bodyPr/>
        <a:lstStyle/>
        <a:p>
          <a:endParaRPr lang="es-CO"/>
        </a:p>
      </dgm:t>
    </dgm:pt>
    <dgm:pt modelId="{98501266-12DB-4076-ADE4-E738A35E9379}" type="sibTrans" cxnId="{F37ACC29-E557-471E-8EA7-5965275042DC}">
      <dgm:prSet/>
      <dgm:spPr/>
      <dgm:t>
        <a:bodyPr/>
        <a:lstStyle/>
        <a:p>
          <a:endParaRPr lang="es-CO"/>
        </a:p>
      </dgm:t>
    </dgm:pt>
    <dgm:pt modelId="{AA98A544-1443-400B-9B72-AAB687C56A71}">
      <dgm:prSet/>
      <dgm:spPr>
        <a:solidFill>
          <a:srgbClr val="92D050">
            <a:alpha val="90000"/>
          </a:srgbClr>
        </a:solidFill>
        <a:ln>
          <a:solidFill>
            <a:srgbClr val="004070"/>
          </a:solidFill>
        </a:ln>
      </dgm:spPr>
      <dgm:t>
        <a:bodyPr/>
        <a:lstStyle/>
        <a:p>
          <a:r>
            <a:rPr lang="es-MX" b="1" dirty="0" smtClean="0"/>
            <a:t>Sistema reposición de lubricante</a:t>
          </a:r>
          <a:endParaRPr lang="es-CO" b="1" dirty="0"/>
        </a:p>
      </dgm:t>
    </dgm:pt>
    <dgm:pt modelId="{9656D394-B64B-44C2-A8EB-F4E6A19FE4E2}" type="parTrans" cxnId="{C2BE2DE5-69DF-426B-8322-02B22143D77A}">
      <dgm:prSet/>
      <dgm:spPr>
        <a:ln>
          <a:solidFill>
            <a:srgbClr val="004070"/>
          </a:solidFill>
        </a:ln>
      </dgm:spPr>
      <dgm:t>
        <a:bodyPr/>
        <a:lstStyle/>
        <a:p>
          <a:endParaRPr lang="es-CO"/>
        </a:p>
      </dgm:t>
    </dgm:pt>
    <dgm:pt modelId="{32E91E17-EEE6-4583-B211-6643B14EC743}" type="sibTrans" cxnId="{C2BE2DE5-69DF-426B-8322-02B22143D77A}">
      <dgm:prSet/>
      <dgm:spPr/>
      <dgm:t>
        <a:bodyPr/>
        <a:lstStyle/>
        <a:p>
          <a:endParaRPr lang="es-CO"/>
        </a:p>
      </dgm:t>
    </dgm:pt>
    <dgm:pt modelId="{DD26DAB6-A8A8-44C0-B661-CCB32A169600}">
      <dgm:prSet/>
      <dgm:spPr>
        <a:ln>
          <a:solidFill>
            <a:srgbClr val="004070"/>
          </a:solidFill>
        </a:ln>
      </dgm:spPr>
      <dgm:t>
        <a:bodyPr/>
        <a:lstStyle/>
        <a:p>
          <a:r>
            <a:rPr lang="es-MX" dirty="0" smtClean="0"/>
            <a:t>Integridad Mecánica</a:t>
          </a:r>
          <a:endParaRPr lang="es-CO" dirty="0"/>
        </a:p>
      </dgm:t>
    </dgm:pt>
    <dgm:pt modelId="{B5DC9874-EC12-4EE2-8A82-39667B342EDB}" type="sibTrans" cxnId="{6837ADA9-E5E7-41E8-8289-F5ADC093FF73}">
      <dgm:prSet/>
      <dgm:spPr/>
      <dgm:t>
        <a:bodyPr/>
        <a:lstStyle/>
        <a:p>
          <a:endParaRPr lang="es-CO"/>
        </a:p>
      </dgm:t>
    </dgm:pt>
    <dgm:pt modelId="{1851693F-97CC-41CE-9A6E-49B2351F9EBB}" type="parTrans" cxnId="{6837ADA9-E5E7-41E8-8289-F5ADC093FF73}">
      <dgm:prSet/>
      <dgm:spPr>
        <a:ln>
          <a:solidFill>
            <a:srgbClr val="004070"/>
          </a:solidFill>
        </a:ln>
      </dgm:spPr>
      <dgm:t>
        <a:bodyPr/>
        <a:lstStyle/>
        <a:p>
          <a:endParaRPr lang="es-CO"/>
        </a:p>
      </dgm:t>
    </dgm:pt>
    <dgm:pt modelId="{91B07319-89A1-4EE9-8049-0B9B3046D8F3}">
      <dgm:prSet/>
      <dgm:spPr>
        <a:ln>
          <a:solidFill>
            <a:srgbClr val="004070"/>
          </a:solidFill>
        </a:ln>
      </dgm:spPr>
      <dgm:t>
        <a:bodyPr/>
        <a:lstStyle/>
        <a:p>
          <a:r>
            <a:rPr lang="es-MX" dirty="0" smtClean="0"/>
            <a:t>Distritos</a:t>
          </a:r>
          <a:endParaRPr lang="es-CO" dirty="0"/>
        </a:p>
      </dgm:t>
    </dgm:pt>
    <dgm:pt modelId="{CC644BE5-DEEF-457C-9F87-5A63D0A25D0D}" type="sibTrans" cxnId="{05D2449C-F877-41F1-8CEC-ED61E8F6F803}">
      <dgm:prSet/>
      <dgm:spPr/>
      <dgm:t>
        <a:bodyPr/>
        <a:lstStyle/>
        <a:p>
          <a:endParaRPr lang="es-CO"/>
        </a:p>
      </dgm:t>
    </dgm:pt>
    <dgm:pt modelId="{5165B210-341D-4D10-84F6-AC1FEAEED8AE}" type="parTrans" cxnId="{05D2449C-F877-41F1-8CEC-ED61E8F6F803}">
      <dgm:prSet/>
      <dgm:spPr>
        <a:ln>
          <a:solidFill>
            <a:srgbClr val="004070"/>
          </a:solidFill>
        </a:ln>
      </dgm:spPr>
      <dgm:t>
        <a:bodyPr/>
        <a:lstStyle/>
        <a:p>
          <a:endParaRPr lang="es-CO"/>
        </a:p>
      </dgm:t>
    </dgm:pt>
    <dgm:pt modelId="{59528512-A45E-4F98-BEAD-D85AAEC1C154}" type="pres">
      <dgm:prSet presAssocID="{5A81EC4A-0015-4D97-BD81-059F90CA5D76}" presName="hierChild1" presStyleCnt="0">
        <dgm:presLayoutVars>
          <dgm:chPref val="1"/>
          <dgm:dir/>
          <dgm:animOne val="branch"/>
          <dgm:animLvl val="lvl"/>
          <dgm:resizeHandles/>
        </dgm:presLayoutVars>
      </dgm:prSet>
      <dgm:spPr/>
      <dgm:t>
        <a:bodyPr/>
        <a:lstStyle/>
        <a:p>
          <a:endParaRPr lang="es-CO"/>
        </a:p>
      </dgm:t>
    </dgm:pt>
    <dgm:pt modelId="{E58BDAA8-277F-4948-8075-45D0691321C4}" type="pres">
      <dgm:prSet presAssocID="{AB733352-BFC6-4892-8B46-D827DE8CE06A}" presName="hierRoot1" presStyleCnt="0"/>
      <dgm:spPr/>
      <dgm:t>
        <a:bodyPr/>
        <a:lstStyle/>
        <a:p>
          <a:endParaRPr lang="es-ES"/>
        </a:p>
      </dgm:t>
    </dgm:pt>
    <dgm:pt modelId="{7D55E74E-AC69-4A35-818B-6EE586816101}" type="pres">
      <dgm:prSet presAssocID="{AB733352-BFC6-4892-8B46-D827DE8CE06A}" presName="composite" presStyleCnt="0"/>
      <dgm:spPr/>
      <dgm:t>
        <a:bodyPr/>
        <a:lstStyle/>
        <a:p>
          <a:endParaRPr lang="es-ES"/>
        </a:p>
      </dgm:t>
    </dgm:pt>
    <dgm:pt modelId="{37D290A2-3724-4FC2-83F9-07815B18723F}" type="pres">
      <dgm:prSet presAssocID="{AB733352-BFC6-4892-8B46-D827DE8CE06A}" presName="background" presStyleLbl="node0" presStyleIdx="0" presStyleCnt="1"/>
      <dgm:spPr>
        <a:solidFill>
          <a:srgbClr val="C8D3F8"/>
        </a:solidFill>
        <a:ln>
          <a:noFill/>
        </a:ln>
      </dgm:spPr>
      <dgm:t>
        <a:bodyPr/>
        <a:lstStyle/>
        <a:p>
          <a:endParaRPr lang="es-ES"/>
        </a:p>
      </dgm:t>
    </dgm:pt>
    <dgm:pt modelId="{C59EACE8-DB58-49DA-96B4-8ADAAABA1302}" type="pres">
      <dgm:prSet presAssocID="{AB733352-BFC6-4892-8B46-D827DE8CE06A}" presName="text" presStyleLbl="fgAcc0" presStyleIdx="0" presStyleCnt="1" custScaleY="75132" custLinFactX="-176617" custLinFactNeighborX="-200000" custLinFactNeighborY="1718">
        <dgm:presLayoutVars>
          <dgm:chPref val="3"/>
        </dgm:presLayoutVars>
      </dgm:prSet>
      <dgm:spPr/>
      <dgm:t>
        <a:bodyPr/>
        <a:lstStyle/>
        <a:p>
          <a:endParaRPr lang="es-CO"/>
        </a:p>
      </dgm:t>
    </dgm:pt>
    <dgm:pt modelId="{5C5CBDA4-79E9-47DF-BD87-5E510E70C26C}" type="pres">
      <dgm:prSet presAssocID="{AB733352-BFC6-4892-8B46-D827DE8CE06A}" presName="hierChild2" presStyleCnt="0"/>
      <dgm:spPr/>
      <dgm:t>
        <a:bodyPr/>
        <a:lstStyle/>
        <a:p>
          <a:endParaRPr lang="es-ES"/>
        </a:p>
      </dgm:t>
    </dgm:pt>
    <dgm:pt modelId="{1F520A93-2E5F-4670-AA1D-61BF423A253E}" type="pres">
      <dgm:prSet presAssocID="{CEA9BF1D-CD76-4115-9DA0-28EB81885FC6}" presName="Name10" presStyleLbl="parChTrans1D2" presStyleIdx="0" presStyleCnt="3"/>
      <dgm:spPr/>
      <dgm:t>
        <a:bodyPr/>
        <a:lstStyle/>
        <a:p>
          <a:endParaRPr lang="es-CO"/>
        </a:p>
      </dgm:t>
    </dgm:pt>
    <dgm:pt modelId="{D6B26BE3-62AE-44C6-865E-F863C2C2619F}" type="pres">
      <dgm:prSet presAssocID="{F413DB70-CE9E-4A4B-B5EC-930A392EA4EC}" presName="hierRoot2" presStyleCnt="0"/>
      <dgm:spPr/>
      <dgm:t>
        <a:bodyPr/>
        <a:lstStyle/>
        <a:p>
          <a:endParaRPr lang="es-ES"/>
        </a:p>
      </dgm:t>
    </dgm:pt>
    <dgm:pt modelId="{C54AF2D7-431E-43A2-A330-13D3C72E971A}" type="pres">
      <dgm:prSet presAssocID="{F413DB70-CE9E-4A4B-B5EC-930A392EA4EC}" presName="composite2" presStyleCnt="0"/>
      <dgm:spPr/>
      <dgm:t>
        <a:bodyPr/>
        <a:lstStyle/>
        <a:p>
          <a:endParaRPr lang="es-ES"/>
        </a:p>
      </dgm:t>
    </dgm:pt>
    <dgm:pt modelId="{705170FF-798D-4E79-B85E-3CE9C1F8A93F}" type="pres">
      <dgm:prSet presAssocID="{F413DB70-CE9E-4A4B-B5EC-930A392EA4EC}" presName="background2" presStyleLbl="node2" presStyleIdx="0" presStyleCnt="3"/>
      <dgm:spPr>
        <a:solidFill>
          <a:srgbClr val="C8D3F8"/>
        </a:solidFill>
        <a:ln>
          <a:noFill/>
        </a:ln>
      </dgm:spPr>
      <dgm:t>
        <a:bodyPr/>
        <a:lstStyle/>
        <a:p>
          <a:endParaRPr lang="es-ES"/>
        </a:p>
      </dgm:t>
    </dgm:pt>
    <dgm:pt modelId="{FC864979-3D72-43B3-8CBF-513A819B15AF}" type="pres">
      <dgm:prSet presAssocID="{F413DB70-CE9E-4A4B-B5EC-930A392EA4EC}" presName="text2" presStyleLbl="fgAcc2" presStyleIdx="0" presStyleCnt="3" custLinFactX="-176617" custLinFactNeighborX="-200000" custLinFactNeighborY="-20061">
        <dgm:presLayoutVars>
          <dgm:chPref val="3"/>
        </dgm:presLayoutVars>
      </dgm:prSet>
      <dgm:spPr/>
      <dgm:t>
        <a:bodyPr/>
        <a:lstStyle/>
        <a:p>
          <a:endParaRPr lang="es-CO"/>
        </a:p>
      </dgm:t>
    </dgm:pt>
    <dgm:pt modelId="{1E788393-1A82-47C7-89AF-9FA9E6C5D6BD}" type="pres">
      <dgm:prSet presAssocID="{F413DB70-CE9E-4A4B-B5EC-930A392EA4EC}" presName="hierChild3" presStyleCnt="0"/>
      <dgm:spPr/>
      <dgm:t>
        <a:bodyPr/>
        <a:lstStyle/>
        <a:p>
          <a:endParaRPr lang="es-ES"/>
        </a:p>
      </dgm:t>
    </dgm:pt>
    <dgm:pt modelId="{6A1E2AEE-0C59-4A97-A8C4-5ADCEFA6558F}" type="pres">
      <dgm:prSet presAssocID="{A11EBF01-91A3-4FA9-8480-DD00AC868696}" presName="Name17" presStyleLbl="parChTrans1D3" presStyleIdx="0" presStyleCnt="5"/>
      <dgm:spPr/>
      <dgm:t>
        <a:bodyPr/>
        <a:lstStyle/>
        <a:p>
          <a:endParaRPr lang="es-CO"/>
        </a:p>
      </dgm:t>
    </dgm:pt>
    <dgm:pt modelId="{FC816F32-9940-4F8A-848E-95C4F4AA7D66}" type="pres">
      <dgm:prSet presAssocID="{BFBC86A1-65AC-42A0-A55F-B519A8F327E5}" presName="hierRoot3" presStyleCnt="0"/>
      <dgm:spPr/>
      <dgm:t>
        <a:bodyPr/>
        <a:lstStyle/>
        <a:p>
          <a:endParaRPr lang="es-ES"/>
        </a:p>
      </dgm:t>
    </dgm:pt>
    <dgm:pt modelId="{3937FAF7-98BC-47E7-873E-0A3DB5428456}" type="pres">
      <dgm:prSet presAssocID="{BFBC86A1-65AC-42A0-A55F-B519A8F327E5}" presName="composite3" presStyleCnt="0"/>
      <dgm:spPr/>
      <dgm:t>
        <a:bodyPr/>
        <a:lstStyle/>
        <a:p>
          <a:endParaRPr lang="es-ES"/>
        </a:p>
      </dgm:t>
    </dgm:pt>
    <dgm:pt modelId="{FF730FA8-0DE3-4B96-A891-91EC92AB788C}" type="pres">
      <dgm:prSet presAssocID="{BFBC86A1-65AC-42A0-A55F-B519A8F327E5}" presName="background3" presStyleLbl="node3" presStyleIdx="0" presStyleCnt="5"/>
      <dgm:spPr>
        <a:solidFill>
          <a:srgbClr val="C8D3F8"/>
        </a:solidFill>
        <a:ln>
          <a:noFill/>
        </a:ln>
      </dgm:spPr>
      <dgm:t>
        <a:bodyPr/>
        <a:lstStyle/>
        <a:p>
          <a:endParaRPr lang="es-ES"/>
        </a:p>
      </dgm:t>
    </dgm:pt>
    <dgm:pt modelId="{FB4E7107-3B22-4A10-949D-1E0ACED7208C}" type="pres">
      <dgm:prSet presAssocID="{BFBC86A1-65AC-42A0-A55F-B519A8F327E5}" presName="text3" presStyleLbl="fgAcc3" presStyleIdx="0" presStyleCnt="5" custLinFactX="-100000" custLinFactNeighborX="-189439" custLinFactNeighborY="-20061">
        <dgm:presLayoutVars>
          <dgm:chPref val="3"/>
        </dgm:presLayoutVars>
      </dgm:prSet>
      <dgm:spPr/>
      <dgm:t>
        <a:bodyPr/>
        <a:lstStyle/>
        <a:p>
          <a:endParaRPr lang="es-CO"/>
        </a:p>
      </dgm:t>
    </dgm:pt>
    <dgm:pt modelId="{47C22B14-F527-4B89-ACE0-87ADFDA325B0}" type="pres">
      <dgm:prSet presAssocID="{BFBC86A1-65AC-42A0-A55F-B519A8F327E5}" presName="hierChild4" presStyleCnt="0"/>
      <dgm:spPr/>
      <dgm:t>
        <a:bodyPr/>
        <a:lstStyle/>
        <a:p>
          <a:endParaRPr lang="es-ES"/>
        </a:p>
      </dgm:t>
    </dgm:pt>
    <dgm:pt modelId="{8CED12EA-D9DC-42EC-89B7-31402CA02BD9}" type="pres">
      <dgm:prSet presAssocID="{3EAD6A06-DAF3-4F5F-BA00-9D4B8AC53773}" presName="Name17" presStyleLbl="parChTrans1D3" presStyleIdx="1" presStyleCnt="5"/>
      <dgm:spPr/>
      <dgm:t>
        <a:bodyPr/>
        <a:lstStyle/>
        <a:p>
          <a:endParaRPr lang="es-CO"/>
        </a:p>
      </dgm:t>
    </dgm:pt>
    <dgm:pt modelId="{083D69EF-F9AB-4C6C-A254-F453F8E9EB3F}" type="pres">
      <dgm:prSet presAssocID="{2713C23F-D870-4ECE-B94C-E6244C0A7A1C}" presName="hierRoot3" presStyleCnt="0"/>
      <dgm:spPr/>
      <dgm:t>
        <a:bodyPr/>
        <a:lstStyle/>
        <a:p>
          <a:endParaRPr lang="es-ES"/>
        </a:p>
      </dgm:t>
    </dgm:pt>
    <dgm:pt modelId="{95441C13-497A-434E-9581-560C1B8225F0}" type="pres">
      <dgm:prSet presAssocID="{2713C23F-D870-4ECE-B94C-E6244C0A7A1C}" presName="composite3" presStyleCnt="0"/>
      <dgm:spPr/>
      <dgm:t>
        <a:bodyPr/>
        <a:lstStyle/>
        <a:p>
          <a:endParaRPr lang="es-ES"/>
        </a:p>
      </dgm:t>
    </dgm:pt>
    <dgm:pt modelId="{3F6079B8-3DA5-4013-A306-40C5894C39A2}" type="pres">
      <dgm:prSet presAssocID="{2713C23F-D870-4ECE-B94C-E6244C0A7A1C}" presName="background3" presStyleLbl="node3" presStyleIdx="1" presStyleCnt="5"/>
      <dgm:spPr>
        <a:solidFill>
          <a:srgbClr val="C8D3F8"/>
        </a:solidFill>
        <a:ln>
          <a:noFill/>
        </a:ln>
      </dgm:spPr>
      <dgm:t>
        <a:bodyPr/>
        <a:lstStyle/>
        <a:p>
          <a:endParaRPr lang="es-ES"/>
        </a:p>
      </dgm:t>
    </dgm:pt>
    <dgm:pt modelId="{A11ADEB5-4496-4F8B-AF04-D188D145E2B4}" type="pres">
      <dgm:prSet presAssocID="{2713C23F-D870-4ECE-B94C-E6244C0A7A1C}" presName="text3" presStyleLbl="fgAcc3" presStyleIdx="1" presStyleCnt="5" custLinFactX="-100000" custLinFactNeighborX="-189439" custLinFactNeighborY="-20061">
        <dgm:presLayoutVars>
          <dgm:chPref val="3"/>
        </dgm:presLayoutVars>
      </dgm:prSet>
      <dgm:spPr/>
      <dgm:t>
        <a:bodyPr/>
        <a:lstStyle/>
        <a:p>
          <a:endParaRPr lang="es-CO"/>
        </a:p>
      </dgm:t>
    </dgm:pt>
    <dgm:pt modelId="{94C167B5-92AA-4DE4-BD32-8345E186F454}" type="pres">
      <dgm:prSet presAssocID="{2713C23F-D870-4ECE-B94C-E6244C0A7A1C}" presName="hierChild4" presStyleCnt="0"/>
      <dgm:spPr/>
      <dgm:t>
        <a:bodyPr/>
        <a:lstStyle/>
        <a:p>
          <a:endParaRPr lang="es-ES"/>
        </a:p>
      </dgm:t>
    </dgm:pt>
    <dgm:pt modelId="{1B83BA27-843B-4D0E-B338-3F06B46EDCFB}" type="pres">
      <dgm:prSet presAssocID="{C56F2A29-C5BF-444C-8345-222E52DCEA3C}" presName="Name23" presStyleLbl="parChTrans1D4" presStyleIdx="0" presStyleCnt="10"/>
      <dgm:spPr/>
      <dgm:t>
        <a:bodyPr/>
        <a:lstStyle/>
        <a:p>
          <a:endParaRPr lang="es-CO"/>
        </a:p>
      </dgm:t>
    </dgm:pt>
    <dgm:pt modelId="{1469C56F-99D1-49CA-A178-953142558250}" type="pres">
      <dgm:prSet presAssocID="{F98B86B0-1E06-4272-93B2-140495159A45}" presName="hierRoot4" presStyleCnt="0"/>
      <dgm:spPr/>
      <dgm:t>
        <a:bodyPr/>
        <a:lstStyle/>
        <a:p>
          <a:endParaRPr lang="es-ES"/>
        </a:p>
      </dgm:t>
    </dgm:pt>
    <dgm:pt modelId="{2C282D45-255C-41C5-83E7-21D9B4A0A728}" type="pres">
      <dgm:prSet presAssocID="{F98B86B0-1E06-4272-93B2-140495159A45}" presName="composite4" presStyleCnt="0"/>
      <dgm:spPr/>
      <dgm:t>
        <a:bodyPr/>
        <a:lstStyle/>
        <a:p>
          <a:endParaRPr lang="es-ES"/>
        </a:p>
      </dgm:t>
    </dgm:pt>
    <dgm:pt modelId="{0579383C-2F0C-4BD0-97EF-1CD194D2B074}" type="pres">
      <dgm:prSet presAssocID="{F98B86B0-1E06-4272-93B2-140495159A45}" presName="background4" presStyleLbl="node4" presStyleIdx="0" presStyleCnt="10"/>
      <dgm:spPr>
        <a:solidFill>
          <a:srgbClr val="C8D3F8"/>
        </a:solidFill>
        <a:ln>
          <a:noFill/>
        </a:ln>
      </dgm:spPr>
      <dgm:t>
        <a:bodyPr/>
        <a:lstStyle/>
        <a:p>
          <a:endParaRPr lang="es-ES"/>
        </a:p>
      </dgm:t>
    </dgm:pt>
    <dgm:pt modelId="{7EB71BE1-16A5-4F7B-A8AE-7F2842701A59}" type="pres">
      <dgm:prSet presAssocID="{F98B86B0-1E06-4272-93B2-140495159A45}" presName="text4" presStyleLbl="fgAcc4" presStyleIdx="0" presStyleCnt="10" custLinFactX="-21315" custLinFactNeighborX="-100000" custLinFactNeighborY="-20061">
        <dgm:presLayoutVars>
          <dgm:chPref val="3"/>
        </dgm:presLayoutVars>
      </dgm:prSet>
      <dgm:spPr/>
      <dgm:t>
        <a:bodyPr/>
        <a:lstStyle/>
        <a:p>
          <a:endParaRPr lang="es-CO"/>
        </a:p>
      </dgm:t>
    </dgm:pt>
    <dgm:pt modelId="{384AACEE-FB4D-40C4-826E-44F6E173C7BA}" type="pres">
      <dgm:prSet presAssocID="{F98B86B0-1E06-4272-93B2-140495159A45}" presName="hierChild5" presStyleCnt="0"/>
      <dgm:spPr/>
      <dgm:t>
        <a:bodyPr/>
        <a:lstStyle/>
        <a:p>
          <a:endParaRPr lang="es-ES"/>
        </a:p>
      </dgm:t>
    </dgm:pt>
    <dgm:pt modelId="{A364C25F-412D-47D7-BC06-7CECB00A2563}" type="pres">
      <dgm:prSet presAssocID="{8380B9F4-E2F9-4F8A-AF65-E0E1D577A6F7}" presName="Name23" presStyleLbl="parChTrans1D4" presStyleIdx="1" presStyleCnt="10"/>
      <dgm:spPr/>
      <dgm:t>
        <a:bodyPr/>
        <a:lstStyle/>
        <a:p>
          <a:endParaRPr lang="es-CO"/>
        </a:p>
      </dgm:t>
    </dgm:pt>
    <dgm:pt modelId="{5EC02EBC-3FD8-4EED-877D-58B552BACF19}" type="pres">
      <dgm:prSet presAssocID="{CA10B61E-8698-4A91-979C-CD1877810AB6}" presName="hierRoot4" presStyleCnt="0"/>
      <dgm:spPr/>
      <dgm:t>
        <a:bodyPr/>
        <a:lstStyle/>
        <a:p>
          <a:endParaRPr lang="es-ES"/>
        </a:p>
      </dgm:t>
    </dgm:pt>
    <dgm:pt modelId="{DF415D3A-D87A-40CC-BCF4-575F6561815C}" type="pres">
      <dgm:prSet presAssocID="{CA10B61E-8698-4A91-979C-CD1877810AB6}" presName="composite4" presStyleCnt="0"/>
      <dgm:spPr/>
      <dgm:t>
        <a:bodyPr/>
        <a:lstStyle/>
        <a:p>
          <a:endParaRPr lang="es-ES"/>
        </a:p>
      </dgm:t>
    </dgm:pt>
    <dgm:pt modelId="{B5D5C494-C352-45E3-BA64-8EC91A0DF297}" type="pres">
      <dgm:prSet presAssocID="{CA10B61E-8698-4A91-979C-CD1877810AB6}" presName="background4" presStyleLbl="node4" presStyleIdx="1" presStyleCnt="10"/>
      <dgm:spPr>
        <a:solidFill>
          <a:srgbClr val="C8D3F8"/>
        </a:solidFill>
        <a:ln>
          <a:noFill/>
        </a:ln>
      </dgm:spPr>
      <dgm:t>
        <a:bodyPr/>
        <a:lstStyle/>
        <a:p>
          <a:endParaRPr lang="es-ES"/>
        </a:p>
      </dgm:t>
    </dgm:pt>
    <dgm:pt modelId="{A5D720A6-2B02-4170-9153-AB7E03334F05}" type="pres">
      <dgm:prSet presAssocID="{CA10B61E-8698-4A91-979C-CD1877810AB6}" presName="text4" presStyleLbl="fgAcc4" presStyleIdx="1" presStyleCnt="10" custLinFactNeighborX="4924" custLinFactNeighborY="-20061">
        <dgm:presLayoutVars>
          <dgm:chPref val="3"/>
        </dgm:presLayoutVars>
      </dgm:prSet>
      <dgm:spPr/>
      <dgm:t>
        <a:bodyPr/>
        <a:lstStyle/>
        <a:p>
          <a:endParaRPr lang="es-CO"/>
        </a:p>
      </dgm:t>
    </dgm:pt>
    <dgm:pt modelId="{C064EACD-F972-4D20-87FD-A60811675AE2}" type="pres">
      <dgm:prSet presAssocID="{CA10B61E-8698-4A91-979C-CD1877810AB6}" presName="hierChild5" presStyleCnt="0"/>
      <dgm:spPr/>
      <dgm:t>
        <a:bodyPr/>
        <a:lstStyle/>
        <a:p>
          <a:endParaRPr lang="es-ES"/>
        </a:p>
      </dgm:t>
    </dgm:pt>
    <dgm:pt modelId="{F63AA957-231E-4640-8B67-0266E3DB5DB4}" type="pres">
      <dgm:prSet presAssocID="{A1E545B8-0D53-409B-A72A-512AE5D56ED3}" presName="Name23" presStyleLbl="parChTrans1D4" presStyleIdx="2" presStyleCnt="10"/>
      <dgm:spPr/>
      <dgm:t>
        <a:bodyPr/>
        <a:lstStyle/>
        <a:p>
          <a:endParaRPr lang="es-CO"/>
        </a:p>
      </dgm:t>
    </dgm:pt>
    <dgm:pt modelId="{8D079894-2E33-4CEF-827A-A51870DD705C}" type="pres">
      <dgm:prSet presAssocID="{865A3A8E-3B16-4426-8778-CCCE8AF3E594}" presName="hierRoot4" presStyleCnt="0"/>
      <dgm:spPr/>
      <dgm:t>
        <a:bodyPr/>
        <a:lstStyle/>
        <a:p>
          <a:endParaRPr lang="es-ES"/>
        </a:p>
      </dgm:t>
    </dgm:pt>
    <dgm:pt modelId="{5EA77995-4A14-408A-BE53-6D9E3B80F404}" type="pres">
      <dgm:prSet presAssocID="{865A3A8E-3B16-4426-8778-CCCE8AF3E594}" presName="composite4" presStyleCnt="0"/>
      <dgm:spPr/>
      <dgm:t>
        <a:bodyPr/>
        <a:lstStyle/>
        <a:p>
          <a:endParaRPr lang="es-ES"/>
        </a:p>
      </dgm:t>
    </dgm:pt>
    <dgm:pt modelId="{67DF11B7-3AAC-47F4-93EB-9633BFA78F04}" type="pres">
      <dgm:prSet presAssocID="{865A3A8E-3B16-4426-8778-CCCE8AF3E594}" presName="background4" presStyleLbl="node4" presStyleIdx="2" presStyleCnt="10"/>
      <dgm:spPr>
        <a:solidFill>
          <a:srgbClr val="C8D3F8"/>
        </a:solidFill>
        <a:ln>
          <a:noFill/>
        </a:ln>
      </dgm:spPr>
      <dgm:t>
        <a:bodyPr/>
        <a:lstStyle/>
        <a:p>
          <a:endParaRPr lang="es-ES"/>
        </a:p>
      </dgm:t>
    </dgm:pt>
    <dgm:pt modelId="{9F20C3B2-735D-4B0B-A15C-47F4AC99BC71}" type="pres">
      <dgm:prSet presAssocID="{865A3A8E-3B16-4426-8778-CCCE8AF3E594}" presName="text4" presStyleLbl="fgAcc4" presStyleIdx="2" presStyleCnt="10" custLinFactNeighborX="-4515" custLinFactNeighborY="-20061">
        <dgm:presLayoutVars>
          <dgm:chPref val="3"/>
        </dgm:presLayoutVars>
      </dgm:prSet>
      <dgm:spPr/>
      <dgm:t>
        <a:bodyPr/>
        <a:lstStyle/>
        <a:p>
          <a:endParaRPr lang="es-CO"/>
        </a:p>
      </dgm:t>
    </dgm:pt>
    <dgm:pt modelId="{8E78D69A-DF00-4067-8D8B-2A4A93531B48}" type="pres">
      <dgm:prSet presAssocID="{865A3A8E-3B16-4426-8778-CCCE8AF3E594}" presName="hierChild5" presStyleCnt="0"/>
      <dgm:spPr/>
      <dgm:t>
        <a:bodyPr/>
        <a:lstStyle/>
        <a:p>
          <a:endParaRPr lang="es-ES"/>
        </a:p>
      </dgm:t>
    </dgm:pt>
    <dgm:pt modelId="{8885BB06-EC06-4738-91B3-53E7DE28CE4B}" type="pres">
      <dgm:prSet presAssocID="{9656D394-B64B-44C2-A8EB-F4E6A19FE4E2}" presName="Name23" presStyleLbl="parChTrans1D4" presStyleIdx="3" presStyleCnt="10"/>
      <dgm:spPr/>
      <dgm:t>
        <a:bodyPr/>
        <a:lstStyle/>
        <a:p>
          <a:endParaRPr lang="es-CO"/>
        </a:p>
      </dgm:t>
    </dgm:pt>
    <dgm:pt modelId="{1000E73C-309F-44F6-8D3B-8FB49BB78AB5}" type="pres">
      <dgm:prSet presAssocID="{AA98A544-1443-400B-9B72-AAB687C56A71}" presName="hierRoot4" presStyleCnt="0"/>
      <dgm:spPr/>
      <dgm:t>
        <a:bodyPr/>
        <a:lstStyle/>
        <a:p>
          <a:endParaRPr lang="es-ES"/>
        </a:p>
      </dgm:t>
    </dgm:pt>
    <dgm:pt modelId="{77CF47BA-9E2B-402E-BCA0-69879EECAA94}" type="pres">
      <dgm:prSet presAssocID="{AA98A544-1443-400B-9B72-AAB687C56A71}" presName="composite4" presStyleCnt="0"/>
      <dgm:spPr/>
      <dgm:t>
        <a:bodyPr/>
        <a:lstStyle/>
        <a:p>
          <a:endParaRPr lang="es-ES"/>
        </a:p>
      </dgm:t>
    </dgm:pt>
    <dgm:pt modelId="{ED690A6B-83BA-4211-BFF9-A55F6EEE83DE}" type="pres">
      <dgm:prSet presAssocID="{AA98A544-1443-400B-9B72-AAB687C56A71}" presName="background4" presStyleLbl="node4" presStyleIdx="3" presStyleCnt="10"/>
      <dgm:spPr>
        <a:solidFill>
          <a:srgbClr val="C8D3F8"/>
        </a:solidFill>
        <a:ln>
          <a:noFill/>
        </a:ln>
      </dgm:spPr>
      <dgm:t>
        <a:bodyPr/>
        <a:lstStyle/>
        <a:p>
          <a:endParaRPr lang="es-ES"/>
        </a:p>
      </dgm:t>
    </dgm:pt>
    <dgm:pt modelId="{0A8B8299-FF09-44C1-A199-37AC5DBBBB5E}" type="pres">
      <dgm:prSet presAssocID="{AA98A544-1443-400B-9B72-AAB687C56A71}" presName="text4" presStyleLbl="fgAcc4" presStyleIdx="3" presStyleCnt="10" custLinFactNeighborX="-11057" custLinFactNeighborY="-20061">
        <dgm:presLayoutVars>
          <dgm:chPref val="3"/>
        </dgm:presLayoutVars>
      </dgm:prSet>
      <dgm:spPr/>
      <dgm:t>
        <a:bodyPr/>
        <a:lstStyle/>
        <a:p>
          <a:endParaRPr lang="es-CO"/>
        </a:p>
      </dgm:t>
    </dgm:pt>
    <dgm:pt modelId="{1378A729-0939-4F55-9AE0-A0DE9E3F854F}" type="pres">
      <dgm:prSet presAssocID="{AA98A544-1443-400B-9B72-AAB687C56A71}" presName="hierChild5" presStyleCnt="0"/>
      <dgm:spPr/>
      <dgm:t>
        <a:bodyPr/>
        <a:lstStyle/>
        <a:p>
          <a:endParaRPr lang="es-ES"/>
        </a:p>
      </dgm:t>
    </dgm:pt>
    <dgm:pt modelId="{6171BEAE-C3E2-40DA-AAD1-3099798B1D7E}" type="pres">
      <dgm:prSet presAssocID="{93725EBA-564B-4D79-B4AA-4427C7B0B60F}" presName="Name23" presStyleLbl="parChTrans1D4" presStyleIdx="4" presStyleCnt="10"/>
      <dgm:spPr/>
      <dgm:t>
        <a:bodyPr/>
        <a:lstStyle/>
        <a:p>
          <a:endParaRPr lang="es-CO"/>
        </a:p>
      </dgm:t>
    </dgm:pt>
    <dgm:pt modelId="{28A625D5-6A2E-402B-9442-E4F811340C5F}" type="pres">
      <dgm:prSet presAssocID="{4FD83459-BE61-4843-B4EA-BC688CD60AB5}" presName="hierRoot4" presStyleCnt="0"/>
      <dgm:spPr/>
      <dgm:t>
        <a:bodyPr/>
        <a:lstStyle/>
        <a:p>
          <a:endParaRPr lang="es-ES"/>
        </a:p>
      </dgm:t>
    </dgm:pt>
    <dgm:pt modelId="{E961D6C4-FB38-4F3D-B2FD-00C5C48B0DC5}" type="pres">
      <dgm:prSet presAssocID="{4FD83459-BE61-4843-B4EA-BC688CD60AB5}" presName="composite4" presStyleCnt="0"/>
      <dgm:spPr/>
      <dgm:t>
        <a:bodyPr/>
        <a:lstStyle/>
        <a:p>
          <a:endParaRPr lang="es-ES"/>
        </a:p>
      </dgm:t>
    </dgm:pt>
    <dgm:pt modelId="{CB31F64B-5D2D-4280-8A46-3659AE426787}" type="pres">
      <dgm:prSet presAssocID="{4FD83459-BE61-4843-B4EA-BC688CD60AB5}" presName="background4" presStyleLbl="node4" presStyleIdx="4" presStyleCnt="10"/>
      <dgm:spPr>
        <a:solidFill>
          <a:srgbClr val="C8D3F8"/>
        </a:solidFill>
        <a:ln>
          <a:noFill/>
        </a:ln>
      </dgm:spPr>
      <dgm:t>
        <a:bodyPr/>
        <a:lstStyle/>
        <a:p>
          <a:endParaRPr lang="es-ES"/>
        </a:p>
      </dgm:t>
    </dgm:pt>
    <dgm:pt modelId="{F89AF3DB-9CBD-4A0E-8E4D-62F767CFE1B1}" type="pres">
      <dgm:prSet presAssocID="{4FD83459-BE61-4843-B4EA-BC688CD60AB5}" presName="text4" presStyleLbl="fgAcc4" presStyleIdx="4" presStyleCnt="10" custLinFactX="-27344" custLinFactNeighborX="-100000" custLinFactNeighborY="-20061">
        <dgm:presLayoutVars>
          <dgm:chPref val="3"/>
        </dgm:presLayoutVars>
      </dgm:prSet>
      <dgm:spPr/>
      <dgm:t>
        <a:bodyPr/>
        <a:lstStyle/>
        <a:p>
          <a:endParaRPr lang="es-CO"/>
        </a:p>
      </dgm:t>
    </dgm:pt>
    <dgm:pt modelId="{B989EFD8-09D5-4631-AD4B-47C01B6D8BCF}" type="pres">
      <dgm:prSet presAssocID="{4FD83459-BE61-4843-B4EA-BC688CD60AB5}" presName="hierChild5" presStyleCnt="0"/>
      <dgm:spPr/>
      <dgm:t>
        <a:bodyPr/>
        <a:lstStyle/>
        <a:p>
          <a:endParaRPr lang="es-ES"/>
        </a:p>
      </dgm:t>
    </dgm:pt>
    <dgm:pt modelId="{9DB4039F-3AF5-4FA5-A7A3-C8AA92C021F0}" type="pres">
      <dgm:prSet presAssocID="{44F20455-8A42-4C58-96FB-90E2FEE8A9E3}" presName="Name23" presStyleLbl="parChTrans1D4" presStyleIdx="5" presStyleCnt="10"/>
      <dgm:spPr/>
      <dgm:t>
        <a:bodyPr/>
        <a:lstStyle/>
        <a:p>
          <a:endParaRPr lang="es-CO"/>
        </a:p>
      </dgm:t>
    </dgm:pt>
    <dgm:pt modelId="{FB127A95-751A-4A9D-BE58-C15134E95C8F}" type="pres">
      <dgm:prSet presAssocID="{A6E88FA6-1516-432B-A291-22F4BDCEF02B}" presName="hierRoot4" presStyleCnt="0"/>
      <dgm:spPr/>
      <dgm:t>
        <a:bodyPr/>
        <a:lstStyle/>
        <a:p>
          <a:endParaRPr lang="es-ES"/>
        </a:p>
      </dgm:t>
    </dgm:pt>
    <dgm:pt modelId="{79068144-705C-4B9F-B67E-0ADD9F738D91}" type="pres">
      <dgm:prSet presAssocID="{A6E88FA6-1516-432B-A291-22F4BDCEF02B}" presName="composite4" presStyleCnt="0"/>
      <dgm:spPr/>
      <dgm:t>
        <a:bodyPr/>
        <a:lstStyle/>
        <a:p>
          <a:endParaRPr lang="es-ES"/>
        </a:p>
      </dgm:t>
    </dgm:pt>
    <dgm:pt modelId="{0CBC235D-8F93-4852-B351-6B90AA86D73F}" type="pres">
      <dgm:prSet presAssocID="{A6E88FA6-1516-432B-A291-22F4BDCEF02B}" presName="background4" presStyleLbl="node4" presStyleIdx="5" presStyleCnt="10"/>
      <dgm:spPr>
        <a:solidFill>
          <a:srgbClr val="C8D3F8"/>
        </a:solidFill>
        <a:ln>
          <a:noFill/>
        </a:ln>
      </dgm:spPr>
      <dgm:t>
        <a:bodyPr/>
        <a:lstStyle/>
        <a:p>
          <a:endParaRPr lang="es-ES"/>
        </a:p>
      </dgm:t>
    </dgm:pt>
    <dgm:pt modelId="{6D51BC55-0349-4076-989E-DBD646ACE182}" type="pres">
      <dgm:prSet presAssocID="{A6E88FA6-1516-432B-A291-22F4BDCEF02B}" presName="text4" presStyleLbl="fgAcc4" presStyleIdx="5" presStyleCnt="10" custLinFactX="-33021" custLinFactNeighborX="-100000" custLinFactNeighborY="-20061">
        <dgm:presLayoutVars>
          <dgm:chPref val="3"/>
        </dgm:presLayoutVars>
      </dgm:prSet>
      <dgm:spPr/>
      <dgm:t>
        <a:bodyPr/>
        <a:lstStyle/>
        <a:p>
          <a:endParaRPr lang="es-CO"/>
        </a:p>
      </dgm:t>
    </dgm:pt>
    <dgm:pt modelId="{05B219BD-AB1C-4C38-9C9F-FC95AD82EC47}" type="pres">
      <dgm:prSet presAssocID="{A6E88FA6-1516-432B-A291-22F4BDCEF02B}" presName="hierChild5" presStyleCnt="0"/>
      <dgm:spPr/>
      <dgm:t>
        <a:bodyPr/>
        <a:lstStyle/>
        <a:p>
          <a:endParaRPr lang="es-ES"/>
        </a:p>
      </dgm:t>
    </dgm:pt>
    <dgm:pt modelId="{D2E87B8A-286F-4F92-9D0B-0AA4BBEEDE00}" type="pres">
      <dgm:prSet presAssocID="{7DCFC93E-442C-49DD-8368-A7D3EE135C0A}" presName="Name23" presStyleLbl="parChTrans1D4" presStyleIdx="6" presStyleCnt="10"/>
      <dgm:spPr/>
      <dgm:t>
        <a:bodyPr/>
        <a:lstStyle/>
        <a:p>
          <a:endParaRPr lang="es-CO"/>
        </a:p>
      </dgm:t>
    </dgm:pt>
    <dgm:pt modelId="{9756988C-68D1-4C10-B5EA-081CB75272BC}" type="pres">
      <dgm:prSet presAssocID="{D9D92F68-714D-45F0-B2DC-7330F08BD573}" presName="hierRoot4" presStyleCnt="0"/>
      <dgm:spPr/>
      <dgm:t>
        <a:bodyPr/>
        <a:lstStyle/>
        <a:p>
          <a:endParaRPr lang="es-ES"/>
        </a:p>
      </dgm:t>
    </dgm:pt>
    <dgm:pt modelId="{B2F54AE7-659D-44B8-AF40-1D67BE07E83E}" type="pres">
      <dgm:prSet presAssocID="{D9D92F68-714D-45F0-B2DC-7330F08BD573}" presName="composite4" presStyleCnt="0"/>
      <dgm:spPr/>
      <dgm:t>
        <a:bodyPr/>
        <a:lstStyle/>
        <a:p>
          <a:endParaRPr lang="es-ES"/>
        </a:p>
      </dgm:t>
    </dgm:pt>
    <dgm:pt modelId="{A0F119F0-BD45-41AE-A38E-9531ED0B8EBE}" type="pres">
      <dgm:prSet presAssocID="{D9D92F68-714D-45F0-B2DC-7330F08BD573}" presName="background4" presStyleLbl="node4" presStyleIdx="6" presStyleCnt="10"/>
      <dgm:spPr>
        <a:solidFill>
          <a:srgbClr val="C8D3F8"/>
        </a:solidFill>
        <a:ln>
          <a:noFill/>
        </a:ln>
      </dgm:spPr>
      <dgm:t>
        <a:bodyPr/>
        <a:lstStyle/>
        <a:p>
          <a:endParaRPr lang="es-ES"/>
        </a:p>
      </dgm:t>
    </dgm:pt>
    <dgm:pt modelId="{0DE5FBD6-097B-42E6-BC5E-8F22773136AD}" type="pres">
      <dgm:prSet presAssocID="{D9D92F68-714D-45F0-B2DC-7330F08BD573}" presName="text4" presStyleLbl="fgAcc4" presStyleIdx="6" presStyleCnt="10" custLinFactX="-39913" custLinFactNeighborX="-100000" custLinFactNeighborY="-20061">
        <dgm:presLayoutVars>
          <dgm:chPref val="3"/>
        </dgm:presLayoutVars>
      </dgm:prSet>
      <dgm:spPr/>
      <dgm:t>
        <a:bodyPr/>
        <a:lstStyle/>
        <a:p>
          <a:endParaRPr lang="es-CO"/>
        </a:p>
      </dgm:t>
    </dgm:pt>
    <dgm:pt modelId="{641B43FC-FC70-4D8E-A32C-992F15E13151}" type="pres">
      <dgm:prSet presAssocID="{D9D92F68-714D-45F0-B2DC-7330F08BD573}" presName="hierChild5" presStyleCnt="0"/>
      <dgm:spPr/>
      <dgm:t>
        <a:bodyPr/>
        <a:lstStyle/>
        <a:p>
          <a:endParaRPr lang="es-ES"/>
        </a:p>
      </dgm:t>
    </dgm:pt>
    <dgm:pt modelId="{0E75F5A4-C4F2-458E-86EF-CC93371D24EB}" type="pres">
      <dgm:prSet presAssocID="{7790A19E-5DB9-4BB8-A847-7CA39AEC09F8}" presName="Name23" presStyleLbl="parChTrans1D4" presStyleIdx="7" presStyleCnt="10"/>
      <dgm:spPr/>
      <dgm:t>
        <a:bodyPr/>
        <a:lstStyle/>
        <a:p>
          <a:endParaRPr lang="es-CO"/>
        </a:p>
      </dgm:t>
    </dgm:pt>
    <dgm:pt modelId="{3A00FCCD-C2F1-4029-8AAA-7ABC83B4F31B}" type="pres">
      <dgm:prSet presAssocID="{2E20E24C-0411-4B04-BCE8-04A988283DBA}" presName="hierRoot4" presStyleCnt="0"/>
      <dgm:spPr/>
      <dgm:t>
        <a:bodyPr/>
        <a:lstStyle/>
        <a:p>
          <a:endParaRPr lang="es-ES"/>
        </a:p>
      </dgm:t>
    </dgm:pt>
    <dgm:pt modelId="{7A1D36E6-5F68-4128-9086-101D692D1EB0}" type="pres">
      <dgm:prSet presAssocID="{2E20E24C-0411-4B04-BCE8-04A988283DBA}" presName="composite4" presStyleCnt="0"/>
      <dgm:spPr/>
      <dgm:t>
        <a:bodyPr/>
        <a:lstStyle/>
        <a:p>
          <a:endParaRPr lang="es-ES"/>
        </a:p>
      </dgm:t>
    </dgm:pt>
    <dgm:pt modelId="{179B2509-9971-4087-BC54-0034A49F6942}" type="pres">
      <dgm:prSet presAssocID="{2E20E24C-0411-4B04-BCE8-04A988283DBA}" presName="background4" presStyleLbl="node4" presStyleIdx="7" presStyleCnt="10"/>
      <dgm:spPr>
        <a:solidFill>
          <a:srgbClr val="C8D3F8"/>
        </a:solidFill>
        <a:ln>
          <a:noFill/>
        </a:ln>
      </dgm:spPr>
      <dgm:t>
        <a:bodyPr/>
        <a:lstStyle/>
        <a:p>
          <a:endParaRPr lang="es-ES"/>
        </a:p>
      </dgm:t>
    </dgm:pt>
    <dgm:pt modelId="{FA3D1E3C-0162-436E-8FAA-E62BA61F0B80}" type="pres">
      <dgm:prSet presAssocID="{2E20E24C-0411-4B04-BCE8-04A988283DBA}" presName="text4" presStyleLbl="fgAcc4" presStyleIdx="7" presStyleCnt="10" custLinFactX="-46204" custLinFactNeighborX="-100000" custLinFactNeighborY="-20061">
        <dgm:presLayoutVars>
          <dgm:chPref val="3"/>
        </dgm:presLayoutVars>
      </dgm:prSet>
      <dgm:spPr/>
      <dgm:t>
        <a:bodyPr/>
        <a:lstStyle/>
        <a:p>
          <a:endParaRPr lang="es-CO"/>
        </a:p>
      </dgm:t>
    </dgm:pt>
    <dgm:pt modelId="{C5EA6172-CA30-4ED3-B226-469DFAB16B63}" type="pres">
      <dgm:prSet presAssocID="{2E20E24C-0411-4B04-BCE8-04A988283DBA}" presName="hierChild5" presStyleCnt="0"/>
      <dgm:spPr/>
      <dgm:t>
        <a:bodyPr/>
        <a:lstStyle/>
        <a:p>
          <a:endParaRPr lang="es-ES"/>
        </a:p>
      </dgm:t>
    </dgm:pt>
    <dgm:pt modelId="{AA39288F-77C7-4933-9D28-FA0341E5D68F}" type="pres">
      <dgm:prSet presAssocID="{D32349E9-1511-4525-9DD3-04E5BFC7F6FF}" presName="Name23" presStyleLbl="parChTrans1D4" presStyleIdx="8" presStyleCnt="10"/>
      <dgm:spPr/>
      <dgm:t>
        <a:bodyPr/>
        <a:lstStyle/>
        <a:p>
          <a:endParaRPr lang="es-CO"/>
        </a:p>
      </dgm:t>
    </dgm:pt>
    <dgm:pt modelId="{6CE85BAC-42D4-402A-BD37-D4F5CB1DFB64}" type="pres">
      <dgm:prSet presAssocID="{22514619-A45C-4878-82F9-60EB942F5942}" presName="hierRoot4" presStyleCnt="0"/>
      <dgm:spPr/>
      <dgm:t>
        <a:bodyPr/>
        <a:lstStyle/>
        <a:p>
          <a:endParaRPr lang="es-ES"/>
        </a:p>
      </dgm:t>
    </dgm:pt>
    <dgm:pt modelId="{8A73C40E-1D2C-4503-8F80-948B26977791}" type="pres">
      <dgm:prSet presAssocID="{22514619-A45C-4878-82F9-60EB942F5942}" presName="composite4" presStyleCnt="0"/>
      <dgm:spPr/>
      <dgm:t>
        <a:bodyPr/>
        <a:lstStyle/>
        <a:p>
          <a:endParaRPr lang="es-ES"/>
        </a:p>
      </dgm:t>
    </dgm:pt>
    <dgm:pt modelId="{1CDF456D-CBA9-4B30-86EC-1B63C15C2181}" type="pres">
      <dgm:prSet presAssocID="{22514619-A45C-4878-82F9-60EB942F5942}" presName="background4" presStyleLbl="node4" presStyleIdx="8" presStyleCnt="10"/>
      <dgm:spPr>
        <a:solidFill>
          <a:srgbClr val="C8D3F8"/>
        </a:solidFill>
        <a:ln>
          <a:noFill/>
        </a:ln>
      </dgm:spPr>
      <dgm:t>
        <a:bodyPr/>
        <a:lstStyle/>
        <a:p>
          <a:endParaRPr lang="es-ES"/>
        </a:p>
      </dgm:t>
    </dgm:pt>
    <dgm:pt modelId="{B271171C-3653-4C14-97AE-90586CD262A5}" type="pres">
      <dgm:prSet presAssocID="{22514619-A45C-4878-82F9-60EB942F5942}" presName="text4" presStyleLbl="fgAcc4" presStyleIdx="8" presStyleCnt="10" custLinFactX="-51464" custLinFactNeighborX="-100000" custLinFactNeighborY="-20061">
        <dgm:presLayoutVars>
          <dgm:chPref val="3"/>
        </dgm:presLayoutVars>
      </dgm:prSet>
      <dgm:spPr/>
      <dgm:t>
        <a:bodyPr/>
        <a:lstStyle/>
        <a:p>
          <a:endParaRPr lang="es-CO"/>
        </a:p>
      </dgm:t>
    </dgm:pt>
    <dgm:pt modelId="{D9168B3F-35FC-4E6D-A2A8-399F6D88143A}" type="pres">
      <dgm:prSet presAssocID="{22514619-A45C-4878-82F9-60EB942F5942}" presName="hierChild5" presStyleCnt="0"/>
      <dgm:spPr/>
      <dgm:t>
        <a:bodyPr/>
        <a:lstStyle/>
        <a:p>
          <a:endParaRPr lang="es-ES"/>
        </a:p>
      </dgm:t>
    </dgm:pt>
    <dgm:pt modelId="{E0523E03-1FA2-44F5-BF96-3E621E539102}" type="pres">
      <dgm:prSet presAssocID="{8C1A1CE1-F28F-492C-BB64-E76668F58A8C}" presName="Name23" presStyleLbl="parChTrans1D4" presStyleIdx="9" presStyleCnt="10"/>
      <dgm:spPr/>
      <dgm:t>
        <a:bodyPr/>
        <a:lstStyle/>
        <a:p>
          <a:endParaRPr lang="es-CO"/>
        </a:p>
      </dgm:t>
    </dgm:pt>
    <dgm:pt modelId="{69E9D9A3-755C-4CE3-8A52-D53D81C8F26C}" type="pres">
      <dgm:prSet presAssocID="{003D94F8-0487-4D77-A96F-38490D2AD269}" presName="hierRoot4" presStyleCnt="0"/>
      <dgm:spPr/>
      <dgm:t>
        <a:bodyPr/>
        <a:lstStyle/>
        <a:p>
          <a:endParaRPr lang="es-ES"/>
        </a:p>
      </dgm:t>
    </dgm:pt>
    <dgm:pt modelId="{1145A9B2-AEB8-4045-9046-01940A2158D7}" type="pres">
      <dgm:prSet presAssocID="{003D94F8-0487-4D77-A96F-38490D2AD269}" presName="composite4" presStyleCnt="0"/>
      <dgm:spPr/>
      <dgm:t>
        <a:bodyPr/>
        <a:lstStyle/>
        <a:p>
          <a:endParaRPr lang="es-ES"/>
        </a:p>
      </dgm:t>
    </dgm:pt>
    <dgm:pt modelId="{AB2E85E2-23B4-4062-971F-4D1621B51D1D}" type="pres">
      <dgm:prSet presAssocID="{003D94F8-0487-4D77-A96F-38490D2AD269}" presName="background4" presStyleLbl="node4" presStyleIdx="9" presStyleCnt="10"/>
      <dgm:spPr>
        <a:solidFill>
          <a:srgbClr val="C8D3F8"/>
        </a:solidFill>
        <a:ln>
          <a:noFill/>
        </a:ln>
      </dgm:spPr>
      <dgm:t>
        <a:bodyPr/>
        <a:lstStyle/>
        <a:p>
          <a:endParaRPr lang="es-ES"/>
        </a:p>
      </dgm:t>
    </dgm:pt>
    <dgm:pt modelId="{7349E745-CCF7-4200-909F-DB7F0D872E17}" type="pres">
      <dgm:prSet presAssocID="{003D94F8-0487-4D77-A96F-38490D2AD269}" presName="text4" presStyleLbl="fgAcc4" presStyleIdx="9" presStyleCnt="10" custScaleX="110000" custLinFactX="-56724" custLinFactNeighborX="-100000" custLinFactNeighborY="-20061">
        <dgm:presLayoutVars>
          <dgm:chPref val="3"/>
        </dgm:presLayoutVars>
      </dgm:prSet>
      <dgm:spPr/>
      <dgm:t>
        <a:bodyPr/>
        <a:lstStyle/>
        <a:p>
          <a:endParaRPr lang="es-CO"/>
        </a:p>
      </dgm:t>
    </dgm:pt>
    <dgm:pt modelId="{D014C908-C1FF-4B6A-899A-516BF1A2DD00}" type="pres">
      <dgm:prSet presAssocID="{003D94F8-0487-4D77-A96F-38490D2AD269}" presName="hierChild5" presStyleCnt="0"/>
      <dgm:spPr/>
      <dgm:t>
        <a:bodyPr/>
        <a:lstStyle/>
        <a:p>
          <a:endParaRPr lang="es-ES"/>
        </a:p>
      </dgm:t>
    </dgm:pt>
    <dgm:pt modelId="{9FDF9342-6283-421E-B565-F1C08E8C479A}" type="pres">
      <dgm:prSet presAssocID="{D7807BB4-5D49-42D7-A7BF-8F9CFFC59F37}" presName="Name17" presStyleLbl="parChTrans1D3" presStyleIdx="2" presStyleCnt="5"/>
      <dgm:spPr/>
      <dgm:t>
        <a:bodyPr/>
        <a:lstStyle/>
        <a:p>
          <a:endParaRPr lang="es-CO"/>
        </a:p>
      </dgm:t>
    </dgm:pt>
    <dgm:pt modelId="{A22C48E3-E2C1-469D-81F8-850B8985B294}" type="pres">
      <dgm:prSet presAssocID="{A586686D-40FB-4AB7-8339-343586A9324B}" presName="hierRoot3" presStyleCnt="0"/>
      <dgm:spPr/>
      <dgm:t>
        <a:bodyPr/>
        <a:lstStyle/>
        <a:p>
          <a:endParaRPr lang="es-ES"/>
        </a:p>
      </dgm:t>
    </dgm:pt>
    <dgm:pt modelId="{13CE1ECD-D66E-4444-999A-6903BBAD7E90}" type="pres">
      <dgm:prSet presAssocID="{A586686D-40FB-4AB7-8339-343586A9324B}" presName="composite3" presStyleCnt="0"/>
      <dgm:spPr/>
      <dgm:t>
        <a:bodyPr/>
        <a:lstStyle/>
        <a:p>
          <a:endParaRPr lang="es-ES"/>
        </a:p>
      </dgm:t>
    </dgm:pt>
    <dgm:pt modelId="{47006373-43AA-4C1B-ADF8-6A95CC809260}" type="pres">
      <dgm:prSet presAssocID="{A586686D-40FB-4AB7-8339-343586A9324B}" presName="background3" presStyleLbl="node3" presStyleIdx="2" presStyleCnt="5"/>
      <dgm:spPr>
        <a:solidFill>
          <a:srgbClr val="C8D3F8"/>
        </a:solidFill>
        <a:ln>
          <a:noFill/>
        </a:ln>
      </dgm:spPr>
      <dgm:t>
        <a:bodyPr/>
        <a:lstStyle/>
        <a:p>
          <a:endParaRPr lang="es-ES"/>
        </a:p>
      </dgm:t>
    </dgm:pt>
    <dgm:pt modelId="{82CF0111-4EEE-48ED-8A17-8B7878274900}" type="pres">
      <dgm:prSet presAssocID="{A586686D-40FB-4AB7-8339-343586A9324B}" presName="text3" presStyleLbl="fgAcc3" presStyleIdx="2" presStyleCnt="5" custLinFactX="-100000" custLinFactNeighborX="-189439" custLinFactNeighborY="-20061">
        <dgm:presLayoutVars>
          <dgm:chPref val="3"/>
        </dgm:presLayoutVars>
      </dgm:prSet>
      <dgm:spPr/>
      <dgm:t>
        <a:bodyPr/>
        <a:lstStyle/>
        <a:p>
          <a:endParaRPr lang="es-CO"/>
        </a:p>
      </dgm:t>
    </dgm:pt>
    <dgm:pt modelId="{B20805CF-DE77-4ED4-BE82-CB43B816BE93}" type="pres">
      <dgm:prSet presAssocID="{A586686D-40FB-4AB7-8339-343586A9324B}" presName="hierChild4" presStyleCnt="0"/>
      <dgm:spPr/>
      <dgm:t>
        <a:bodyPr/>
        <a:lstStyle/>
        <a:p>
          <a:endParaRPr lang="es-ES"/>
        </a:p>
      </dgm:t>
    </dgm:pt>
    <dgm:pt modelId="{44479965-A41D-4BEA-954E-D0AB4CA87D06}" type="pres">
      <dgm:prSet presAssocID="{EE7B6CFC-F82F-412B-A44E-821EDB30A6A5}" presName="Name17" presStyleLbl="parChTrans1D3" presStyleIdx="3" presStyleCnt="5"/>
      <dgm:spPr/>
      <dgm:t>
        <a:bodyPr/>
        <a:lstStyle/>
        <a:p>
          <a:endParaRPr lang="es-CO"/>
        </a:p>
      </dgm:t>
    </dgm:pt>
    <dgm:pt modelId="{38CFD7D9-E99A-4C43-B647-55BAFE56D425}" type="pres">
      <dgm:prSet presAssocID="{53D02AB0-03FB-4B48-9F80-749745CAAAB6}" presName="hierRoot3" presStyleCnt="0"/>
      <dgm:spPr/>
      <dgm:t>
        <a:bodyPr/>
        <a:lstStyle/>
        <a:p>
          <a:endParaRPr lang="es-ES"/>
        </a:p>
      </dgm:t>
    </dgm:pt>
    <dgm:pt modelId="{A3F186F1-D7AF-4FF1-BDEB-49B21B658F84}" type="pres">
      <dgm:prSet presAssocID="{53D02AB0-03FB-4B48-9F80-749745CAAAB6}" presName="composite3" presStyleCnt="0"/>
      <dgm:spPr/>
      <dgm:t>
        <a:bodyPr/>
        <a:lstStyle/>
        <a:p>
          <a:endParaRPr lang="es-ES"/>
        </a:p>
      </dgm:t>
    </dgm:pt>
    <dgm:pt modelId="{4E2B65D5-C07D-4345-9B68-A982F37EA7BE}" type="pres">
      <dgm:prSet presAssocID="{53D02AB0-03FB-4B48-9F80-749745CAAAB6}" presName="background3" presStyleLbl="node3" presStyleIdx="3" presStyleCnt="5"/>
      <dgm:spPr>
        <a:solidFill>
          <a:srgbClr val="C8D3F8"/>
        </a:solidFill>
        <a:ln>
          <a:noFill/>
        </a:ln>
      </dgm:spPr>
      <dgm:t>
        <a:bodyPr/>
        <a:lstStyle/>
        <a:p>
          <a:endParaRPr lang="es-ES"/>
        </a:p>
      </dgm:t>
    </dgm:pt>
    <dgm:pt modelId="{12B33A77-9852-45F5-AADD-0CF80F2206A1}" type="pres">
      <dgm:prSet presAssocID="{53D02AB0-03FB-4B48-9F80-749745CAAAB6}" presName="text3" presStyleLbl="fgAcc3" presStyleIdx="3" presStyleCnt="5" custLinFactX="-100000" custLinFactNeighborX="-189439" custLinFactNeighborY="-20061">
        <dgm:presLayoutVars>
          <dgm:chPref val="3"/>
        </dgm:presLayoutVars>
      </dgm:prSet>
      <dgm:spPr/>
      <dgm:t>
        <a:bodyPr/>
        <a:lstStyle/>
        <a:p>
          <a:endParaRPr lang="es-CO"/>
        </a:p>
      </dgm:t>
    </dgm:pt>
    <dgm:pt modelId="{39AEE8E4-8723-45D3-884A-126204DEFB44}" type="pres">
      <dgm:prSet presAssocID="{53D02AB0-03FB-4B48-9F80-749745CAAAB6}" presName="hierChild4" presStyleCnt="0"/>
      <dgm:spPr/>
      <dgm:t>
        <a:bodyPr/>
        <a:lstStyle/>
        <a:p>
          <a:endParaRPr lang="es-ES"/>
        </a:p>
      </dgm:t>
    </dgm:pt>
    <dgm:pt modelId="{D7BA307D-A2D9-4987-B35D-6774A0DCE622}" type="pres">
      <dgm:prSet presAssocID="{F0E64D0C-5129-4819-BE92-CE28673D5D2D}" presName="Name17" presStyleLbl="parChTrans1D3" presStyleIdx="4" presStyleCnt="5"/>
      <dgm:spPr/>
      <dgm:t>
        <a:bodyPr/>
        <a:lstStyle/>
        <a:p>
          <a:endParaRPr lang="es-CO"/>
        </a:p>
      </dgm:t>
    </dgm:pt>
    <dgm:pt modelId="{651BEAB4-B684-4DAE-B664-61DC1370A7B9}" type="pres">
      <dgm:prSet presAssocID="{B58A1410-4DFA-4426-A59E-EE72CD47568B}" presName="hierRoot3" presStyleCnt="0"/>
      <dgm:spPr/>
      <dgm:t>
        <a:bodyPr/>
        <a:lstStyle/>
        <a:p>
          <a:endParaRPr lang="es-ES"/>
        </a:p>
      </dgm:t>
    </dgm:pt>
    <dgm:pt modelId="{19CE7EA7-E35A-419F-A8C1-DF45F016A1DF}" type="pres">
      <dgm:prSet presAssocID="{B58A1410-4DFA-4426-A59E-EE72CD47568B}" presName="composite3" presStyleCnt="0"/>
      <dgm:spPr/>
      <dgm:t>
        <a:bodyPr/>
        <a:lstStyle/>
        <a:p>
          <a:endParaRPr lang="es-ES"/>
        </a:p>
      </dgm:t>
    </dgm:pt>
    <dgm:pt modelId="{3C413C9B-CD78-42A1-8AEF-D1A817FB6567}" type="pres">
      <dgm:prSet presAssocID="{B58A1410-4DFA-4426-A59E-EE72CD47568B}" presName="background3" presStyleLbl="node3" presStyleIdx="4" presStyleCnt="5"/>
      <dgm:spPr>
        <a:solidFill>
          <a:srgbClr val="C8D3F8"/>
        </a:solidFill>
        <a:ln>
          <a:noFill/>
        </a:ln>
      </dgm:spPr>
      <dgm:t>
        <a:bodyPr/>
        <a:lstStyle/>
        <a:p>
          <a:endParaRPr lang="es-ES"/>
        </a:p>
      </dgm:t>
    </dgm:pt>
    <dgm:pt modelId="{2FA7F8B7-B587-4445-A74C-C01AAE429070}" type="pres">
      <dgm:prSet presAssocID="{B58A1410-4DFA-4426-A59E-EE72CD47568B}" presName="text3" presStyleLbl="fgAcc3" presStyleIdx="4" presStyleCnt="5" custLinFactX="-100000" custLinFactNeighborX="-189439" custLinFactNeighborY="-20061">
        <dgm:presLayoutVars>
          <dgm:chPref val="3"/>
        </dgm:presLayoutVars>
      </dgm:prSet>
      <dgm:spPr/>
      <dgm:t>
        <a:bodyPr/>
        <a:lstStyle/>
        <a:p>
          <a:endParaRPr lang="es-CO"/>
        </a:p>
      </dgm:t>
    </dgm:pt>
    <dgm:pt modelId="{6AA4D19F-5EE0-4ACA-A166-56DCC74BF42F}" type="pres">
      <dgm:prSet presAssocID="{B58A1410-4DFA-4426-A59E-EE72CD47568B}" presName="hierChild4" presStyleCnt="0"/>
      <dgm:spPr/>
      <dgm:t>
        <a:bodyPr/>
        <a:lstStyle/>
        <a:p>
          <a:endParaRPr lang="es-ES"/>
        </a:p>
      </dgm:t>
    </dgm:pt>
    <dgm:pt modelId="{C92C31A6-38E3-4FFC-8506-3DB2BDA8C82A}" type="pres">
      <dgm:prSet presAssocID="{5165B210-341D-4D10-84F6-AC1FEAEED8AE}" presName="Name10" presStyleLbl="parChTrans1D2" presStyleIdx="1" presStyleCnt="3"/>
      <dgm:spPr/>
      <dgm:t>
        <a:bodyPr/>
        <a:lstStyle/>
        <a:p>
          <a:endParaRPr lang="es-CO"/>
        </a:p>
      </dgm:t>
    </dgm:pt>
    <dgm:pt modelId="{04E5190A-6651-47EE-ADFC-8185861DF574}" type="pres">
      <dgm:prSet presAssocID="{91B07319-89A1-4EE9-8049-0B9B3046D8F3}" presName="hierRoot2" presStyleCnt="0"/>
      <dgm:spPr/>
      <dgm:t>
        <a:bodyPr/>
        <a:lstStyle/>
        <a:p>
          <a:endParaRPr lang="es-ES"/>
        </a:p>
      </dgm:t>
    </dgm:pt>
    <dgm:pt modelId="{7F348557-E627-4D1F-BB62-844D1F910E61}" type="pres">
      <dgm:prSet presAssocID="{91B07319-89A1-4EE9-8049-0B9B3046D8F3}" presName="composite2" presStyleCnt="0"/>
      <dgm:spPr/>
      <dgm:t>
        <a:bodyPr/>
        <a:lstStyle/>
        <a:p>
          <a:endParaRPr lang="es-ES"/>
        </a:p>
      </dgm:t>
    </dgm:pt>
    <dgm:pt modelId="{54A0E8A9-D2C3-4736-B641-9E4687DA67CC}" type="pres">
      <dgm:prSet presAssocID="{91B07319-89A1-4EE9-8049-0B9B3046D8F3}" presName="background2" presStyleLbl="node2" presStyleIdx="1" presStyleCnt="3"/>
      <dgm:spPr>
        <a:solidFill>
          <a:srgbClr val="C8D3F8"/>
        </a:solidFill>
        <a:ln>
          <a:noFill/>
        </a:ln>
      </dgm:spPr>
      <dgm:t>
        <a:bodyPr/>
        <a:lstStyle/>
        <a:p>
          <a:endParaRPr lang="es-ES"/>
        </a:p>
      </dgm:t>
    </dgm:pt>
    <dgm:pt modelId="{2180A3E3-96A9-4AC2-8C85-E3ACC4E92BA6}" type="pres">
      <dgm:prSet presAssocID="{91B07319-89A1-4EE9-8049-0B9B3046D8F3}" presName="text2" presStyleLbl="fgAcc2" presStyleIdx="1" presStyleCnt="3" custLinFactX="-176617" custLinFactNeighborX="-200000" custLinFactNeighborY="-20061">
        <dgm:presLayoutVars>
          <dgm:chPref val="3"/>
        </dgm:presLayoutVars>
      </dgm:prSet>
      <dgm:spPr/>
      <dgm:t>
        <a:bodyPr/>
        <a:lstStyle/>
        <a:p>
          <a:endParaRPr lang="es-CO"/>
        </a:p>
      </dgm:t>
    </dgm:pt>
    <dgm:pt modelId="{DDC56592-1B09-428C-AC27-1922C6B3698F}" type="pres">
      <dgm:prSet presAssocID="{91B07319-89A1-4EE9-8049-0B9B3046D8F3}" presName="hierChild3" presStyleCnt="0"/>
      <dgm:spPr/>
      <dgm:t>
        <a:bodyPr/>
        <a:lstStyle/>
        <a:p>
          <a:endParaRPr lang="es-ES"/>
        </a:p>
      </dgm:t>
    </dgm:pt>
    <dgm:pt modelId="{E0B0C0F0-6A1C-4169-AA79-5D005E22225B}" type="pres">
      <dgm:prSet presAssocID="{1851693F-97CC-41CE-9A6E-49B2351F9EBB}" presName="Name10" presStyleLbl="parChTrans1D2" presStyleIdx="2" presStyleCnt="3"/>
      <dgm:spPr/>
      <dgm:t>
        <a:bodyPr/>
        <a:lstStyle/>
        <a:p>
          <a:endParaRPr lang="es-CO"/>
        </a:p>
      </dgm:t>
    </dgm:pt>
    <dgm:pt modelId="{A269DE23-2147-4134-B4BB-5D9BEC720B1C}" type="pres">
      <dgm:prSet presAssocID="{DD26DAB6-A8A8-44C0-B661-CCB32A169600}" presName="hierRoot2" presStyleCnt="0"/>
      <dgm:spPr/>
      <dgm:t>
        <a:bodyPr/>
        <a:lstStyle/>
        <a:p>
          <a:endParaRPr lang="es-ES"/>
        </a:p>
      </dgm:t>
    </dgm:pt>
    <dgm:pt modelId="{0B334FC8-3912-42E4-8BC4-ABD0467D682C}" type="pres">
      <dgm:prSet presAssocID="{DD26DAB6-A8A8-44C0-B661-CCB32A169600}" presName="composite2" presStyleCnt="0"/>
      <dgm:spPr/>
      <dgm:t>
        <a:bodyPr/>
        <a:lstStyle/>
        <a:p>
          <a:endParaRPr lang="es-ES"/>
        </a:p>
      </dgm:t>
    </dgm:pt>
    <dgm:pt modelId="{F8791F70-6DAB-461A-BB8D-F773F5013B2D}" type="pres">
      <dgm:prSet presAssocID="{DD26DAB6-A8A8-44C0-B661-CCB32A169600}" presName="background2" presStyleLbl="node2" presStyleIdx="2" presStyleCnt="3"/>
      <dgm:spPr>
        <a:solidFill>
          <a:srgbClr val="C8D3F8"/>
        </a:solidFill>
        <a:ln>
          <a:noFill/>
        </a:ln>
      </dgm:spPr>
      <dgm:t>
        <a:bodyPr/>
        <a:lstStyle/>
        <a:p>
          <a:endParaRPr lang="es-ES"/>
        </a:p>
      </dgm:t>
    </dgm:pt>
    <dgm:pt modelId="{A897124B-4BD9-430B-8A35-026D48FEDA55}" type="pres">
      <dgm:prSet presAssocID="{DD26DAB6-A8A8-44C0-B661-CCB32A169600}" presName="text2" presStyleLbl="fgAcc2" presStyleIdx="2" presStyleCnt="3" custLinFactX="-176617" custLinFactNeighborX="-200000" custLinFactNeighborY="-20061">
        <dgm:presLayoutVars>
          <dgm:chPref val="3"/>
        </dgm:presLayoutVars>
      </dgm:prSet>
      <dgm:spPr/>
      <dgm:t>
        <a:bodyPr/>
        <a:lstStyle/>
        <a:p>
          <a:endParaRPr lang="es-CO"/>
        </a:p>
      </dgm:t>
    </dgm:pt>
    <dgm:pt modelId="{76ADF5EF-9EE6-495D-90C3-B2D25B2665D9}" type="pres">
      <dgm:prSet presAssocID="{DD26DAB6-A8A8-44C0-B661-CCB32A169600}" presName="hierChild3" presStyleCnt="0"/>
      <dgm:spPr/>
      <dgm:t>
        <a:bodyPr/>
        <a:lstStyle/>
        <a:p>
          <a:endParaRPr lang="es-ES"/>
        </a:p>
      </dgm:t>
    </dgm:pt>
  </dgm:ptLst>
  <dgm:cxnLst>
    <dgm:cxn modelId="{D4661645-5088-46D4-83EB-634E44698EEE}" type="presOf" srcId="{A6E88FA6-1516-432B-A291-22F4BDCEF02B}" destId="{6D51BC55-0349-4076-989E-DBD646ACE182}" srcOrd="0" destOrd="0" presId="urn:microsoft.com/office/officeart/2005/8/layout/hierarchy1"/>
    <dgm:cxn modelId="{C2BE2DE5-69DF-426B-8322-02B22143D77A}" srcId="{F98B86B0-1E06-4272-93B2-140495159A45}" destId="{AA98A544-1443-400B-9B72-AAB687C56A71}" srcOrd="2" destOrd="0" parTransId="{9656D394-B64B-44C2-A8EB-F4E6A19FE4E2}" sibTransId="{32E91E17-EEE6-4583-B211-6643B14EC743}"/>
    <dgm:cxn modelId="{2607066D-187E-4E27-A9E5-46EECD955AD9}" type="presOf" srcId="{2E20E24C-0411-4B04-BCE8-04A988283DBA}" destId="{FA3D1E3C-0162-436E-8FAA-E62BA61F0B80}" srcOrd="0" destOrd="0" presId="urn:microsoft.com/office/officeart/2005/8/layout/hierarchy1"/>
    <dgm:cxn modelId="{66605D08-3D8C-46CC-85BA-75C47162ECF2}" type="presOf" srcId="{4FD83459-BE61-4843-B4EA-BC688CD60AB5}" destId="{F89AF3DB-9CBD-4A0E-8E4D-62F767CFE1B1}" srcOrd="0" destOrd="0" presId="urn:microsoft.com/office/officeart/2005/8/layout/hierarchy1"/>
    <dgm:cxn modelId="{A86FCBA8-2AFA-4010-9C36-834526E568E4}" type="presOf" srcId="{DD26DAB6-A8A8-44C0-B661-CCB32A169600}" destId="{A897124B-4BD9-430B-8A35-026D48FEDA55}" srcOrd="0" destOrd="0" presId="urn:microsoft.com/office/officeart/2005/8/layout/hierarchy1"/>
    <dgm:cxn modelId="{E7802746-536B-4B9C-B815-06E59CB1CAE8}" type="presOf" srcId="{AA98A544-1443-400B-9B72-AAB687C56A71}" destId="{0A8B8299-FF09-44C1-A199-37AC5DBBBB5E}" srcOrd="0" destOrd="0" presId="urn:microsoft.com/office/officeart/2005/8/layout/hierarchy1"/>
    <dgm:cxn modelId="{D3566AF9-B755-434E-9C9D-1BFE758AD656}" type="presOf" srcId="{93725EBA-564B-4D79-B4AA-4427C7B0B60F}" destId="{6171BEAE-C3E2-40DA-AAD1-3099798B1D7E}" srcOrd="0" destOrd="0" presId="urn:microsoft.com/office/officeart/2005/8/layout/hierarchy1"/>
    <dgm:cxn modelId="{12E1DA0C-BD70-4E6C-9869-461391F459AE}" type="presOf" srcId="{865A3A8E-3B16-4426-8778-CCCE8AF3E594}" destId="{9F20C3B2-735D-4B0B-A15C-47F4AC99BC71}" srcOrd="0" destOrd="0" presId="urn:microsoft.com/office/officeart/2005/8/layout/hierarchy1"/>
    <dgm:cxn modelId="{BB642854-DDA7-4BA5-AB5F-B4FA12FEC6E0}" type="presOf" srcId="{53D02AB0-03FB-4B48-9F80-749745CAAAB6}" destId="{12B33A77-9852-45F5-AADD-0CF80F2206A1}" srcOrd="0" destOrd="0" presId="urn:microsoft.com/office/officeart/2005/8/layout/hierarchy1"/>
    <dgm:cxn modelId="{DA8E2C52-5AB8-473C-B2B8-7CA408A4A9A6}" srcId="{F413DB70-CE9E-4A4B-B5EC-930A392EA4EC}" destId="{A586686D-40FB-4AB7-8339-343586A9324B}" srcOrd="2" destOrd="0" parTransId="{D7807BB4-5D49-42D7-A7BF-8F9CFFC59F37}" sibTransId="{3C55E76A-50F9-4FEC-9CE8-3308C7F9D744}"/>
    <dgm:cxn modelId="{6CA94301-F256-4B06-BB6A-49FCA80666EA}" type="presOf" srcId="{22514619-A45C-4878-82F9-60EB942F5942}" destId="{B271171C-3653-4C14-97AE-90586CD262A5}" srcOrd="0" destOrd="0" presId="urn:microsoft.com/office/officeart/2005/8/layout/hierarchy1"/>
    <dgm:cxn modelId="{9E4E8F0C-12C6-4740-B7B3-570C5C52A233}" type="presOf" srcId="{7790A19E-5DB9-4BB8-A847-7CA39AEC09F8}" destId="{0E75F5A4-C4F2-458E-86EF-CC93371D24EB}" srcOrd="0" destOrd="0" presId="urn:microsoft.com/office/officeart/2005/8/layout/hierarchy1"/>
    <dgm:cxn modelId="{33D5EC5E-1C86-4901-90AD-40F4A6EE0680}" type="presOf" srcId="{A11EBF01-91A3-4FA9-8480-DD00AC868696}" destId="{6A1E2AEE-0C59-4A97-A8C4-5ADCEFA6558F}" srcOrd="0" destOrd="0" presId="urn:microsoft.com/office/officeart/2005/8/layout/hierarchy1"/>
    <dgm:cxn modelId="{DE3B4111-8F75-4AAF-A63E-AEF856F9AF83}" type="presOf" srcId="{3EAD6A06-DAF3-4F5F-BA00-9D4B8AC53773}" destId="{8CED12EA-D9DC-42EC-89B7-31402CA02BD9}" srcOrd="0" destOrd="0" presId="urn:microsoft.com/office/officeart/2005/8/layout/hierarchy1"/>
    <dgm:cxn modelId="{BDCBA032-841E-4B1A-8F78-789CB2CE6FA7}" type="presOf" srcId="{B58A1410-4DFA-4426-A59E-EE72CD47568B}" destId="{2FA7F8B7-B587-4445-A74C-C01AAE429070}" srcOrd="0" destOrd="0" presId="urn:microsoft.com/office/officeart/2005/8/layout/hierarchy1"/>
    <dgm:cxn modelId="{C04DAF34-784A-4EB6-B209-AEDDC640F01C}" srcId="{F98B86B0-1E06-4272-93B2-140495159A45}" destId="{865A3A8E-3B16-4426-8778-CCCE8AF3E594}" srcOrd="1" destOrd="0" parTransId="{A1E545B8-0D53-409B-A72A-512AE5D56ED3}" sibTransId="{8AA82906-0543-45C6-91FB-54E7D457ABF4}"/>
    <dgm:cxn modelId="{6052F67F-06B9-4CE8-A23A-69C360927DE6}" srcId="{2713C23F-D870-4ECE-B94C-E6244C0A7A1C}" destId="{22514619-A45C-4878-82F9-60EB942F5942}" srcOrd="5" destOrd="0" parTransId="{D32349E9-1511-4525-9DD3-04E5BFC7F6FF}" sibTransId="{D6423D49-6684-4E90-A9DC-815633390151}"/>
    <dgm:cxn modelId="{FD434089-9D79-4D57-8A8B-1871905EA1F8}" type="presOf" srcId="{D9D92F68-714D-45F0-B2DC-7330F08BD573}" destId="{0DE5FBD6-097B-42E6-BC5E-8F22773136AD}" srcOrd="0" destOrd="0" presId="urn:microsoft.com/office/officeart/2005/8/layout/hierarchy1"/>
    <dgm:cxn modelId="{5024A5A5-85C0-453C-A2B2-53B687343847}" type="presOf" srcId="{1851693F-97CC-41CE-9A6E-49B2351F9EBB}" destId="{E0B0C0F0-6A1C-4169-AA79-5D005E22225B}" srcOrd="0" destOrd="0" presId="urn:microsoft.com/office/officeart/2005/8/layout/hierarchy1"/>
    <dgm:cxn modelId="{9C65EC3B-CF42-49AF-9FF2-531FE602F343}" type="presOf" srcId="{8C1A1CE1-F28F-492C-BB64-E76668F58A8C}" destId="{E0523E03-1FA2-44F5-BF96-3E621E539102}" srcOrd="0" destOrd="0" presId="urn:microsoft.com/office/officeart/2005/8/layout/hierarchy1"/>
    <dgm:cxn modelId="{4FC736CC-FC86-4B24-A49D-3485B20A13F7}" type="presOf" srcId="{D7807BB4-5D49-42D7-A7BF-8F9CFFC59F37}" destId="{9FDF9342-6283-421E-B565-F1C08E8C479A}" srcOrd="0" destOrd="0" presId="urn:microsoft.com/office/officeart/2005/8/layout/hierarchy1"/>
    <dgm:cxn modelId="{BEB19F6A-C630-491C-BCB3-95DE205FD05A}" srcId="{2713C23F-D870-4ECE-B94C-E6244C0A7A1C}" destId="{2E20E24C-0411-4B04-BCE8-04A988283DBA}" srcOrd="4" destOrd="0" parTransId="{7790A19E-5DB9-4BB8-A847-7CA39AEC09F8}" sibTransId="{E821C350-1E17-4F11-BA3E-B0C5841F3589}"/>
    <dgm:cxn modelId="{E18F6329-F327-4AA4-BD3E-9CDB27523D39}" type="presOf" srcId="{44F20455-8A42-4C58-96FB-90E2FEE8A9E3}" destId="{9DB4039F-3AF5-4FA5-A7A3-C8AA92C021F0}" srcOrd="0" destOrd="0" presId="urn:microsoft.com/office/officeart/2005/8/layout/hierarchy1"/>
    <dgm:cxn modelId="{44BCF976-F781-4A8F-B288-8392A8DABF2F}" type="presOf" srcId="{F413DB70-CE9E-4A4B-B5EC-930A392EA4EC}" destId="{FC864979-3D72-43B3-8CBF-513A819B15AF}" srcOrd="0" destOrd="0" presId="urn:microsoft.com/office/officeart/2005/8/layout/hierarchy1"/>
    <dgm:cxn modelId="{67091EEA-488A-4D82-A609-ABBA94202E4B}" srcId="{F413DB70-CE9E-4A4B-B5EC-930A392EA4EC}" destId="{2713C23F-D870-4ECE-B94C-E6244C0A7A1C}" srcOrd="1" destOrd="0" parTransId="{3EAD6A06-DAF3-4F5F-BA00-9D4B8AC53773}" sibTransId="{17DE82EE-9041-430B-BBA0-7A8806368D54}"/>
    <dgm:cxn modelId="{F20A8497-0D16-4E47-8D36-AE33DB536156}" type="presOf" srcId="{F98B86B0-1E06-4272-93B2-140495159A45}" destId="{7EB71BE1-16A5-4F7B-A8AE-7F2842701A59}" srcOrd="0" destOrd="0" presId="urn:microsoft.com/office/officeart/2005/8/layout/hierarchy1"/>
    <dgm:cxn modelId="{364CB22E-0367-4E10-B38E-20DD85773BA7}" type="presOf" srcId="{AB733352-BFC6-4892-8B46-D827DE8CE06A}" destId="{C59EACE8-DB58-49DA-96B4-8ADAAABA1302}" srcOrd="0" destOrd="0" presId="urn:microsoft.com/office/officeart/2005/8/layout/hierarchy1"/>
    <dgm:cxn modelId="{CB580E2B-6693-4DB7-A4AD-F45BA30089E4}" type="presOf" srcId="{003D94F8-0487-4D77-A96F-38490D2AD269}" destId="{7349E745-CCF7-4200-909F-DB7F0D872E17}" srcOrd="0" destOrd="0" presId="urn:microsoft.com/office/officeart/2005/8/layout/hierarchy1"/>
    <dgm:cxn modelId="{CBBD2656-EFBF-47F9-A806-55368E066C97}" type="presOf" srcId="{5A81EC4A-0015-4D97-BD81-059F90CA5D76}" destId="{59528512-A45E-4F98-BEAD-D85AAEC1C154}" srcOrd="0" destOrd="0" presId="urn:microsoft.com/office/officeart/2005/8/layout/hierarchy1"/>
    <dgm:cxn modelId="{2DC47CE9-73B7-44D4-8239-8A2487CCDB4F}" type="presOf" srcId="{91B07319-89A1-4EE9-8049-0B9B3046D8F3}" destId="{2180A3E3-96A9-4AC2-8C85-E3ACC4E92BA6}" srcOrd="0" destOrd="0" presId="urn:microsoft.com/office/officeart/2005/8/layout/hierarchy1"/>
    <dgm:cxn modelId="{5BE58B88-EA2F-49A1-A710-E016F6F54E6F}" srcId="{2713C23F-D870-4ECE-B94C-E6244C0A7A1C}" destId="{F98B86B0-1E06-4272-93B2-140495159A45}" srcOrd="0" destOrd="0" parTransId="{C56F2A29-C5BF-444C-8345-222E52DCEA3C}" sibTransId="{C5B7462F-1C81-4F42-8970-06A41F30FF3A}"/>
    <dgm:cxn modelId="{D437AC3C-DA5B-4581-81B6-1D23760045DD}" type="presOf" srcId="{9656D394-B64B-44C2-A8EB-F4E6A19FE4E2}" destId="{8885BB06-EC06-4738-91B3-53E7DE28CE4B}" srcOrd="0" destOrd="0" presId="urn:microsoft.com/office/officeart/2005/8/layout/hierarchy1"/>
    <dgm:cxn modelId="{EE590117-B598-47B3-AC03-7909EF0FEF3F}" srcId="{2713C23F-D870-4ECE-B94C-E6244C0A7A1C}" destId="{003D94F8-0487-4D77-A96F-38490D2AD269}" srcOrd="6" destOrd="0" parTransId="{8C1A1CE1-F28F-492C-BB64-E76668F58A8C}" sibTransId="{3E7BB664-8C36-4A69-9FD3-EFBFB0402886}"/>
    <dgm:cxn modelId="{60B4A20F-2140-4DB5-BB7A-627432EAFBAD}" type="presOf" srcId="{A1E545B8-0D53-409B-A72A-512AE5D56ED3}" destId="{F63AA957-231E-4640-8B67-0266E3DB5DB4}" srcOrd="0" destOrd="0" presId="urn:microsoft.com/office/officeart/2005/8/layout/hierarchy1"/>
    <dgm:cxn modelId="{6837ADA9-E5E7-41E8-8289-F5ADC093FF73}" srcId="{AB733352-BFC6-4892-8B46-D827DE8CE06A}" destId="{DD26DAB6-A8A8-44C0-B661-CCB32A169600}" srcOrd="2" destOrd="0" parTransId="{1851693F-97CC-41CE-9A6E-49B2351F9EBB}" sibTransId="{B5DC9874-EC12-4EE2-8A82-39667B342EDB}"/>
    <dgm:cxn modelId="{3222237C-FF73-473F-9F1D-190303138194}" srcId="{F413DB70-CE9E-4A4B-B5EC-930A392EA4EC}" destId="{BFBC86A1-65AC-42A0-A55F-B519A8F327E5}" srcOrd="0" destOrd="0" parTransId="{A11EBF01-91A3-4FA9-8480-DD00AC868696}" sibTransId="{49B641FE-D0E2-4114-A1F4-FC4E30C77ABC}"/>
    <dgm:cxn modelId="{A297EA25-C97F-4AEC-B403-851ABCDD16DD}" srcId="{2713C23F-D870-4ECE-B94C-E6244C0A7A1C}" destId="{4FD83459-BE61-4843-B4EA-BC688CD60AB5}" srcOrd="1" destOrd="0" parTransId="{93725EBA-564B-4D79-B4AA-4427C7B0B60F}" sibTransId="{6C607B79-24F0-492C-81C7-D8EB2CE37D92}"/>
    <dgm:cxn modelId="{BA330709-7132-4E88-AE2B-C9CA97DC22FC}" type="presOf" srcId="{5165B210-341D-4D10-84F6-AC1FEAEED8AE}" destId="{C92C31A6-38E3-4FFC-8506-3DB2BDA8C82A}" srcOrd="0" destOrd="0" presId="urn:microsoft.com/office/officeart/2005/8/layout/hierarchy1"/>
    <dgm:cxn modelId="{F37ACC29-E557-471E-8EA7-5965275042DC}" srcId="{F98B86B0-1E06-4272-93B2-140495159A45}" destId="{CA10B61E-8698-4A91-979C-CD1877810AB6}" srcOrd="0" destOrd="0" parTransId="{8380B9F4-E2F9-4F8A-AF65-E0E1D577A6F7}" sibTransId="{98501266-12DB-4076-ADE4-E738A35E9379}"/>
    <dgm:cxn modelId="{EDEED6F3-3E37-4A9F-9D7E-E57C48A3D9B4}" srcId="{F413DB70-CE9E-4A4B-B5EC-930A392EA4EC}" destId="{B58A1410-4DFA-4426-A59E-EE72CD47568B}" srcOrd="4" destOrd="0" parTransId="{F0E64D0C-5129-4819-BE92-CE28673D5D2D}" sibTransId="{E3AF24B0-EFA6-4380-8723-9E64C44C6B5F}"/>
    <dgm:cxn modelId="{1EC3D564-3648-401D-9503-6172436BB2B0}" type="presOf" srcId="{F0E64D0C-5129-4819-BE92-CE28673D5D2D}" destId="{D7BA307D-A2D9-4987-B35D-6774A0DCE622}" srcOrd="0" destOrd="0" presId="urn:microsoft.com/office/officeart/2005/8/layout/hierarchy1"/>
    <dgm:cxn modelId="{80A66944-6BB7-4B64-BB2A-DECB111782FB}" srcId="{5A81EC4A-0015-4D97-BD81-059F90CA5D76}" destId="{AB733352-BFC6-4892-8B46-D827DE8CE06A}" srcOrd="0" destOrd="0" parTransId="{E9FA8CEC-001D-4D4A-9197-85E837DC1E15}" sibTransId="{9A0BCAB4-3034-4646-B553-51186D3350F0}"/>
    <dgm:cxn modelId="{0CF2E270-81DA-4DB4-B43B-98A6EAB196FD}" type="presOf" srcId="{2713C23F-D870-4ECE-B94C-E6244C0A7A1C}" destId="{A11ADEB5-4496-4F8B-AF04-D188D145E2B4}" srcOrd="0" destOrd="0" presId="urn:microsoft.com/office/officeart/2005/8/layout/hierarchy1"/>
    <dgm:cxn modelId="{8FBE4EC7-2D3B-4AC9-BEA5-317388FAA5C2}" type="presOf" srcId="{C56F2A29-C5BF-444C-8345-222E52DCEA3C}" destId="{1B83BA27-843B-4D0E-B338-3F06B46EDCFB}" srcOrd="0" destOrd="0" presId="urn:microsoft.com/office/officeart/2005/8/layout/hierarchy1"/>
    <dgm:cxn modelId="{C4E640F4-076D-42DF-AA53-449FA3142929}" srcId="{2713C23F-D870-4ECE-B94C-E6244C0A7A1C}" destId="{A6E88FA6-1516-432B-A291-22F4BDCEF02B}" srcOrd="2" destOrd="0" parTransId="{44F20455-8A42-4C58-96FB-90E2FEE8A9E3}" sibTransId="{F29DBB14-7B64-4D00-B770-6A0F89304C33}"/>
    <dgm:cxn modelId="{856B45B5-3F70-479F-83E8-B1ECC4AC51A5}" type="presOf" srcId="{A586686D-40FB-4AB7-8339-343586A9324B}" destId="{82CF0111-4EEE-48ED-8A17-8B7878274900}" srcOrd="0" destOrd="0" presId="urn:microsoft.com/office/officeart/2005/8/layout/hierarchy1"/>
    <dgm:cxn modelId="{93D8CCC4-8E65-4AD5-876F-5F69E43E5E9F}" type="presOf" srcId="{CEA9BF1D-CD76-4115-9DA0-28EB81885FC6}" destId="{1F520A93-2E5F-4670-AA1D-61BF423A253E}" srcOrd="0" destOrd="0" presId="urn:microsoft.com/office/officeart/2005/8/layout/hierarchy1"/>
    <dgm:cxn modelId="{DB7C99E8-0F28-45AB-8C73-66909932DA07}" type="presOf" srcId="{BFBC86A1-65AC-42A0-A55F-B519A8F327E5}" destId="{FB4E7107-3B22-4A10-949D-1E0ACED7208C}" srcOrd="0" destOrd="0" presId="urn:microsoft.com/office/officeart/2005/8/layout/hierarchy1"/>
    <dgm:cxn modelId="{146F6F5A-025A-4671-B32D-AFB76AF5273F}" type="presOf" srcId="{EE7B6CFC-F82F-412B-A44E-821EDB30A6A5}" destId="{44479965-A41D-4BEA-954E-D0AB4CA87D06}" srcOrd="0" destOrd="0" presId="urn:microsoft.com/office/officeart/2005/8/layout/hierarchy1"/>
    <dgm:cxn modelId="{A7EE1745-BA02-4B6F-8132-09C194A8DD37}" type="presOf" srcId="{7DCFC93E-442C-49DD-8368-A7D3EE135C0A}" destId="{D2E87B8A-286F-4F92-9D0B-0AA4BBEEDE00}" srcOrd="0" destOrd="0" presId="urn:microsoft.com/office/officeart/2005/8/layout/hierarchy1"/>
    <dgm:cxn modelId="{5E1B88CB-CD6F-4AE5-9F2C-024BC5E7EDFC}" type="presOf" srcId="{8380B9F4-E2F9-4F8A-AF65-E0E1D577A6F7}" destId="{A364C25F-412D-47D7-BC06-7CECB00A2563}" srcOrd="0" destOrd="0" presId="urn:microsoft.com/office/officeart/2005/8/layout/hierarchy1"/>
    <dgm:cxn modelId="{D5D031FC-B2F1-41C0-9BAF-FD4361F5F34E}" srcId="{AB733352-BFC6-4892-8B46-D827DE8CE06A}" destId="{F413DB70-CE9E-4A4B-B5EC-930A392EA4EC}" srcOrd="0" destOrd="0" parTransId="{CEA9BF1D-CD76-4115-9DA0-28EB81885FC6}" sibTransId="{052E8FB6-BE36-47EA-863A-5D2846FCB242}"/>
    <dgm:cxn modelId="{05D2449C-F877-41F1-8CEC-ED61E8F6F803}" srcId="{AB733352-BFC6-4892-8B46-D827DE8CE06A}" destId="{91B07319-89A1-4EE9-8049-0B9B3046D8F3}" srcOrd="1" destOrd="0" parTransId="{5165B210-341D-4D10-84F6-AC1FEAEED8AE}" sibTransId="{CC644BE5-DEEF-457C-9F87-5A63D0A25D0D}"/>
    <dgm:cxn modelId="{968E9E77-865E-470D-85A0-1F807BF7CECA}" srcId="{F413DB70-CE9E-4A4B-B5EC-930A392EA4EC}" destId="{53D02AB0-03FB-4B48-9F80-749745CAAAB6}" srcOrd="3" destOrd="0" parTransId="{EE7B6CFC-F82F-412B-A44E-821EDB30A6A5}" sibTransId="{D7E10321-AAD3-4BB4-A804-6FCABC39F226}"/>
    <dgm:cxn modelId="{61ABB793-6A75-453E-8BD6-52DE10460DC9}" srcId="{2713C23F-D870-4ECE-B94C-E6244C0A7A1C}" destId="{D9D92F68-714D-45F0-B2DC-7330F08BD573}" srcOrd="3" destOrd="0" parTransId="{7DCFC93E-442C-49DD-8368-A7D3EE135C0A}" sibTransId="{7C790A92-57D1-4FC6-AF57-A033B534F906}"/>
    <dgm:cxn modelId="{24454F6E-3850-479A-9452-825774C8B9DB}" type="presOf" srcId="{CA10B61E-8698-4A91-979C-CD1877810AB6}" destId="{A5D720A6-2B02-4170-9153-AB7E03334F05}" srcOrd="0" destOrd="0" presId="urn:microsoft.com/office/officeart/2005/8/layout/hierarchy1"/>
    <dgm:cxn modelId="{9FC4B7FD-120A-468C-BAF1-7D155B11039D}" type="presOf" srcId="{D32349E9-1511-4525-9DD3-04E5BFC7F6FF}" destId="{AA39288F-77C7-4933-9D28-FA0341E5D68F}" srcOrd="0" destOrd="0" presId="urn:microsoft.com/office/officeart/2005/8/layout/hierarchy1"/>
    <dgm:cxn modelId="{D2451F35-8E8B-48A9-94A7-EAA4312DA3DC}" type="presParOf" srcId="{59528512-A45E-4F98-BEAD-D85AAEC1C154}" destId="{E58BDAA8-277F-4948-8075-45D0691321C4}" srcOrd="0" destOrd="0" presId="urn:microsoft.com/office/officeart/2005/8/layout/hierarchy1"/>
    <dgm:cxn modelId="{524FF58E-AC68-48BC-939D-74CEE2F09BE4}" type="presParOf" srcId="{E58BDAA8-277F-4948-8075-45D0691321C4}" destId="{7D55E74E-AC69-4A35-818B-6EE586816101}" srcOrd="0" destOrd="0" presId="urn:microsoft.com/office/officeart/2005/8/layout/hierarchy1"/>
    <dgm:cxn modelId="{8C0EC0C4-CF46-4DC3-BCD3-563E02FB2ACD}" type="presParOf" srcId="{7D55E74E-AC69-4A35-818B-6EE586816101}" destId="{37D290A2-3724-4FC2-83F9-07815B18723F}" srcOrd="0" destOrd="0" presId="urn:microsoft.com/office/officeart/2005/8/layout/hierarchy1"/>
    <dgm:cxn modelId="{EB34D282-5E20-49AD-A171-BFDF282E25D4}" type="presParOf" srcId="{7D55E74E-AC69-4A35-818B-6EE586816101}" destId="{C59EACE8-DB58-49DA-96B4-8ADAAABA1302}" srcOrd="1" destOrd="0" presId="urn:microsoft.com/office/officeart/2005/8/layout/hierarchy1"/>
    <dgm:cxn modelId="{97A8CA8E-1409-4FA7-8CF2-799A52FFF32D}" type="presParOf" srcId="{E58BDAA8-277F-4948-8075-45D0691321C4}" destId="{5C5CBDA4-79E9-47DF-BD87-5E510E70C26C}" srcOrd="1" destOrd="0" presId="urn:microsoft.com/office/officeart/2005/8/layout/hierarchy1"/>
    <dgm:cxn modelId="{ED1B0165-F1FD-437A-9C4B-CDC9BB5003FF}" type="presParOf" srcId="{5C5CBDA4-79E9-47DF-BD87-5E510E70C26C}" destId="{1F520A93-2E5F-4670-AA1D-61BF423A253E}" srcOrd="0" destOrd="0" presId="urn:microsoft.com/office/officeart/2005/8/layout/hierarchy1"/>
    <dgm:cxn modelId="{6563AB52-2236-4948-BB95-D59D6BD0C7AC}" type="presParOf" srcId="{5C5CBDA4-79E9-47DF-BD87-5E510E70C26C}" destId="{D6B26BE3-62AE-44C6-865E-F863C2C2619F}" srcOrd="1" destOrd="0" presId="urn:microsoft.com/office/officeart/2005/8/layout/hierarchy1"/>
    <dgm:cxn modelId="{47D38C21-BDF9-4DD6-8B41-0656DEDEEFFD}" type="presParOf" srcId="{D6B26BE3-62AE-44C6-865E-F863C2C2619F}" destId="{C54AF2D7-431E-43A2-A330-13D3C72E971A}" srcOrd="0" destOrd="0" presId="urn:microsoft.com/office/officeart/2005/8/layout/hierarchy1"/>
    <dgm:cxn modelId="{232C7FA5-F69C-404D-91F6-42E6D7904233}" type="presParOf" srcId="{C54AF2D7-431E-43A2-A330-13D3C72E971A}" destId="{705170FF-798D-4E79-B85E-3CE9C1F8A93F}" srcOrd="0" destOrd="0" presId="urn:microsoft.com/office/officeart/2005/8/layout/hierarchy1"/>
    <dgm:cxn modelId="{4FB1C037-40B0-4329-8B73-4A36298C6ED6}" type="presParOf" srcId="{C54AF2D7-431E-43A2-A330-13D3C72E971A}" destId="{FC864979-3D72-43B3-8CBF-513A819B15AF}" srcOrd="1" destOrd="0" presId="urn:microsoft.com/office/officeart/2005/8/layout/hierarchy1"/>
    <dgm:cxn modelId="{F2CF634A-8EF3-4031-9896-1F78639E5F65}" type="presParOf" srcId="{D6B26BE3-62AE-44C6-865E-F863C2C2619F}" destId="{1E788393-1A82-47C7-89AF-9FA9E6C5D6BD}" srcOrd="1" destOrd="0" presId="urn:microsoft.com/office/officeart/2005/8/layout/hierarchy1"/>
    <dgm:cxn modelId="{85ED32F8-5EC4-4731-8CFB-6C71C73015AB}" type="presParOf" srcId="{1E788393-1A82-47C7-89AF-9FA9E6C5D6BD}" destId="{6A1E2AEE-0C59-4A97-A8C4-5ADCEFA6558F}" srcOrd="0" destOrd="0" presId="urn:microsoft.com/office/officeart/2005/8/layout/hierarchy1"/>
    <dgm:cxn modelId="{41F8554A-1BF9-4ADC-ABB0-51CA1EFF4F89}" type="presParOf" srcId="{1E788393-1A82-47C7-89AF-9FA9E6C5D6BD}" destId="{FC816F32-9940-4F8A-848E-95C4F4AA7D66}" srcOrd="1" destOrd="0" presId="urn:microsoft.com/office/officeart/2005/8/layout/hierarchy1"/>
    <dgm:cxn modelId="{D9BF22AC-7599-4559-9EB8-FBAE0AE7315B}" type="presParOf" srcId="{FC816F32-9940-4F8A-848E-95C4F4AA7D66}" destId="{3937FAF7-98BC-47E7-873E-0A3DB5428456}" srcOrd="0" destOrd="0" presId="urn:microsoft.com/office/officeart/2005/8/layout/hierarchy1"/>
    <dgm:cxn modelId="{F9EFF580-C735-4FE8-AB6B-5D19547A5B3F}" type="presParOf" srcId="{3937FAF7-98BC-47E7-873E-0A3DB5428456}" destId="{FF730FA8-0DE3-4B96-A891-91EC92AB788C}" srcOrd="0" destOrd="0" presId="urn:microsoft.com/office/officeart/2005/8/layout/hierarchy1"/>
    <dgm:cxn modelId="{1D869BB4-7F70-4E31-9339-F4DEFE77C94E}" type="presParOf" srcId="{3937FAF7-98BC-47E7-873E-0A3DB5428456}" destId="{FB4E7107-3B22-4A10-949D-1E0ACED7208C}" srcOrd="1" destOrd="0" presId="urn:microsoft.com/office/officeart/2005/8/layout/hierarchy1"/>
    <dgm:cxn modelId="{5D6C6C00-2021-406C-BD3D-0A4346383050}" type="presParOf" srcId="{FC816F32-9940-4F8A-848E-95C4F4AA7D66}" destId="{47C22B14-F527-4B89-ACE0-87ADFDA325B0}" srcOrd="1" destOrd="0" presId="urn:microsoft.com/office/officeart/2005/8/layout/hierarchy1"/>
    <dgm:cxn modelId="{380757D1-930F-46E3-A0B0-617E1A7F4FD3}" type="presParOf" srcId="{1E788393-1A82-47C7-89AF-9FA9E6C5D6BD}" destId="{8CED12EA-D9DC-42EC-89B7-31402CA02BD9}" srcOrd="2" destOrd="0" presId="urn:microsoft.com/office/officeart/2005/8/layout/hierarchy1"/>
    <dgm:cxn modelId="{96319027-A0C7-4579-8D63-41E243AED983}" type="presParOf" srcId="{1E788393-1A82-47C7-89AF-9FA9E6C5D6BD}" destId="{083D69EF-F9AB-4C6C-A254-F453F8E9EB3F}" srcOrd="3" destOrd="0" presId="urn:microsoft.com/office/officeart/2005/8/layout/hierarchy1"/>
    <dgm:cxn modelId="{B1CE56F3-99FF-43F9-AF1B-712B889BF103}" type="presParOf" srcId="{083D69EF-F9AB-4C6C-A254-F453F8E9EB3F}" destId="{95441C13-497A-434E-9581-560C1B8225F0}" srcOrd="0" destOrd="0" presId="urn:microsoft.com/office/officeart/2005/8/layout/hierarchy1"/>
    <dgm:cxn modelId="{3E395D32-20EE-4AE1-AD97-8737FB8E1A23}" type="presParOf" srcId="{95441C13-497A-434E-9581-560C1B8225F0}" destId="{3F6079B8-3DA5-4013-A306-40C5894C39A2}" srcOrd="0" destOrd="0" presId="urn:microsoft.com/office/officeart/2005/8/layout/hierarchy1"/>
    <dgm:cxn modelId="{5DB3860B-3A25-4E12-9F0D-6802165E4ECD}" type="presParOf" srcId="{95441C13-497A-434E-9581-560C1B8225F0}" destId="{A11ADEB5-4496-4F8B-AF04-D188D145E2B4}" srcOrd="1" destOrd="0" presId="urn:microsoft.com/office/officeart/2005/8/layout/hierarchy1"/>
    <dgm:cxn modelId="{B8C0A418-E39A-4C40-BFFA-9DB62E323981}" type="presParOf" srcId="{083D69EF-F9AB-4C6C-A254-F453F8E9EB3F}" destId="{94C167B5-92AA-4DE4-BD32-8345E186F454}" srcOrd="1" destOrd="0" presId="urn:microsoft.com/office/officeart/2005/8/layout/hierarchy1"/>
    <dgm:cxn modelId="{244B464D-0CDC-4A20-9756-CC1A6EA2859C}" type="presParOf" srcId="{94C167B5-92AA-4DE4-BD32-8345E186F454}" destId="{1B83BA27-843B-4D0E-B338-3F06B46EDCFB}" srcOrd="0" destOrd="0" presId="urn:microsoft.com/office/officeart/2005/8/layout/hierarchy1"/>
    <dgm:cxn modelId="{8F2CE5E8-CA55-47A8-91EE-B352E45BD2A6}" type="presParOf" srcId="{94C167B5-92AA-4DE4-BD32-8345E186F454}" destId="{1469C56F-99D1-49CA-A178-953142558250}" srcOrd="1" destOrd="0" presId="urn:microsoft.com/office/officeart/2005/8/layout/hierarchy1"/>
    <dgm:cxn modelId="{19A07FB8-5768-4602-9A0D-4031745D28D4}" type="presParOf" srcId="{1469C56F-99D1-49CA-A178-953142558250}" destId="{2C282D45-255C-41C5-83E7-21D9B4A0A728}" srcOrd="0" destOrd="0" presId="urn:microsoft.com/office/officeart/2005/8/layout/hierarchy1"/>
    <dgm:cxn modelId="{CD70CF74-6F7F-406C-8630-DD4E2D351AAF}" type="presParOf" srcId="{2C282D45-255C-41C5-83E7-21D9B4A0A728}" destId="{0579383C-2F0C-4BD0-97EF-1CD194D2B074}" srcOrd="0" destOrd="0" presId="urn:microsoft.com/office/officeart/2005/8/layout/hierarchy1"/>
    <dgm:cxn modelId="{DFD41E91-94BD-409B-A24A-9ADA6517B7FA}" type="presParOf" srcId="{2C282D45-255C-41C5-83E7-21D9B4A0A728}" destId="{7EB71BE1-16A5-4F7B-A8AE-7F2842701A59}" srcOrd="1" destOrd="0" presId="urn:microsoft.com/office/officeart/2005/8/layout/hierarchy1"/>
    <dgm:cxn modelId="{C52B05B5-7CB4-4C77-B7BE-464D4D6636BB}" type="presParOf" srcId="{1469C56F-99D1-49CA-A178-953142558250}" destId="{384AACEE-FB4D-40C4-826E-44F6E173C7BA}" srcOrd="1" destOrd="0" presId="urn:microsoft.com/office/officeart/2005/8/layout/hierarchy1"/>
    <dgm:cxn modelId="{A23F6D2D-0117-48BF-87C3-A19562B399B4}" type="presParOf" srcId="{384AACEE-FB4D-40C4-826E-44F6E173C7BA}" destId="{A364C25F-412D-47D7-BC06-7CECB00A2563}" srcOrd="0" destOrd="0" presId="urn:microsoft.com/office/officeart/2005/8/layout/hierarchy1"/>
    <dgm:cxn modelId="{D3E874C2-17D8-41A9-B608-B2D06A5294FC}" type="presParOf" srcId="{384AACEE-FB4D-40C4-826E-44F6E173C7BA}" destId="{5EC02EBC-3FD8-4EED-877D-58B552BACF19}" srcOrd="1" destOrd="0" presId="urn:microsoft.com/office/officeart/2005/8/layout/hierarchy1"/>
    <dgm:cxn modelId="{A761EC74-B885-4EE4-B98C-54372CF27153}" type="presParOf" srcId="{5EC02EBC-3FD8-4EED-877D-58B552BACF19}" destId="{DF415D3A-D87A-40CC-BCF4-575F6561815C}" srcOrd="0" destOrd="0" presId="urn:microsoft.com/office/officeart/2005/8/layout/hierarchy1"/>
    <dgm:cxn modelId="{58CCDB19-C1F7-427B-8908-A8366ED83465}" type="presParOf" srcId="{DF415D3A-D87A-40CC-BCF4-575F6561815C}" destId="{B5D5C494-C352-45E3-BA64-8EC91A0DF297}" srcOrd="0" destOrd="0" presId="urn:microsoft.com/office/officeart/2005/8/layout/hierarchy1"/>
    <dgm:cxn modelId="{CDFCCF33-D2E8-4410-8CFD-A71FD808F519}" type="presParOf" srcId="{DF415D3A-D87A-40CC-BCF4-575F6561815C}" destId="{A5D720A6-2B02-4170-9153-AB7E03334F05}" srcOrd="1" destOrd="0" presId="urn:microsoft.com/office/officeart/2005/8/layout/hierarchy1"/>
    <dgm:cxn modelId="{36EA8924-C461-43C4-9B7A-9683D7FEE1C7}" type="presParOf" srcId="{5EC02EBC-3FD8-4EED-877D-58B552BACF19}" destId="{C064EACD-F972-4D20-87FD-A60811675AE2}" srcOrd="1" destOrd="0" presId="urn:microsoft.com/office/officeart/2005/8/layout/hierarchy1"/>
    <dgm:cxn modelId="{7C473741-0157-4272-B134-603CBEB51251}" type="presParOf" srcId="{384AACEE-FB4D-40C4-826E-44F6E173C7BA}" destId="{F63AA957-231E-4640-8B67-0266E3DB5DB4}" srcOrd="2" destOrd="0" presId="urn:microsoft.com/office/officeart/2005/8/layout/hierarchy1"/>
    <dgm:cxn modelId="{A7B8010E-4695-4122-BB32-97A8E0E0C5CF}" type="presParOf" srcId="{384AACEE-FB4D-40C4-826E-44F6E173C7BA}" destId="{8D079894-2E33-4CEF-827A-A51870DD705C}" srcOrd="3" destOrd="0" presId="urn:microsoft.com/office/officeart/2005/8/layout/hierarchy1"/>
    <dgm:cxn modelId="{1952F356-A711-421A-8039-81C8A438D748}" type="presParOf" srcId="{8D079894-2E33-4CEF-827A-A51870DD705C}" destId="{5EA77995-4A14-408A-BE53-6D9E3B80F404}" srcOrd="0" destOrd="0" presId="urn:microsoft.com/office/officeart/2005/8/layout/hierarchy1"/>
    <dgm:cxn modelId="{E68E9B4C-15E9-4CD0-91F7-DE253969D52E}" type="presParOf" srcId="{5EA77995-4A14-408A-BE53-6D9E3B80F404}" destId="{67DF11B7-3AAC-47F4-93EB-9633BFA78F04}" srcOrd="0" destOrd="0" presId="urn:microsoft.com/office/officeart/2005/8/layout/hierarchy1"/>
    <dgm:cxn modelId="{CA016132-7C4A-4E8C-ADBD-D68FDB268398}" type="presParOf" srcId="{5EA77995-4A14-408A-BE53-6D9E3B80F404}" destId="{9F20C3B2-735D-4B0B-A15C-47F4AC99BC71}" srcOrd="1" destOrd="0" presId="urn:microsoft.com/office/officeart/2005/8/layout/hierarchy1"/>
    <dgm:cxn modelId="{16E91E89-8884-4DE1-B2BB-A2623B06B369}" type="presParOf" srcId="{8D079894-2E33-4CEF-827A-A51870DD705C}" destId="{8E78D69A-DF00-4067-8D8B-2A4A93531B48}" srcOrd="1" destOrd="0" presId="urn:microsoft.com/office/officeart/2005/8/layout/hierarchy1"/>
    <dgm:cxn modelId="{D5EF2EC7-67F6-4DCB-8EAA-6B7473BEDB51}" type="presParOf" srcId="{384AACEE-FB4D-40C4-826E-44F6E173C7BA}" destId="{8885BB06-EC06-4738-91B3-53E7DE28CE4B}" srcOrd="4" destOrd="0" presId="urn:microsoft.com/office/officeart/2005/8/layout/hierarchy1"/>
    <dgm:cxn modelId="{EFE3A64C-E2AA-4187-9D4F-0C75B72ED2D1}" type="presParOf" srcId="{384AACEE-FB4D-40C4-826E-44F6E173C7BA}" destId="{1000E73C-309F-44F6-8D3B-8FB49BB78AB5}" srcOrd="5" destOrd="0" presId="urn:microsoft.com/office/officeart/2005/8/layout/hierarchy1"/>
    <dgm:cxn modelId="{B288982C-22F9-4383-A6CD-626D761DD53F}" type="presParOf" srcId="{1000E73C-309F-44F6-8D3B-8FB49BB78AB5}" destId="{77CF47BA-9E2B-402E-BCA0-69879EECAA94}" srcOrd="0" destOrd="0" presId="urn:microsoft.com/office/officeart/2005/8/layout/hierarchy1"/>
    <dgm:cxn modelId="{30C9E4BA-DAE0-4F03-89C9-E7330068D1C4}" type="presParOf" srcId="{77CF47BA-9E2B-402E-BCA0-69879EECAA94}" destId="{ED690A6B-83BA-4211-BFF9-A55F6EEE83DE}" srcOrd="0" destOrd="0" presId="urn:microsoft.com/office/officeart/2005/8/layout/hierarchy1"/>
    <dgm:cxn modelId="{59C1B8C9-01A8-4537-B0B1-5181CD04F543}" type="presParOf" srcId="{77CF47BA-9E2B-402E-BCA0-69879EECAA94}" destId="{0A8B8299-FF09-44C1-A199-37AC5DBBBB5E}" srcOrd="1" destOrd="0" presId="urn:microsoft.com/office/officeart/2005/8/layout/hierarchy1"/>
    <dgm:cxn modelId="{28E104A4-5C7C-4785-9C5F-67EA61EBF26B}" type="presParOf" srcId="{1000E73C-309F-44F6-8D3B-8FB49BB78AB5}" destId="{1378A729-0939-4F55-9AE0-A0DE9E3F854F}" srcOrd="1" destOrd="0" presId="urn:microsoft.com/office/officeart/2005/8/layout/hierarchy1"/>
    <dgm:cxn modelId="{A5EB0065-2984-4FBA-8C9D-8DA168D2F98B}" type="presParOf" srcId="{94C167B5-92AA-4DE4-BD32-8345E186F454}" destId="{6171BEAE-C3E2-40DA-AAD1-3099798B1D7E}" srcOrd="2" destOrd="0" presId="urn:microsoft.com/office/officeart/2005/8/layout/hierarchy1"/>
    <dgm:cxn modelId="{4E990A2A-1AE5-4392-AD01-65010859B40E}" type="presParOf" srcId="{94C167B5-92AA-4DE4-BD32-8345E186F454}" destId="{28A625D5-6A2E-402B-9442-E4F811340C5F}" srcOrd="3" destOrd="0" presId="urn:microsoft.com/office/officeart/2005/8/layout/hierarchy1"/>
    <dgm:cxn modelId="{B1EF2F97-37EC-4DB2-B536-64009980FFF8}" type="presParOf" srcId="{28A625D5-6A2E-402B-9442-E4F811340C5F}" destId="{E961D6C4-FB38-4F3D-B2FD-00C5C48B0DC5}" srcOrd="0" destOrd="0" presId="urn:microsoft.com/office/officeart/2005/8/layout/hierarchy1"/>
    <dgm:cxn modelId="{B0439ECB-5F2D-4E4C-A747-70B50B89D86C}" type="presParOf" srcId="{E961D6C4-FB38-4F3D-B2FD-00C5C48B0DC5}" destId="{CB31F64B-5D2D-4280-8A46-3659AE426787}" srcOrd="0" destOrd="0" presId="urn:microsoft.com/office/officeart/2005/8/layout/hierarchy1"/>
    <dgm:cxn modelId="{D049FE7E-137F-416D-830E-C4FF7075F836}" type="presParOf" srcId="{E961D6C4-FB38-4F3D-B2FD-00C5C48B0DC5}" destId="{F89AF3DB-9CBD-4A0E-8E4D-62F767CFE1B1}" srcOrd="1" destOrd="0" presId="urn:microsoft.com/office/officeart/2005/8/layout/hierarchy1"/>
    <dgm:cxn modelId="{2A3364AD-247C-4400-B1F1-C848F0944374}" type="presParOf" srcId="{28A625D5-6A2E-402B-9442-E4F811340C5F}" destId="{B989EFD8-09D5-4631-AD4B-47C01B6D8BCF}" srcOrd="1" destOrd="0" presId="urn:microsoft.com/office/officeart/2005/8/layout/hierarchy1"/>
    <dgm:cxn modelId="{EAD55706-B662-4DED-9723-B027586396BE}" type="presParOf" srcId="{94C167B5-92AA-4DE4-BD32-8345E186F454}" destId="{9DB4039F-3AF5-4FA5-A7A3-C8AA92C021F0}" srcOrd="4" destOrd="0" presId="urn:microsoft.com/office/officeart/2005/8/layout/hierarchy1"/>
    <dgm:cxn modelId="{1CF48A93-2C8A-4C9C-A1D5-0CD5BDBDF206}" type="presParOf" srcId="{94C167B5-92AA-4DE4-BD32-8345E186F454}" destId="{FB127A95-751A-4A9D-BE58-C15134E95C8F}" srcOrd="5" destOrd="0" presId="urn:microsoft.com/office/officeart/2005/8/layout/hierarchy1"/>
    <dgm:cxn modelId="{F078293B-0289-4EB2-9E50-439C93C4FB28}" type="presParOf" srcId="{FB127A95-751A-4A9D-BE58-C15134E95C8F}" destId="{79068144-705C-4B9F-B67E-0ADD9F738D91}" srcOrd="0" destOrd="0" presId="urn:microsoft.com/office/officeart/2005/8/layout/hierarchy1"/>
    <dgm:cxn modelId="{D0809AEA-C6CB-43BB-B8F6-B9E939FA53EE}" type="presParOf" srcId="{79068144-705C-4B9F-B67E-0ADD9F738D91}" destId="{0CBC235D-8F93-4852-B351-6B90AA86D73F}" srcOrd="0" destOrd="0" presId="urn:microsoft.com/office/officeart/2005/8/layout/hierarchy1"/>
    <dgm:cxn modelId="{E00B1F82-30A4-44DD-8020-57A6042A402F}" type="presParOf" srcId="{79068144-705C-4B9F-B67E-0ADD9F738D91}" destId="{6D51BC55-0349-4076-989E-DBD646ACE182}" srcOrd="1" destOrd="0" presId="urn:microsoft.com/office/officeart/2005/8/layout/hierarchy1"/>
    <dgm:cxn modelId="{0394D966-C8D1-450C-A94C-579FEF172426}" type="presParOf" srcId="{FB127A95-751A-4A9D-BE58-C15134E95C8F}" destId="{05B219BD-AB1C-4C38-9C9F-FC95AD82EC47}" srcOrd="1" destOrd="0" presId="urn:microsoft.com/office/officeart/2005/8/layout/hierarchy1"/>
    <dgm:cxn modelId="{7BD0D03E-2D83-4664-BB89-67EA9D9DC78C}" type="presParOf" srcId="{94C167B5-92AA-4DE4-BD32-8345E186F454}" destId="{D2E87B8A-286F-4F92-9D0B-0AA4BBEEDE00}" srcOrd="6" destOrd="0" presId="urn:microsoft.com/office/officeart/2005/8/layout/hierarchy1"/>
    <dgm:cxn modelId="{16F85A60-991C-4C05-8261-42C27917876F}" type="presParOf" srcId="{94C167B5-92AA-4DE4-BD32-8345E186F454}" destId="{9756988C-68D1-4C10-B5EA-081CB75272BC}" srcOrd="7" destOrd="0" presId="urn:microsoft.com/office/officeart/2005/8/layout/hierarchy1"/>
    <dgm:cxn modelId="{AEFF4BCB-D3FF-4AF5-88BF-8CDB38EA3071}" type="presParOf" srcId="{9756988C-68D1-4C10-B5EA-081CB75272BC}" destId="{B2F54AE7-659D-44B8-AF40-1D67BE07E83E}" srcOrd="0" destOrd="0" presId="urn:microsoft.com/office/officeart/2005/8/layout/hierarchy1"/>
    <dgm:cxn modelId="{8BB48A81-E369-41D1-A341-F9610AA16D8D}" type="presParOf" srcId="{B2F54AE7-659D-44B8-AF40-1D67BE07E83E}" destId="{A0F119F0-BD45-41AE-A38E-9531ED0B8EBE}" srcOrd="0" destOrd="0" presId="urn:microsoft.com/office/officeart/2005/8/layout/hierarchy1"/>
    <dgm:cxn modelId="{19FF536D-6D3A-4CBB-83E6-ADDFCD68FF7C}" type="presParOf" srcId="{B2F54AE7-659D-44B8-AF40-1D67BE07E83E}" destId="{0DE5FBD6-097B-42E6-BC5E-8F22773136AD}" srcOrd="1" destOrd="0" presId="urn:microsoft.com/office/officeart/2005/8/layout/hierarchy1"/>
    <dgm:cxn modelId="{5003F7E2-A445-4300-8BC2-32E6B06A9136}" type="presParOf" srcId="{9756988C-68D1-4C10-B5EA-081CB75272BC}" destId="{641B43FC-FC70-4D8E-A32C-992F15E13151}" srcOrd="1" destOrd="0" presId="urn:microsoft.com/office/officeart/2005/8/layout/hierarchy1"/>
    <dgm:cxn modelId="{77C4E092-20BF-40E5-ABC3-B05A1F84D6B9}" type="presParOf" srcId="{94C167B5-92AA-4DE4-BD32-8345E186F454}" destId="{0E75F5A4-C4F2-458E-86EF-CC93371D24EB}" srcOrd="8" destOrd="0" presId="urn:microsoft.com/office/officeart/2005/8/layout/hierarchy1"/>
    <dgm:cxn modelId="{72E1BFA3-2AB8-4CA5-AC6E-8BDE01E2A74C}" type="presParOf" srcId="{94C167B5-92AA-4DE4-BD32-8345E186F454}" destId="{3A00FCCD-C2F1-4029-8AAA-7ABC83B4F31B}" srcOrd="9" destOrd="0" presId="urn:microsoft.com/office/officeart/2005/8/layout/hierarchy1"/>
    <dgm:cxn modelId="{B820DD52-2F13-4221-8925-FB1525B8739A}" type="presParOf" srcId="{3A00FCCD-C2F1-4029-8AAA-7ABC83B4F31B}" destId="{7A1D36E6-5F68-4128-9086-101D692D1EB0}" srcOrd="0" destOrd="0" presId="urn:microsoft.com/office/officeart/2005/8/layout/hierarchy1"/>
    <dgm:cxn modelId="{A4F98E18-97BD-41A6-9214-BF324A37917A}" type="presParOf" srcId="{7A1D36E6-5F68-4128-9086-101D692D1EB0}" destId="{179B2509-9971-4087-BC54-0034A49F6942}" srcOrd="0" destOrd="0" presId="urn:microsoft.com/office/officeart/2005/8/layout/hierarchy1"/>
    <dgm:cxn modelId="{04CD2A0F-8BBD-4054-AD0A-AF1592192F38}" type="presParOf" srcId="{7A1D36E6-5F68-4128-9086-101D692D1EB0}" destId="{FA3D1E3C-0162-436E-8FAA-E62BA61F0B80}" srcOrd="1" destOrd="0" presId="urn:microsoft.com/office/officeart/2005/8/layout/hierarchy1"/>
    <dgm:cxn modelId="{782111B3-92BF-45B6-BA26-74950A28B6A3}" type="presParOf" srcId="{3A00FCCD-C2F1-4029-8AAA-7ABC83B4F31B}" destId="{C5EA6172-CA30-4ED3-B226-469DFAB16B63}" srcOrd="1" destOrd="0" presId="urn:microsoft.com/office/officeart/2005/8/layout/hierarchy1"/>
    <dgm:cxn modelId="{87249203-688D-44D2-BAEC-A284CD594AD8}" type="presParOf" srcId="{94C167B5-92AA-4DE4-BD32-8345E186F454}" destId="{AA39288F-77C7-4933-9D28-FA0341E5D68F}" srcOrd="10" destOrd="0" presId="urn:microsoft.com/office/officeart/2005/8/layout/hierarchy1"/>
    <dgm:cxn modelId="{33286E51-7231-4CF9-933C-C84622F89E27}" type="presParOf" srcId="{94C167B5-92AA-4DE4-BD32-8345E186F454}" destId="{6CE85BAC-42D4-402A-BD37-D4F5CB1DFB64}" srcOrd="11" destOrd="0" presId="urn:microsoft.com/office/officeart/2005/8/layout/hierarchy1"/>
    <dgm:cxn modelId="{DA93558D-A730-48D9-878D-39C5718DFF19}" type="presParOf" srcId="{6CE85BAC-42D4-402A-BD37-D4F5CB1DFB64}" destId="{8A73C40E-1D2C-4503-8F80-948B26977791}" srcOrd="0" destOrd="0" presId="urn:microsoft.com/office/officeart/2005/8/layout/hierarchy1"/>
    <dgm:cxn modelId="{703DAFA0-5AE0-4D0C-83EA-35252114FD54}" type="presParOf" srcId="{8A73C40E-1D2C-4503-8F80-948B26977791}" destId="{1CDF456D-CBA9-4B30-86EC-1B63C15C2181}" srcOrd="0" destOrd="0" presId="urn:microsoft.com/office/officeart/2005/8/layout/hierarchy1"/>
    <dgm:cxn modelId="{92313B1E-E2E7-4604-91EB-52BA36572476}" type="presParOf" srcId="{8A73C40E-1D2C-4503-8F80-948B26977791}" destId="{B271171C-3653-4C14-97AE-90586CD262A5}" srcOrd="1" destOrd="0" presId="urn:microsoft.com/office/officeart/2005/8/layout/hierarchy1"/>
    <dgm:cxn modelId="{EEDCDD82-54A9-464C-B953-CC1C683D02C3}" type="presParOf" srcId="{6CE85BAC-42D4-402A-BD37-D4F5CB1DFB64}" destId="{D9168B3F-35FC-4E6D-A2A8-399F6D88143A}" srcOrd="1" destOrd="0" presId="urn:microsoft.com/office/officeart/2005/8/layout/hierarchy1"/>
    <dgm:cxn modelId="{93E4AA13-0B58-467F-B483-4526BFE1469B}" type="presParOf" srcId="{94C167B5-92AA-4DE4-BD32-8345E186F454}" destId="{E0523E03-1FA2-44F5-BF96-3E621E539102}" srcOrd="12" destOrd="0" presId="urn:microsoft.com/office/officeart/2005/8/layout/hierarchy1"/>
    <dgm:cxn modelId="{0E3C337B-EE36-4631-BD2C-61C715E95D28}" type="presParOf" srcId="{94C167B5-92AA-4DE4-BD32-8345E186F454}" destId="{69E9D9A3-755C-4CE3-8A52-D53D81C8F26C}" srcOrd="13" destOrd="0" presId="urn:microsoft.com/office/officeart/2005/8/layout/hierarchy1"/>
    <dgm:cxn modelId="{132CBFE5-843E-4679-ACFF-4568642E662D}" type="presParOf" srcId="{69E9D9A3-755C-4CE3-8A52-D53D81C8F26C}" destId="{1145A9B2-AEB8-4045-9046-01940A2158D7}" srcOrd="0" destOrd="0" presId="urn:microsoft.com/office/officeart/2005/8/layout/hierarchy1"/>
    <dgm:cxn modelId="{FEA48DD1-6B71-48AC-A1D6-69D2357606A0}" type="presParOf" srcId="{1145A9B2-AEB8-4045-9046-01940A2158D7}" destId="{AB2E85E2-23B4-4062-971F-4D1621B51D1D}" srcOrd="0" destOrd="0" presId="urn:microsoft.com/office/officeart/2005/8/layout/hierarchy1"/>
    <dgm:cxn modelId="{55920556-C0A7-4549-8B5D-0890F54517E1}" type="presParOf" srcId="{1145A9B2-AEB8-4045-9046-01940A2158D7}" destId="{7349E745-CCF7-4200-909F-DB7F0D872E17}" srcOrd="1" destOrd="0" presId="urn:microsoft.com/office/officeart/2005/8/layout/hierarchy1"/>
    <dgm:cxn modelId="{B01AF42E-AA96-4EA0-950D-AA9CAABB3E1C}" type="presParOf" srcId="{69E9D9A3-755C-4CE3-8A52-D53D81C8F26C}" destId="{D014C908-C1FF-4B6A-899A-516BF1A2DD00}" srcOrd="1" destOrd="0" presId="urn:microsoft.com/office/officeart/2005/8/layout/hierarchy1"/>
    <dgm:cxn modelId="{3CE0B052-9F95-4E18-BD5E-CD35CDD253B3}" type="presParOf" srcId="{1E788393-1A82-47C7-89AF-9FA9E6C5D6BD}" destId="{9FDF9342-6283-421E-B565-F1C08E8C479A}" srcOrd="4" destOrd="0" presId="urn:microsoft.com/office/officeart/2005/8/layout/hierarchy1"/>
    <dgm:cxn modelId="{9ED0F7A0-043E-4DBB-AC63-D8980B5A8185}" type="presParOf" srcId="{1E788393-1A82-47C7-89AF-9FA9E6C5D6BD}" destId="{A22C48E3-E2C1-469D-81F8-850B8985B294}" srcOrd="5" destOrd="0" presId="urn:microsoft.com/office/officeart/2005/8/layout/hierarchy1"/>
    <dgm:cxn modelId="{FEFF7367-7BF5-4906-B43C-21474BCEE3A0}" type="presParOf" srcId="{A22C48E3-E2C1-469D-81F8-850B8985B294}" destId="{13CE1ECD-D66E-4444-999A-6903BBAD7E90}" srcOrd="0" destOrd="0" presId="urn:microsoft.com/office/officeart/2005/8/layout/hierarchy1"/>
    <dgm:cxn modelId="{C8FE147A-B896-4141-826A-B7E9629549D8}" type="presParOf" srcId="{13CE1ECD-D66E-4444-999A-6903BBAD7E90}" destId="{47006373-43AA-4C1B-ADF8-6A95CC809260}" srcOrd="0" destOrd="0" presId="urn:microsoft.com/office/officeart/2005/8/layout/hierarchy1"/>
    <dgm:cxn modelId="{68F905ED-887C-440A-B2F9-854BDB14BD3F}" type="presParOf" srcId="{13CE1ECD-D66E-4444-999A-6903BBAD7E90}" destId="{82CF0111-4EEE-48ED-8A17-8B7878274900}" srcOrd="1" destOrd="0" presId="urn:microsoft.com/office/officeart/2005/8/layout/hierarchy1"/>
    <dgm:cxn modelId="{BF1CCE2B-7D50-405D-A7F4-F15CEFD76273}" type="presParOf" srcId="{A22C48E3-E2C1-469D-81F8-850B8985B294}" destId="{B20805CF-DE77-4ED4-BE82-CB43B816BE93}" srcOrd="1" destOrd="0" presId="urn:microsoft.com/office/officeart/2005/8/layout/hierarchy1"/>
    <dgm:cxn modelId="{D2B2293E-2B51-4E58-BA5F-47D255309F14}" type="presParOf" srcId="{1E788393-1A82-47C7-89AF-9FA9E6C5D6BD}" destId="{44479965-A41D-4BEA-954E-D0AB4CA87D06}" srcOrd="6" destOrd="0" presId="urn:microsoft.com/office/officeart/2005/8/layout/hierarchy1"/>
    <dgm:cxn modelId="{D5255D5D-B825-472B-9C01-083434EAC65F}" type="presParOf" srcId="{1E788393-1A82-47C7-89AF-9FA9E6C5D6BD}" destId="{38CFD7D9-E99A-4C43-B647-55BAFE56D425}" srcOrd="7" destOrd="0" presId="urn:microsoft.com/office/officeart/2005/8/layout/hierarchy1"/>
    <dgm:cxn modelId="{9EFE3F13-0406-4454-8F9C-C383DEB0BDF5}" type="presParOf" srcId="{38CFD7D9-E99A-4C43-B647-55BAFE56D425}" destId="{A3F186F1-D7AF-4FF1-BDEB-49B21B658F84}" srcOrd="0" destOrd="0" presId="urn:microsoft.com/office/officeart/2005/8/layout/hierarchy1"/>
    <dgm:cxn modelId="{B3C0C82F-5645-4C8B-B7D6-370A0E5B5B30}" type="presParOf" srcId="{A3F186F1-D7AF-4FF1-BDEB-49B21B658F84}" destId="{4E2B65D5-C07D-4345-9B68-A982F37EA7BE}" srcOrd="0" destOrd="0" presId="urn:microsoft.com/office/officeart/2005/8/layout/hierarchy1"/>
    <dgm:cxn modelId="{D03F198D-F745-46A1-9BFB-1BBEB843F5CD}" type="presParOf" srcId="{A3F186F1-D7AF-4FF1-BDEB-49B21B658F84}" destId="{12B33A77-9852-45F5-AADD-0CF80F2206A1}" srcOrd="1" destOrd="0" presId="urn:microsoft.com/office/officeart/2005/8/layout/hierarchy1"/>
    <dgm:cxn modelId="{9A5419A7-7424-45C1-8A66-3462797C16FB}" type="presParOf" srcId="{38CFD7D9-E99A-4C43-B647-55BAFE56D425}" destId="{39AEE8E4-8723-45D3-884A-126204DEFB44}" srcOrd="1" destOrd="0" presId="urn:microsoft.com/office/officeart/2005/8/layout/hierarchy1"/>
    <dgm:cxn modelId="{8DC47E92-FD11-4DE3-AE31-3E6BFBCA1023}" type="presParOf" srcId="{1E788393-1A82-47C7-89AF-9FA9E6C5D6BD}" destId="{D7BA307D-A2D9-4987-B35D-6774A0DCE622}" srcOrd="8" destOrd="0" presId="urn:microsoft.com/office/officeart/2005/8/layout/hierarchy1"/>
    <dgm:cxn modelId="{904CF208-F1A1-49B0-9E3A-B90C411E8936}" type="presParOf" srcId="{1E788393-1A82-47C7-89AF-9FA9E6C5D6BD}" destId="{651BEAB4-B684-4DAE-B664-61DC1370A7B9}" srcOrd="9" destOrd="0" presId="urn:microsoft.com/office/officeart/2005/8/layout/hierarchy1"/>
    <dgm:cxn modelId="{45F73B97-BF10-4DE9-82A3-8735C33F2BF9}" type="presParOf" srcId="{651BEAB4-B684-4DAE-B664-61DC1370A7B9}" destId="{19CE7EA7-E35A-419F-A8C1-DF45F016A1DF}" srcOrd="0" destOrd="0" presId="urn:microsoft.com/office/officeart/2005/8/layout/hierarchy1"/>
    <dgm:cxn modelId="{94E0D452-ED23-4FED-A0C6-32C22F22A4F8}" type="presParOf" srcId="{19CE7EA7-E35A-419F-A8C1-DF45F016A1DF}" destId="{3C413C9B-CD78-42A1-8AEF-D1A817FB6567}" srcOrd="0" destOrd="0" presId="urn:microsoft.com/office/officeart/2005/8/layout/hierarchy1"/>
    <dgm:cxn modelId="{92879F6B-384B-4478-BE1E-D89639B120D2}" type="presParOf" srcId="{19CE7EA7-E35A-419F-A8C1-DF45F016A1DF}" destId="{2FA7F8B7-B587-4445-A74C-C01AAE429070}" srcOrd="1" destOrd="0" presId="urn:microsoft.com/office/officeart/2005/8/layout/hierarchy1"/>
    <dgm:cxn modelId="{88FBC122-841E-44FF-AE78-7AFB4FD0D7DB}" type="presParOf" srcId="{651BEAB4-B684-4DAE-B664-61DC1370A7B9}" destId="{6AA4D19F-5EE0-4ACA-A166-56DCC74BF42F}" srcOrd="1" destOrd="0" presId="urn:microsoft.com/office/officeart/2005/8/layout/hierarchy1"/>
    <dgm:cxn modelId="{127D46B8-B714-48DB-9CC4-DF068780BF1E}" type="presParOf" srcId="{5C5CBDA4-79E9-47DF-BD87-5E510E70C26C}" destId="{C92C31A6-38E3-4FFC-8506-3DB2BDA8C82A}" srcOrd="2" destOrd="0" presId="urn:microsoft.com/office/officeart/2005/8/layout/hierarchy1"/>
    <dgm:cxn modelId="{4B26D567-3E2D-4E6C-8635-B56E967242B4}" type="presParOf" srcId="{5C5CBDA4-79E9-47DF-BD87-5E510E70C26C}" destId="{04E5190A-6651-47EE-ADFC-8185861DF574}" srcOrd="3" destOrd="0" presId="urn:microsoft.com/office/officeart/2005/8/layout/hierarchy1"/>
    <dgm:cxn modelId="{256F59E4-2E83-428A-98DB-82929B923900}" type="presParOf" srcId="{04E5190A-6651-47EE-ADFC-8185861DF574}" destId="{7F348557-E627-4D1F-BB62-844D1F910E61}" srcOrd="0" destOrd="0" presId="urn:microsoft.com/office/officeart/2005/8/layout/hierarchy1"/>
    <dgm:cxn modelId="{92EF4D03-F74B-430B-BF71-96DC0F0531E8}" type="presParOf" srcId="{7F348557-E627-4D1F-BB62-844D1F910E61}" destId="{54A0E8A9-D2C3-4736-B641-9E4687DA67CC}" srcOrd="0" destOrd="0" presId="urn:microsoft.com/office/officeart/2005/8/layout/hierarchy1"/>
    <dgm:cxn modelId="{8736931C-F5BE-4087-BBDD-247E26F3A866}" type="presParOf" srcId="{7F348557-E627-4D1F-BB62-844D1F910E61}" destId="{2180A3E3-96A9-4AC2-8C85-E3ACC4E92BA6}" srcOrd="1" destOrd="0" presId="urn:microsoft.com/office/officeart/2005/8/layout/hierarchy1"/>
    <dgm:cxn modelId="{37A04BF0-B066-41C7-8F12-500CE90CC4D7}" type="presParOf" srcId="{04E5190A-6651-47EE-ADFC-8185861DF574}" destId="{DDC56592-1B09-428C-AC27-1922C6B3698F}" srcOrd="1" destOrd="0" presId="urn:microsoft.com/office/officeart/2005/8/layout/hierarchy1"/>
    <dgm:cxn modelId="{0824F2F0-B205-4740-838C-B22DDFCA8EB0}" type="presParOf" srcId="{5C5CBDA4-79E9-47DF-BD87-5E510E70C26C}" destId="{E0B0C0F0-6A1C-4169-AA79-5D005E22225B}" srcOrd="4" destOrd="0" presId="urn:microsoft.com/office/officeart/2005/8/layout/hierarchy1"/>
    <dgm:cxn modelId="{0DE8C5C8-8695-45D4-8DAC-0A37C0BA6A7A}" type="presParOf" srcId="{5C5CBDA4-79E9-47DF-BD87-5E510E70C26C}" destId="{A269DE23-2147-4134-B4BB-5D9BEC720B1C}" srcOrd="5" destOrd="0" presId="urn:microsoft.com/office/officeart/2005/8/layout/hierarchy1"/>
    <dgm:cxn modelId="{D31908AD-929A-4584-BA87-A17E3CF42A9E}" type="presParOf" srcId="{A269DE23-2147-4134-B4BB-5D9BEC720B1C}" destId="{0B334FC8-3912-42E4-8BC4-ABD0467D682C}" srcOrd="0" destOrd="0" presId="urn:microsoft.com/office/officeart/2005/8/layout/hierarchy1"/>
    <dgm:cxn modelId="{430BB950-113C-499B-B9EF-B8DDD850D72B}" type="presParOf" srcId="{0B334FC8-3912-42E4-8BC4-ABD0467D682C}" destId="{F8791F70-6DAB-461A-BB8D-F773F5013B2D}" srcOrd="0" destOrd="0" presId="urn:microsoft.com/office/officeart/2005/8/layout/hierarchy1"/>
    <dgm:cxn modelId="{6581E890-C052-4B65-BF2E-786C6C852F36}" type="presParOf" srcId="{0B334FC8-3912-42E4-8BC4-ABD0467D682C}" destId="{A897124B-4BD9-430B-8A35-026D48FEDA55}" srcOrd="1" destOrd="0" presId="urn:microsoft.com/office/officeart/2005/8/layout/hierarchy1"/>
    <dgm:cxn modelId="{10208B52-7C33-47FF-A1DB-06E22EDCCEA6}" type="presParOf" srcId="{A269DE23-2147-4134-B4BB-5D9BEC720B1C}" destId="{76ADF5EF-9EE6-495D-90C3-B2D25B2665D9}" srcOrd="1" destOrd="0" presId="urn:microsoft.com/office/officeart/2005/8/layout/hierarchy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1F9A4-2867-488B-A30D-FD0459C70DC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804ECE81-4F12-4B73-B383-1A59D09F0C4B}">
      <dgm:prSet phldrT="[Text]" custT="1"/>
      <dgm:spPr>
        <a:solidFill>
          <a:srgbClr val="92D050">
            <a:alpha val="90000"/>
          </a:srgbClr>
        </a:solidFill>
        <a:ln>
          <a:solidFill>
            <a:srgbClr val="004070"/>
          </a:solidFill>
        </a:ln>
      </dgm:spPr>
      <dgm:t>
        <a:bodyPr/>
        <a:lstStyle/>
        <a:p>
          <a:r>
            <a:rPr lang="es-MX" sz="1200" dirty="0" smtClean="0"/>
            <a:t>Motor</a:t>
          </a:r>
          <a:endParaRPr lang="es-CO" sz="1200" dirty="0"/>
        </a:p>
      </dgm:t>
    </dgm:pt>
    <dgm:pt modelId="{C9FF96BE-58D8-4226-9A7B-1D2078FD97A9}" type="parTrans" cxnId="{437A193A-7733-4114-894A-6D3FC966E279}">
      <dgm:prSet/>
      <dgm:spPr>
        <a:ln>
          <a:solidFill>
            <a:srgbClr val="004070"/>
          </a:solidFill>
        </a:ln>
      </dgm:spPr>
      <dgm:t>
        <a:bodyPr/>
        <a:lstStyle/>
        <a:p>
          <a:endParaRPr lang="es-CO" sz="1200"/>
        </a:p>
      </dgm:t>
    </dgm:pt>
    <dgm:pt modelId="{D16EBA84-462C-404C-BCA8-1A7E5B5F6A88}" type="sibTrans" cxnId="{437A193A-7733-4114-894A-6D3FC966E279}">
      <dgm:prSet/>
      <dgm:spPr/>
      <dgm:t>
        <a:bodyPr/>
        <a:lstStyle/>
        <a:p>
          <a:endParaRPr lang="es-CO"/>
        </a:p>
      </dgm:t>
    </dgm:pt>
    <dgm:pt modelId="{B1E79111-A343-406D-AC0E-3A61E89CC24F}">
      <dgm:prSet phldrT="[Text]" custT="1"/>
      <dgm:spPr>
        <a:solidFill>
          <a:srgbClr val="92D050">
            <a:alpha val="90000"/>
          </a:srgbClr>
        </a:solidFill>
        <a:ln>
          <a:solidFill>
            <a:srgbClr val="004070"/>
          </a:solidFill>
        </a:ln>
      </dgm:spPr>
      <dgm:t>
        <a:bodyPr/>
        <a:lstStyle/>
        <a:p>
          <a:r>
            <a:rPr lang="es-MX" sz="1100" dirty="0" smtClean="0"/>
            <a:t>Bloque</a:t>
          </a:r>
          <a:endParaRPr lang="es-CO" sz="1100" dirty="0"/>
        </a:p>
      </dgm:t>
    </dgm:pt>
    <dgm:pt modelId="{4426AA34-31D1-47A4-A9AC-2070D77A3C18}" type="parTrans" cxnId="{84715371-0C55-4A0C-91FC-F899177A6BAE}">
      <dgm:prSet/>
      <dgm:spPr>
        <a:ln>
          <a:solidFill>
            <a:srgbClr val="004070"/>
          </a:solidFill>
        </a:ln>
      </dgm:spPr>
      <dgm:t>
        <a:bodyPr/>
        <a:lstStyle/>
        <a:p>
          <a:endParaRPr lang="es-CO" sz="1200"/>
        </a:p>
      </dgm:t>
    </dgm:pt>
    <dgm:pt modelId="{9A1EBB4F-3A09-47D6-AA13-3C52A618B5E9}" type="sibTrans" cxnId="{84715371-0C55-4A0C-91FC-F899177A6BAE}">
      <dgm:prSet/>
      <dgm:spPr/>
      <dgm:t>
        <a:bodyPr/>
        <a:lstStyle/>
        <a:p>
          <a:endParaRPr lang="es-CO"/>
        </a:p>
      </dgm:t>
    </dgm:pt>
    <dgm:pt modelId="{BCDFB3C7-CAB1-4B15-8ABF-38442DA2645C}">
      <dgm:prSet phldrT="[Text]" custT="1"/>
      <dgm:spPr>
        <a:solidFill>
          <a:srgbClr val="92D050">
            <a:alpha val="90000"/>
          </a:srgbClr>
        </a:solidFill>
        <a:ln>
          <a:solidFill>
            <a:srgbClr val="004070"/>
          </a:solidFill>
        </a:ln>
      </dgm:spPr>
      <dgm:t>
        <a:bodyPr/>
        <a:lstStyle/>
        <a:p>
          <a:r>
            <a:rPr lang="es-MX" sz="1100" dirty="0" smtClean="0"/>
            <a:t>Sistema de aire y gases de escape</a:t>
          </a:r>
          <a:endParaRPr lang="es-CO" sz="1100" dirty="0"/>
        </a:p>
      </dgm:t>
    </dgm:pt>
    <dgm:pt modelId="{3DFE738D-DE04-4F73-A4CD-59ED92533076}" type="parTrans" cxnId="{A3B2361E-D32C-4C95-B9C2-D0C68CCD74A1}">
      <dgm:prSet/>
      <dgm:spPr>
        <a:ln>
          <a:solidFill>
            <a:srgbClr val="004070"/>
          </a:solidFill>
        </a:ln>
      </dgm:spPr>
      <dgm:t>
        <a:bodyPr/>
        <a:lstStyle/>
        <a:p>
          <a:endParaRPr lang="es-CO" sz="1200"/>
        </a:p>
      </dgm:t>
    </dgm:pt>
    <dgm:pt modelId="{816DB95A-D0BD-43EE-B335-449CC380EBD6}" type="sibTrans" cxnId="{A3B2361E-D32C-4C95-B9C2-D0C68CCD74A1}">
      <dgm:prSet/>
      <dgm:spPr/>
      <dgm:t>
        <a:bodyPr/>
        <a:lstStyle/>
        <a:p>
          <a:endParaRPr lang="es-CO"/>
        </a:p>
      </dgm:t>
    </dgm:pt>
    <dgm:pt modelId="{D3FEE5F0-6501-474A-80EA-3EFE9C837B7E}">
      <dgm:prSet custT="1"/>
      <dgm:spPr>
        <a:solidFill>
          <a:srgbClr val="92D050">
            <a:alpha val="90000"/>
          </a:srgbClr>
        </a:solidFill>
        <a:ln>
          <a:solidFill>
            <a:srgbClr val="004070"/>
          </a:solidFill>
        </a:ln>
      </dgm:spPr>
      <dgm:t>
        <a:bodyPr/>
        <a:lstStyle/>
        <a:p>
          <a:r>
            <a:rPr lang="es-MX" sz="1100" dirty="0" smtClean="0"/>
            <a:t>Sistema de arranque</a:t>
          </a:r>
          <a:endParaRPr lang="es-CO" sz="1100" dirty="0"/>
        </a:p>
      </dgm:t>
    </dgm:pt>
    <dgm:pt modelId="{9F3E2A9B-164E-40D3-B0BB-2970E5A8CF00}" type="parTrans" cxnId="{6128BF81-ABB9-4AD0-8B5D-5B0D33A56022}">
      <dgm:prSet/>
      <dgm:spPr>
        <a:ln>
          <a:solidFill>
            <a:srgbClr val="004070"/>
          </a:solidFill>
        </a:ln>
      </dgm:spPr>
      <dgm:t>
        <a:bodyPr/>
        <a:lstStyle/>
        <a:p>
          <a:endParaRPr lang="es-CO" sz="1200"/>
        </a:p>
      </dgm:t>
    </dgm:pt>
    <dgm:pt modelId="{9EFBFF82-8C1D-4A95-BCF7-82323352D597}" type="sibTrans" cxnId="{6128BF81-ABB9-4AD0-8B5D-5B0D33A56022}">
      <dgm:prSet/>
      <dgm:spPr/>
      <dgm:t>
        <a:bodyPr/>
        <a:lstStyle/>
        <a:p>
          <a:endParaRPr lang="es-CO"/>
        </a:p>
      </dgm:t>
    </dgm:pt>
    <dgm:pt modelId="{E91D0622-F2C9-4AF4-BC89-6053B278D68F}">
      <dgm:prSet custT="1"/>
      <dgm:spPr>
        <a:solidFill>
          <a:srgbClr val="92D050">
            <a:alpha val="90000"/>
          </a:srgbClr>
        </a:solidFill>
        <a:ln>
          <a:solidFill>
            <a:srgbClr val="004070"/>
          </a:solidFill>
        </a:ln>
      </dgm:spPr>
      <dgm:t>
        <a:bodyPr/>
        <a:lstStyle/>
        <a:p>
          <a:r>
            <a:rPr lang="es-MX" sz="1100" dirty="0" smtClean="0"/>
            <a:t>Sistema de combustible</a:t>
          </a:r>
          <a:endParaRPr lang="es-CO" sz="1100" dirty="0"/>
        </a:p>
      </dgm:t>
    </dgm:pt>
    <dgm:pt modelId="{F2919B75-7F39-44AE-8686-1F5CDBB6DAEA}" type="parTrans" cxnId="{49B0BC70-1F1D-4072-9873-274A228A5D22}">
      <dgm:prSet/>
      <dgm:spPr>
        <a:ln>
          <a:solidFill>
            <a:srgbClr val="004070"/>
          </a:solidFill>
        </a:ln>
      </dgm:spPr>
      <dgm:t>
        <a:bodyPr/>
        <a:lstStyle/>
        <a:p>
          <a:endParaRPr lang="es-CO" sz="1200"/>
        </a:p>
      </dgm:t>
    </dgm:pt>
    <dgm:pt modelId="{B4967E7E-EEF1-4DEF-9C4A-84C7BAF26F31}" type="sibTrans" cxnId="{49B0BC70-1F1D-4072-9873-274A228A5D22}">
      <dgm:prSet/>
      <dgm:spPr/>
      <dgm:t>
        <a:bodyPr/>
        <a:lstStyle/>
        <a:p>
          <a:endParaRPr lang="es-CO"/>
        </a:p>
      </dgm:t>
    </dgm:pt>
    <dgm:pt modelId="{DACC8BBB-AB91-4ED0-A992-699B6BE2DD23}">
      <dgm:prSet custT="1"/>
      <dgm:spPr>
        <a:solidFill>
          <a:srgbClr val="92D050">
            <a:alpha val="90000"/>
          </a:srgbClr>
        </a:solidFill>
        <a:ln>
          <a:solidFill>
            <a:srgbClr val="004070"/>
          </a:solidFill>
        </a:ln>
      </dgm:spPr>
      <dgm:t>
        <a:bodyPr/>
        <a:lstStyle/>
        <a:p>
          <a:r>
            <a:rPr lang="es-MX" sz="1100" dirty="0" smtClean="0"/>
            <a:t>Sistema de enfriamiento</a:t>
          </a:r>
          <a:endParaRPr lang="es-CO" sz="1100" dirty="0"/>
        </a:p>
      </dgm:t>
    </dgm:pt>
    <dgm:pt modelId="{C72A475D-C385-40A0-83EF-8965FAB3ED72}" type="parTrans" cxnId="{469659E8-4F43-4816-97BA-15CB9AC5E695}">
      <dgm:prSet/>
      <dgm:spPr>
        <a:ln>
          <a:solidFill>
            <a:srgbClr val="004070"/>
          </a:solidFill>
        </a:ln>
      </dgm:spPr>
      <dgm:t>
        <a:bodyPr/>
        <a:lstStyle/>
        <a:p>
          <a:endParaRPr lang="es-CO" sz="1200"/>
        </a:p>
      </dgm:t>
    </dgm:pt>
    <dgm:pt modelId="{EC5E0C22-72F4-4DFA-9E37-7CEC2E3A9148}" type="sibTrans" cxnId="{469659E8-4F43-4816-97BA-15CB9AC5E695}">
      <dgm:prSet/>
      <dgm:spPr/>
      <dgm:t>
        <a:bodyPr/>
        <a:lstStyle/>
        <a:p>
          <a:endParaRPr lang="es-CO"/>
        </a:p>
      </dgm:t>
    </dgm:pt>
    <dgm:pt modelId="{6183B713-C1F8-47FE-983E-60D8179CB308}">
      <dgm:prSet custT="1"/>
      <dgm:spPr>
        <a:solidFill>
          <a:srgbClr val="92D050">
            <a:alpha val="90000"/>
          </a:srgbClr>
        </a:solidFill>
        <a:ln>
          <a:solidFill>
            <a:srgbClr val="004070"/>
          </a:solidFill>
        </a:ln>
      </dgm:spPr>
      <dgm:t>
        <a:bodyPr/>
        <a:lstStyle/>
        <a:p>
          <a:r>
            <a:rPr lang="es-MX" sz="1100" dirty="0" smtClean="0"/>
            <a:t>Sistema de Lubricación</a:t>
          </a:r>
          <a:endParaRPr lang="es-CO" sz="1100" dirty="0"/>
        </a:p>
      </dgm:t>
    </dgm:pt>
    <dgm:pt modelId="{6421067A-65D5-4E4A-9DF2-19D2050FC167}" type="parTrans" cxnId="{CE54673A-D6FB-42E0-B186-08CF2D7EA397}">
      <dgm:prSet/>
      <dgm:spPr>
        <a:ln>
          <a:solidFill>
            <a:srgbClr val="004070"/>
          </a:solidFill>
        </a:ln>
      </dgm:spPr>
      <dgm:t>
        <a:bodyPr/>
        <a:lstStyle/>
        <a:p>
          <a:endParaRPr lang="es-CO" sz="1200"/>
        </a:p>
      </dgm:t>
    </dgm:pt>
    <dgm:pt modelId="{F250FCCE-5B44-4FBD-B6C1-37B484F04FCE}" type="sibTrans" cxnId="{CE54673A-D6FB-42E0-B186-08CF2D7EA397}">
      <dgm:prSet/>
      <dgm:spPr/>
      <dgm:t>
        <a:bodyPr/>
        <a:lstStyle/>
        <a:p>
          <a:endParaRPr lang="es-CO"/>
        </a:p>
      </dgm:t>
    </dgm:pt>
    <dgm:pt modelId="{16BBACA9-9164-447F-B99A-E05E005CE53A}">
      <dgm:prSet custT="1"/>
      <dgm:spPr>
        <a:solidFill>
          <a:srgbClr val="92D050">
            <a:alpha val="90000"/>
          </a:srgbClr>
        </a:solidFill>
        <a:ln>
          <a:solidFill>
            <a:srgbClr val="004070"/>
          </a:solidFill>
        </a:ln>
      </dgm:spPr>
      <dgm:t>
        <a:bodyPr/>
        <a:lstStyle/>
        <a:p>
          <a:r>
            <a:rPr lang="es-MX" sz="1100" dirty="0" smtClean="0"/>
            <a:t>Sistema </a:t>
          </a:r>
          <a:r>
            <a:rPr lang="es-MX" sz="1100" dirty="0" err="1" smtClean="0"/>
            <a:t>Hidrax</a:t>
          </a:r>
          <a:endParaRPr lang="es-CO" sz="1100" dirty="0"/>
        </a:p>
      </dgm:t>
    </dgm:pt>
    <dgm:pt modelId="{4BD1E6F0-F764-412A-B804-0000C46584CE}" type="parTrans" cxnId="{CF26652A-4566-4B80-8B1E-6978E4B4AAFE}">
      <dgm:prSet/>
      <dgm:spPr>
        <a:ln>
          <a:solidFill>
            <a:srgbClr val="004070"/>
          </a:solidFill>
        </a:ln>
      </dgm:spPr>
      <dgm:t>
        <a:bodyPr/>
        <a:lstStyle/>
        <a:p>
          <a:endParaRPr lang="es-CO" sz="1200"/>
        </a:p>
      </dgm:t>
    </dgm:pt>
    <dgm:pt modelId="{F9B7DAE8-1DBB-4FA9-A3F0-4BA6F3897A3C}" type="sibTrans" cxnId="{CF26652A-4566-4B80-8B1E-6978E4B4AAFE}">
      <dgm:prSet/>
      <dgm:spPr/>
      <dgm:t>
        <a:bodyPr/>
        <a:lstStyle/>
        <a:p>
          <a:endParaRPr lang="es-CO"/>
        </a:p>
      </dgm:t>
    </dgm:pt>
    <dgm:pt modelId="{5A5876AA-E862-4361-BED1-3B3AB16C8322}">
      <dgm:prSet/>
      <dgm:spPr>
        <a:solidFill>
          <a:srgbClr val="92D050">
            <a:alpha val="90000"/>
          </a:srgbClr>
        </a:solidFill>
        <a:ln>
          <a:solidFill>
            <a:srgbClr val="004070"/>
          </a:solidFill>
        </a:ln>
      </dgm:spPr>
      <dgm:t>
        <a:bodyPr/>
        <a:lstStyle/>
        <a:p>
          <a:r>
            <a:rPr lang="es-MX" dirty="0" smtClean="0"/>
            <a:t>Sistema de compresión de gas</a:t>
          </a:r>
          <a:endParaRPr lang="es-CO" dirty="0"/>
        </a:p>
      </dgm:t>
    </dgm:pt>
    <dgm:pt modelId="{EF1C4EE2-E2B8-4348-A713-6429712E7A8B}" type="parTrans" cxnId="{86976646-B591-43D7-BC16-039D26ED8F03}">
      <dgm:prSet/>
      <dgm:spPr/>
      <dgm:t>
        <a:bodyPr/>
        <a:lstStyle/>
        <a:p>
          <a:endParaRPr lang="es-CO"/>
        </a:p>
      </dgm:t>
    </dgm:pt>
    <dgm:pt modelId="{386DBECD-8290-487C-B8CF-6FB4406D1A27}" type="sibTrans" cxnId="{86976646-B591-43D7-BC16-039D26ED8F03}">
      <dgm:prSet/>
      <dgm:spPr/>
      <dgm:t>
        <a:bodyPr/>
        <a:lstStyle/>
        <a:p>
          <a:endParaRPr lang="es-CO"/>
        </a:p>
      </dgm:t>
    </dgm:pt>
    <dgm:pt modelId="{D1A7330D-6F44-4BB4-B62D-6FAD4DBDB4FA}">
      <dgm:prSet custT="1"/>
      <dgm:spPr>
        <a:solidFill>
          <a:srgbClr val="92D050">
            <a:alpha val="90000"/>
          </a:srgbClr>
        </a:solidFill>
        <a:ln>
          <a:solidFill>
            <a:srgbClr val="004070"/>
          </a:solidFill>
        </a:ln>
      </dgm:spPr>
      <dgm:t>
        <a:bodyPr/>
        <a:lstStyle/>
        <a:p>
          <a:r>
            <a:rPr lang="es-MX" sz="1200" dirty="0" smtClean="0"/>
            <a:t>Compresor</a:t>
          </a:r>
          <a:endParaRPr lang="es-CO" sz="1200" dirty="0"/>
        </a:p>
      </dgm:t>
    </dgm:pt>
    <dgm:pt modelId="{714CA346-18A8-4582-B18B-580C1AEAAACA}" type="parTrans" cxnId="{297BAA13-D445-4274-AB98-EE612A176FB1}">
      <dgm:prSet/>
      <dgm:spPr>
        <a:ln>
          <a:solidFill>
            <a:srgbClr val="004070"/>
          </a:solidFill>
        </a:ln>
      </dgm:spPr>
      <dgm:t>
        <a:bodyPr/>
        <a:lstStyle/>
        <a:p>
          <a:endParaRPr lang="es-CO" sz="1200"/>
        </a:p>
      </dgm:t>
    </dgm:pt>
    <dgm:pt modelId="{79A421FA-F116-48FE-8FE5-A7FDA46C4FF7}" type="sibTrans" cxnId="{297BAA13-D445-4274-AB98-EE612A176FB1}">
      <dgm:prSet/>
      <dgm:spPr/>
      <dgm:t>
        <a:bodyPr/>
        <a:lstStyle/>
        <a:p>
          <a:endParaRPr lang="es-CO"/>
        </a:p>
      </dgm:t>
    </dgm:pt>
    <dgm:pt modelId="{F52E4E5A-A807-45E9-B009-CD56F5B24E4E}">
      <dgm:prSet custT="1"/>
      <dgm:spPr>
        <a:solidFill>
          <a:srgbClr val="92D050">
            <a:alpha val="90000"/>
          </a:srgbClr>
        </a:solidFill>
        <a:ln>
          <a:solidFill>
            <a:srgbClr val="004070"/>
          </a:solidFill>
        </a:ln>
      </dgm:spPr>
      <dgm:t>
        <a:bodyPr/>
        <a:lstStyle/>
        <a:p>
          <a:r>
            <a:rPr lang="es-MX" sz="1100" dirty="0" smtClean="0"/>
            <a:t>Bloque</a:t>
          </a:r>
          <a:endParaRPr lang="es-CO" sz="1100" dirty="0"/>
        </a:p>
      </dgm:t>
    </dgm:pt>
    <dgm:pt modelId="{3687D28D-A9CE-4131-A0B7-23D5306222E2}" type="parTrans" cxnId="{0589536F-913E-4F8B-862B-2D77465E3150}">
      <dgm:prSet/>
      <dgm:spPr>
        <a:ln>
          <a:solidFill>
            <a:srgbClr val="004070"/>
          </a:solidFill>
        </a:ln>
      </dgm:spPr>
      <dgm:t>
        <a:bodyPr/>
        <a:lstStyle/>
        <a:p>
          <a:endParaRPr lang="es-CO" sz="1200"/>
        </a:p>
      </dgm:t>
    </dgm:pt>
    <dgm:pt modelId="{8D5046EE-C58C-437A-B3C3-3E026ECD272F}" type="sibTrans" cxnId="{0589536F-913E-4F8B-862B-2D77465E3150}">
      <dgm:prSet/>
      <dgm:spPr/>
      <dgm:t>
        <a:bodyPr/>
        <a:lstStyle/>
        <a:p>
          <a:endParaRPr lang="es-CO"/>
        </a:p>
      </dgm:t>
    </dgm:pt>
    <dgm:pt modelId="{AF158342-6134-4F01-A85F-A3DA4A6B5E07}">
      <dgm:prSet custT="1"/>
      <dgm:spPr>
        <a:solidFill>
          <a:srgbClr val="92D050">
            <a:alpha val="90000"/>
          </a:srgbClr>
        </a:solidFill>
        <a:ln>
          <a:solidFill>
            <a:srgbClr val="004070"/>
          </a:solidFill>
        </a:ln>
      </dgm:spPr>
      <dgm:t>
        <a:bodyPr/>
        <a:lstStyle/>
        <a:p>
          <a:r>
            <a:rPr lang="es-MX" sz="1100" dirty="0" smtClean="0"/>
            <a:t>Sistema de lubricación</a:t>
          </a:r>
          <a:endParaRPr lang="es-CO" sz="1100" dirty="0"/>
        </a:p>
      </dgm:t>
    </dgm:pt>
    <dgm:pt modelId="{2B2D4A74-8EBB-4B8B-A856-96B1074628B0}" type="parTrans" cxnId="{A3D776FF-6B8A-43E9-ABBC-A00D4243E554}">
      <dgm:prSet/>
      <dgm:spPr>
        <a:ln>
          <a:solidFill>
            <a:srgbClr val="004070"/>
          </a:solidFill>
        </a:ln>
      </dgm:spPr>
      <dgm:t>
        <a:bodyPr/>
        <a:lstStyle/>
        <a:p>
          <a:endParaRPr lang="es-CO" sz="1200"/>
        </a:p>
      </dgm:t>
    </dgm:pt>
    <dgm:pt modelId="{B1231EED-1C28-4A5C-AD5C-BD848474FB9F}" type="sibTrans" cxnId="{A3D776FF-6B8A-43E9-ABBC-A00D4243E554}">
      <dgm:prSet/>
      <dgm:spPr/>
      <dgm:t>
        <a:bodyPr/>
        <a:lstStyle/>
        <a:p>
          <a:endParaRPr lang="es-CO"/>
        </a:p>
      </dgm:t>
    </dgm:pt>
    <dgm:pt modelId="{2600610B-4375-43EE-A9B6-0D678E4E28C3}" type="pres">
      <dgm:prSet presAssocID="{2431F9A4-2867-488B-A30D-FD0459C70DCB}" presName="hierChild1" presStyleCnt="0">
        <dgm:presLayoutVars>
          <dgm:chPref val="1"/>
          <dgm:dir/>
          <dgm:animOne val="branch"/>
          <dgm:animLvl val="lvl"/>
          <dgm:resizeHandles/>
        </dgm:presLayoutVars>
      </dgm:prSet>
      <dgm:spPr/>
      <dgm:t>
        <a:bodyPr/>
        <a:lstStyle/>
        <a:p>
          <a:endParaRPr lang="es-CO"/>
        </a:p>
      </dgm:t>
    </dgm:pt>
    <dgm:pt modelId="{4C24EF22-D39F-4D2C-AEE3-A84814DEA437}" type="pres">
      <dgm:prSet presAssocID="{5A5876AA-E862-4361-BED1-3B3AB16C8322}" presName="hierRoot1" presStyleCnt="0"/>
      <dgm:spPr/>
    </dgm:pt>
    <dgm:pt modelId="{2BAF1979-9923-4FE7-BB31-7D2BEB3EF214}" type="pres">
      <dgm:prSet presAssocID="{5A5876AA-E862-4361-BED1-3B3AB16C8322}" presName="composite" presStyleCnt="0"/>
      <dgm:spPr/>
    </dgm:pt>
    <dgm:pt modelId="{B338C277-C1D4-420C-AE6B-0E6ABBBDF912}" type="pres">
      <dgm:prSet presAssocID="{5A5876AA-E862-4361-BED1-3B3AB16C8322}" presName="background" presStyleLbl="node0" presStyleIdx="0" presStyleCnt="1"/>
      <dgm:spPr/>
    </dgm:pt>
    <dgm:pt modelId="{737FA835-3C2C-4C17-B9A2-6FBCBA23BB17}" type="pres">
      <dgm:prSet presAssocID="{5A5876AA-E862-4361-BED1-3B3AB16C8322}" presName="text" presStyleLbl="fgAcc0" presStyleIdx="0" presStyleCnt="1" custScaleX="160720" custLinFactX="-38500" custLinFactNeighborX="-100000" custLinFactNeighborY="-15085">
        <dgm:presLayoutVars>
          <dgm:chPref val="3"/>
        </dgm:presLayoutVars>
      </dgm:prSet>
      <dgm:spPr/>
      <dgm:t>
        <a:bodyPr/>
        <a:lstStyle/>
        <a:p>
          <a:endParaRPr lang="es-CO"/>
        </a:p>
      </dgm:t>
    </dgm:pt>
    <dgm:pt modelId="{DC2968F4-7EE4-498D-8A0B-90E5255A1D3B}" type="pres">
      <dgm:prSet presAssocID="{5A5876AA-E862-4361-BED1-3B3AB16C8322}" presName="hierChild2" presStyleCnt="0"/>
      <dgm:spPr/>
    </dgm:pt>
    <dgm:pt modelId="{A4D6D639-66F4-4A3D-BD23-D5EC9736BE24}" type="pres">
      <dgm:prSet presAssocID="{C9FF96BE-58D8-4226-9A7B-1D2078FD97A9}" presName="Name10" presStyleLbl="parChTrans1D2" presStyleIdx="0" presStyleCnt="2"/>
      <dgm:spPr/>
      <dgm:t>
        <a:bodyPr/>
        <a:lstStyle/>
        <a:p>
          <a:endParaRPr lang="es-CO"/>
        </a:p>
      </dgm:t>
    </dgm:pt>
    <dgm:pt modelId="{4FECD789-1EC9-4AEC-A571-F621E861DBFB}" type="pres">
      <dgm:prSet presAssocID="{804ECE81-4F12-4B73-B383-1A59D09F0C4B}" presName="hierRoot2" presStyleCnt="0"/>
      <dgm:spPr/>
    </dgm:pt>
    <dgm:pt modelId="{340B534E-2801-42AC-9CB4-D1DEB83C7358}" type="pres">
      <dgm:prSet presAssocID="{804ECE81-4F12-4B73-B383-1A59D09F0C4B}" presName="composite2" presStyleCnt="0"/>
      <dgm:spPr/>
    </dgm:pt>
    <dgm:pt modelId="{6ED5074F-A471-4FD0-8F8E-C690B1577E50}" type="pres">
      <dgm:prSet presAssocID="{804ECE81-4F12-4B73-B383-1A59D09F0C4B}" presName="background2" presStyleLbl="node2" presStyleIdx="0" presStyleCnt="2"/>
      <dgm:spPr/>
    </dgm:pt>
    <dgm:pt modelId="{525CA588-1CBB-4099-A864-43B9AD25571F}" type="pres">
      <dgm:prSet presAssocID="{804ECE81-4F12-4B73-B383-1A59D09F0C4B}" presName="text2" presStyleLbl="fgAcc2" presStyleIdx="0" presStyleCnt="2" custLinFactNeighborX="-64701">
        <dgm:presLayoutVars>
          <dgm:chPref val="3"/>
        </dgm:presLayoutVars>
      </dgm:prSet>
      <dgm:spPr/>
      <dgm:t>
        <a:bodyPr/>
        <a:lstStyle/>
        <a:p>
          <a:endParaRPr lang="es-CO"/>
        </a:p>
      </dgm:t>
    </dgm:pt>
    <dgm:pt modelId="{E4F30C05-C90D-4A62-9F69-C64193861994}" type="pres">
      <dgm:prSet presAssocID="{804ECE81-4F12-4B73-B383-1A59D09F0C4B}" presName="hierChild3" presStyleCnt="0"/>
      <dgm:spPr/>
    </dgm:pt>
    <dgm:pt modelId="{2BD297F4-89FA-40C0-8071-FBC3C51031DA}" type="pres">
      <dgm:prSet presAssocID="{4426AA34-31D1-47A4-A9AC-2070D77A3C18}" presName="Name17" presStyleLbl="parChTrans1D3" presStyleIdx="0" presStyleCnt="9"/>
      <dgm:spPr/>
      <dgm:t>
        <a:bodyPr/>
        <a:lstStyle/>
        <a:p>
          <a:endParaRPr lang="es-CO"/>
        </a:p>
      </dgm:t>
    </dgm:pt>
    <dgm:pt modelId="{FDE823C4-3FA7-47EF-BF51-7AA9CA599177}" type="pres">
      <dgm:prSet presAssocID="{B1E79111-A343-406D-AC0E-3A61E89CC24F}" presName="hierRoot3" presStyleCnt="0"/>
      <dgm:spPr/>
    </dgm:pt>
    <dgm:pt modelId="{30DA287A-DAA4-4CC6-93DC-F5EB68656AD5}" type="pres">
      <dgm:prSet presAssocID="{B1E79111-A343-406D-AC0E-3A61E89CC24F}" presName="composite3" presStyleCnt="0"/>
      <dgm:spPr/>
    </dgm:pt>
    <dgm:pt modelId="{77E2A9DE-D5A8-41D3-BB7D-9F2D344900D9}" type="pres">
      <dgm:prSet presAssocID="{B1E79111-A343-406D-AC0E-3A61E89CC24F}" presName="background3" presStyleLbl="node3" presStyleIdx="0" presStyleCnt="9"/>
      <dgm:spPr/>
    </dgm:pt>
    <dgm:pt modelId="{1FFA5ECF-B987-449A-BA96-8386044041A9}" type="pres">
      <dgm:prSet presAssocID="{B1E79111-A343-406D-AC0E-3A61E89CC24F}" presName="text3" presStyleLbl="fgAcc3" presStyleIdx="0" presStyleCnt="9" custScaleY="146410" custLinFactNeighborX="-11194">
        <dgm:presLayoutVars>
          <dgm:chPref val="3"/>
        </dgm:presLayoutVars>
      </dgm:prSet>
      <dgm:spPr/>
      <dgm:t>
        <a:bodyPr/>
        <a:lstStyle/>
        <a:p>
          <a:endParaRPr lang="es-CO"/>
        </a:p>
      </dgm:t>
    </dgm:pt>
    <dgm:pt modelId="{4924BF36-808B-401C-A8B8-C3AFE495037A}" type="pres">
      <dgm:prSet presAssocID="{B1E79111-A343-406D-AC0E-3A61E89CC24F}" presName="hierChild4" presStyleCnt="0"/>
      <dgm:spPr/>
    </dgm:pt>
    <dgm:pt modelId="{235F849D-CE89-4EA5-B97C-60BBF68A3A0A}" type="pres">
      <dgm:prSet presAssocID="{9F3E2A9B-164E-40D3-B0BB-2970E5A8CF00}" presName="Name17" presStyleLbl="parChTrans1D3" presStyleIdx="1" presStyleCnt="9"/>
      <dgm:spPr/>
      <dgm:t>
        <a:bodyPr/>
        <a:lstStyle/>
        <a:p>
          <a:endParaRPr lang="es-CO"/>
        </a:p>
      </dgm:t>
    </dgm:pt>
    <dgm:pt modelId="{558D6DA2-73EF-4247-9A41-5639D9878A26}" type="pres">
      <dgm:prSet presAssocID="{D3FEE5F0-6501-474A-80EA-3EFE9C837B7E}" presName="hierRoot3" presStyleCnt="0"/>
      <dgm:spPr/>
    </dgm:pt>
    <dgm:pt modelId="{329CDF57-7EDF-44F8-857E-2C5BE42B68AB}" type="pres">
      <dgm:prSet presAssocID="{D3FEE5F0-6501-474A-80EA-3EFE9C837B7E}" presName="composite3" presStyleCnt="0"/>
      <dgm:spPr/>
    </dgm:pt>
    <dgm:pt modelId="{B6B77589-FD14-40C2-94B3-246117CA19AC}" type="pres">
      <dgm:prSet presAssocID="{D3FEE5F0-6501-474A-80EA-3EFE9C837B7E}" presName="background3" presStyleLbl="node3" presStyleIdx="1" presStyleCnt="9"/>
      <dgm:spPr/>
    </dgm:pt>
    <dgm:pt modelId="{6581C58A-EBB8-4B07-90FB-F1D96BAFCD1C}" type="pres">
      <dgm:prSet presAssocID="{D3FEE5F0-6501-474A-80EA-3EFE9C837B7E}" presName="text3" presStyleLbl="fgAcc3" presStyleIdx="1" presStyleCnt="9" custScaleY="146410" custLinFactNeighborX="-17385">
        <dgm:presLayoutVars>
          <dgm:chPref val="3"/>
        </dgm:presLayoutVars>
      </dgm:prSet>
      <dgm:spPr/>
      <dgm:t>
        <a:bodyPr/>
        <a:lstStyle/>
        <a:p>
          <a:endParaRPr lang="es-CO"/>
        </a:p>
      </dgm:t>
    </dgm:pt>
    <dgm:pt modelId="{450DD696-B977-4A51-AB44-B3BC1964BE1D}" type="pres">
      <dgm:prSet presAssocID="{D3FEE5F0-6501-474A-80EA-3EFE9C837B7E}" presName="hierChild4" presStyleCnt="0"/>
      <dgm:spPr/>
    </dgm:pt>
    <dgm:pt modelId="{FE50B052-FE79-4AD5-999C-EDEC829134A2}" type="pres">
      <dgm:prSet presAssocID="{F2919B75-7F39-44AE-8686-1F5CDBB6DAEA}" presName="Name17" presStyleLbl="parChTrans1D3" presStyleIdx="2" presStyleCnt="9"/>
      <dgm:spPr/>
      <dgm:t>
        <a:bodyPr/>
        <a:lstStyle/>
        <a:p>
          <a:endParaRPr lang="es-CO"/>
        </a:p>
      </dgm:t>
    </dgm:pt>
    <dgm:pt modelId="{44573874-D805-4F92-B39B-97D4426682CB}" type="pres">
      <dgm:prSet presAssocID="{E91D0622-F2C9-4AF4-BC89-6053B278D68F}" presName="hierRoot3" presStyleCnt="0"/>
      <dgm:spPr/>
    </dgm:pt>
    <dgm:pt modelId="{00840ACE-5D71-4428-A5F8-8613A069920D}" type="pres">
      <dgm:prSet presAssocID="{E91D0622-F2C9-4AF4-BC89-6053B278D68F}" presName="composite3" presStyleCnt="0"/>
      <dgm:spPr/>
    </dgm:pt>
    <dgm:pt modelId="{8BDC52B5-78D9-4817-A552-72DF3803A2E3}" type="pres">
      <dgm:prSet presAssocID="{E91D0622-F2C9-4AF4-BC89-6053B278D68F}" presName="background3" presStyleLbl="node3" presStyleIdx="2" presStyleCnt="9"/>
      <dgm:spPr/>
    </dgm:pt>
    <dgm:pt modelId="{5B4DF33E-83F9-4E12-8EC6-1EE57C4C880C}" type="pres">
      <dgm:prSet presAssocID="{E91D0622-F2C9-4AF4-BC89-6053B278D68F}" presName="text3" presStyleLbl="fgAcc3" presStyleIdx="2" presStyleCnt="9" custScaleX="110000" custScaleY="146410" custLinFactNeighborX="-21484">
        <dgm:presLayoutVars>
          <dgm:chPref val="3"/>
        </dgm:presLayoutVars>
      </dgm:prSet>
      <dgm:spPr/>
      <dgm:t>
        <a:bodyPr/>
        <a:lstStyle/>
        <a:p>
          <a:endParaRPr lang="es-CO"/>
        </a:p>
      </dgm:t>
    </dgm:pt>
    <dgm:pt modelId="{6B5FC5FB-E4D2-4A2A-A38F-E09AC309340F}" type="pres">
      <dgm:prSet presAssocID="{E91D0622-F2C9-4AF4-BC89-6053B278D68F}" presName="hierChild4" presStyleCnt="0"/>
      <dgm:spPr/>
    </dgm:pt>
    <dgm:pt modelId="{9DDD73DD-B073-48E9-AE7A-FE754C014D90}" type="pres">
      <dgm:prSet presAssocID="{C72A475D-C385-40A0-83EF-8965FAB3ED72}" presName="Name17" presStyleLbl="parChTrans1D3" presStyleIdx="3" presStyleCnt="9"/>
      <dgm:spPr/>
      <dgm:t>
        <a:bodyPr/>
        <a:lstStyle/>
        <a:p>
          <a:endParaRPr lang="es-CO"/>
        </a:p>
      </dgm:t>
    </dgm:pt>
    <dgm:pt modelId="{AA6B0A7A-109B-4EBF-B567-808302C7B6CF}" type="pres">
      <dgm:prSet presAssocID="{DACC8BBB-AB91-4ED0-A992-699B6BE2DD23}" presName="hierRoot3" presStyleCnt="0"/>
      <dgm:spPr/>
    </dgm:pt>
    <dgm:pt modelId="{10917979-194B-4126-9097-42009E9539EC}" type="pres">
      <dgm:prSet presAssocID="{DACC8BBB-AB91-4ED0-A992-699B6BE2DD23}" presName="composite3" presStyleCnt="0"/>
      <dgm:spPr/>
    </dgm:pt>
    <dgm:pt modelId="{1DE018AA-AF2A-41B5-8407-076D4E14FDE9}" type="pres">
      <dgm:prSet presAssocID="{DACC8BBB-AB91-4ED0-A992-699B6BE2DD23}" presName="background3" presStyleLbl="node3" presStyleIdx="3" presStyleCnt="9"/>
      <dgm:spPr/>
    </dgm:pt>
    <dgm:pt modelId="{5B94F1A3-3658-4109-B63F-D6210C81B704}" type="pres">
      <dgm:prSet presAssocID="{DACC8BBB-AB91-4ED0-A992-699B6BE2DD23}" presName="text3" presStyleLbl="fgAcc3" presStyleIdx="3" presStyleCnt="9" custScaleX="121000" custScaleY="146410" custLinFactNeighborX="-22937">
        <dgm:presLayoutVars>
          <dgm:chPref val="3"/>
        </dgm:presLayoutVars>
      </dgm:prSet>
      <dgm:spPr/>
      <dgm:t>
        <a:bodyPr/>
        <a:lstStyle/>
        <a:p>
          <a:endParaRPr lang="es-CO"/>
        </a:p>
      </dgm:t>
    </dgm:pt>
    <dgm:pt modelId="{3CFA5120-B42A-4543-935F-BBA3E9E3FCB2}" type="pres">
      <dgm:prSet presAssocID="{DACC8BBB-AB91-4ED0-A992-699B6BE2DD23}" presName="hierChild4" presStyleCnt="0"/>
      <dgm:spPr/>
    </dgm:pt>
    <dgm:pt modelId="{20B41059-088D-4D7F-8A38-221693F5FCCF}" type="pres">
      <dgm:prSet presAssocID="{6421067A-65D5-4E4A-9DF2-19D2050FC167}" presName="Name17" presStyleLbl="parChTrans1D3" presStyleIdx="4" presStyleCnt="9"/>
      <dgm:spPr/>
      <dgm:t>
        <a:bodyPr/>
        <a:lstStyle/>
        <a:p>
          <a:endParaRPr lang="es-CO"/>
        </a:p>
      </dgm:t>
    </dgm:pt>
    <dgm:pt modelId="{9A79CBF9-4A3D-4891-8BED-CAAD02F5A89A}" type="pres">
      <dgm:prSet presAssocID="{6183B713-C1F8-47FE-983E-60D8179CB308}" presName="hierRoot3" presStyleCnt="0"/>
      <dgm:spPr/>
    </dgm:pt>
    <dgm:pt modelId="{932F0E3F-8B05-40D2-950E-DC713AB08779}" type="pres">
      <dgm:prSet presAssocID="{6183B713-C1F8-47FE-983E-60D8179CB308}" presName="composite3" presStyleCnt="0"/>
      <dgm:spPr/>
    </dgm:pt>
    <dgm:pt modelId="{66E83414-D839-4649-A7E8-A04BDAE48B47}" type="pres">
      <dgm:prSet presAssocID="{6183B713-C1F8-47FE-983E-60D8179CB308}" presName="background3" presStyleLbl="node3" presStyleIdx="4" presStyleCnt="9"/>
      <dgm:spPr/>
    </dgm:pt>
    <dgm:pt modelId="{94163F31-6E54-4F94-A7A6-0C04BC49FAF9}" type="pres">
      <dgm:prSet presAssocID="{6183B713-C1F8-47FE-983E-60D8179CB308}" presName="text3" presStyleLbl="fgAcc3" presStyleIdx="4" presStyleCnt="9" custScaleX="110000" custScaleY="146410" custLinFactNeighborX="-30252">
        <dgm:presLayoutVars>
          <dgm:chPref val="3"/>
        </dgm:presLayoutVars>
      </dgm:prSet>
      <dgm:spPr/>
      <dgm:t>
        <a:bodyPr/>
        <a:lstStyle/>
        <a:p>
          <a:endParaRPr lang="es-CO"/>
        </a:p>
      </dgm:t>
    </dgm:pt>
    <dgm:pt modelId="{ADCB3245-934C-4DE0-8E8F-4ECE4797450F}" type="pres">
      <dgm:prSet presAssocID="{6183B713-C1F8-47FE-983E-60D8179CB308}" presName="hierChild4" presStyleCnt="0"/>
      <dgm:spPr/>
    </dgm:pt>
    <dgm:pt modelId="{1AA70CA9-CFC2-4535-AD26-99C44900BB0E}" type="pres">
      <dgm:prSet presAssocID="{4BD1E6F0-F764-412A-B804-0000C46584CE}" presName="Name17" presStyleLbl="parChTrans1D3" presStyleIdx="5" presStyleCnt="9"/>
      <dgm:spPr/>
      <dgm:t>
        <a:bodyPr/>
        <a:lstStyle/>
        <a:p>
          <a:endParaRPr lang="es-CO"/>
        </a:p>
      </dgm:t>
    </dgm:pt>
    <dgm:pt modelId="{3628AB6A-C108-422D-8880-754CB6208404}" type="pres">
      <dgm:prSet presAssocID="{16BBACA9-9164-447F-B99A-E05E005CE53A}" presName="hierRoot3" presStyleCnt="0"/>
      <dgm:spPr/>
    </dgm:pt>
    <dgm:pt modelId="{B63E56F8-8453-44D6-A3C8-0F85C25D76FE}" type="pres">
      <dgm:prSet presAssocID="{16BBACA9-9164-447F-B99A-E05E005CE53A}" presName="composite3" presStyleCnt="0"/>
      <dgm:spPr/>
    </dgm:pt>
    <dgm:pt modelId="{DF5182D8-461D-41E4-9FC4-D78E6F4BD5B9}" type="pres">
      <dgm:prSet presAssocID="{16BBACA9-9164-447F-B99A-E05E005CE53A}" presName="background3" presStyleLbl="node3" presStyleIdx="5" presStyleCnt="9"/>
      <dgm:spPr/>
    </dgm:pt>
    <dgm:pt modelId="{663C97F4-66E3-4182-8CA3-062F58CCE033}" type="pres">
      <dgm:prSet presAssocID="{16BBACA9-9164-447F-B99A-E05E005CE53A}" presName="text3" presStyleLbl="fgAcc3" presStyleIdx="5" presStyleCnt="9" custScaleX="90909" custScaleY="146410" custLinFactNeighborX="-38802">
        <dgm:presLayoutVars>
          <dgm:chPref val="3"/>
        </dgm:presLayoutVars>
      </dgm:prSet>
      <dgm:spPr/>
      <dgm:t>
        <a:bodyPr/>
        <a:lstStyle/>
        <a:p>
          <a:endParaRPr lang="es-CO"/>
        </a:p>
      </dgm:t>
    </dgm:pt>
    <dgm:pt modelId="{06B18025-58C2-4786-A706-7F8262714FFD}" type="pres">
      <dgm:prSet presAssocID="{16BBACA9-9164-447F-B99A-E05E005CE53A}" presName="hierChild4" presStyleCnt="0"/>
      <dgm:spPr/>
    </dgm:pt>
    <dgm:pt modelId="{5108C381-FDAE-44DF-A5C3-295C42F19A25}" type="pres">
      <dgm:prSet presAssocID="{3DFE738D-DE04-4F73-A4CD-59ED92533076}" presName="Name17" presStyleLbl="parChTrans1D3" presStyleIdx="6" presStyleCnt="9"/>
      <dgm:spPr/>
      <dgm:t>
        <a:bodyPr/>
        <a:lstStyle/>
        <a:p>
          <a:endParaRPr lang="es-CO"/>
        </a:p>
      </dgm:t>
    </dgm:pt>
    <dgm:pt modelId="{E2ADC03D-77CA-4780-B050-15E9087AB93B}" type="pres">
      <dgm:prSet presAssocID="{BCDFB3C7-CAB1-4B15-8ABF-38442DA2645C}" presName="hierRoot3" presStyleCnt="0"/>
      <dgm:spPr/>
    </dgm:pt>
    <dgm:pt modelId="{51E716F8-E9D6-46CA-83EA-742E11253033}" type="pres">
      <dgm:prSet presAssocID="{BCDFB3C7-CAB1-4B15-8ABF-38442DA2645C}" presName="composite3" presStyleCnt="0"/>
      <dgm:spPr/>
    </dgm:pt>
    <dgm:pt modelId="{72497E40-6BA0-48C7-8C12-5F7DB8D683E5}" type="pres">
      <dgm:prSet presAssocID="{BCDFB3C7-CAB1-4B15-8ABF-38442DA2645C}" presName="background3" presStyleLbl="node3" presStyleIdx="6" presStyleCnt="9"/>
      <dgm:spPr/>
    </dgm:pt>
    <dgm:pt modelId="{A22FFACB-51CD-4497-A6F9-BB92C548071E}" type="pres">
      <dgm:prSet presAssocID="{BCDFB3C7-CAB1-4B15-8ABF-38442DA2645C}" presName="text3" presStyleLbl="fgAcc3" presStyleIdx="6" presStyleCnt="9" custScaleY="148433" custLinFactNeighborX="-43239">
        <dgm:presLayoutVars>
          <dgm:chPref val="3"/>
        </dgm:presLayoutVars>
      </dgm:prSet>
      <dgm:spPr/>
      <dgm:t>
        <a:bodyPr/>
        <a:lstStyle/>
        <a:p>
          <a:endParaRPr lang="es-CO"/>
        </a:p>
      </dgm:t>
    </dgm:pt>
    <dgm:pt modelId="{CE8A89A8-C352-4626-A94F-8123819A3E8B}" type="pres">
      <dgm:prSet presAssocID="{BCDFB3C7-CAB1-4B15-8ABF-38442DA2645C}" presName="hierChild4" presStyleCnt="0"/>
      <dgm:spPr/>
    </dgm:pt>
    <dgm:pt modelId="{5CDB3212-6810-49D8-AF82-FE4D5F8EAD3B}" type="pres">
      <dgm:prSet presAssocID="{714CA346-18A8-4582-B18B-580C1AEAAACA}" presName="Name10" presStyleLbl="parChTrans1D2" presStyleIdx="1" presStyleCnt="2"/>
      <dgm:spPr/>
      <dgm:t>
        <a:bodyPr/>
        <a:lstStyle/>
        <a:p>
          <a:endParaRPr lang="es-CO"/>
        </a:p>
      </dgm:t>
    </dgm:pt>
    <dgm:pt modelId="{BB9BEAE6-9677-4A38-8D29-D885F171F7E3}" type="pres">
      <dgm:prSet presAssocID="{D1A7330D-6F44-4BB4-B62D-6FAD4DBDB4FA}" presName="hierRoot2" presStyleCnt="0"/>
      <dgm:spPr/>
    </dgm:pt>
    <dgm:pt modelId="{9B0869DA-20D9-4912-B196-B10667564387}" type="pres">
      <dgm:prSet presAssocID="{D1A7330D-6F44-4BB4-B62D-6FAD4DBDB4FA}" presName="composite2" presStyleCnt="0"/>
      <dgm:spPr/>
    </dgm:pt>
    <dgm:pt modelId="{2DFA06B8-2025-4851-94D1-E26E3D2E7A16}" type="pres">
      <dgm:prSet presAssocID="{D1A7330D-6F44-4BB4-B62D-6FAD4DBDB4FA}" presName="background2" presStyleLbl="node2" presStyleIdx="1" presStyleCnt="2"/>
      <dgm:spPr/>
    </dgm:pt>
    <dgm:pt modelId="{FED2558E-3949-49DD-BA07-BA34A09308F4}" type="pres">
      <dgm:prSet presAssocID="{D1A7330D-6F44-4BB4-B62D-6FAD4DBDB4FA}" presName="text2" presStyleLbl="fgAcc2" presStyleIdx="1" presStyleCnt="2" custScaleX="127698" custLinFactNeighborX="-43897" custLinFactNeighborY="2029">
        <dgm:presLayoutVars>
          <dgm:chPref val="3"/>
        </dgm:presLayoutVars>
      </dgm:prSet>
      <dgm:spPr/>
      <dgm:t>
        <a:bodyPr/>
        <a:lstStyle/>
        <a:p>
          <a:endParaRPr lang="es-CO"/>
        </a:p>
      </dgm:t>
    </dgm:pt>
    <dgm:pt modelId="{FBAEE753-5AAB-4F07-A430-C7EFA6CF17B0}" type="pres">
      <dgm:prSet presAssocID="{D1A7330D-6F44-4BB4-B62D-6FAD4DBDB4FA}" presName="hierChild3" presStyleCnt="0"/>
      <dgm:spPr/>
    </dgm:pt>
    <dgm:pt modelId="{5B69D9B1-278E-45FA-8D74-A40FDE04D377}" type="pres">
      <dgm:prSet presAssocID="{3687D28D-A9CE-4131-A0B7-23D5306222E2}" presName="Name17" presStyleLbl="parChTrans1D3" presStyleIdx="7" presStyleCnt="9"/>
      <dgm:spPr/>
      <dgm:t>
        <a:bodyPr/>
        <a:lstStyle/>
        <a:p>
          <a:endParaRPr lang="es-CO"/>
        </a:p>
      </dgm:t>
    </dgm:pt>
    <dgm:pt modelId="{F1533DF9-C8CC-4EA7-9616-067DEE33DC99}" type="pres">
      <dgm:prSet presAssocID="{F52E4E5A-A807-45E9-B009-CD56F5B24E4E}" presName="hierRoot3" presStyleCnt="0"/>
      <dgm:spPr/>
    </dgm:pt>
    <dgm:pt modelId="{CEA21C5A-7127-4028-B6D9-B71995E3BA5F}" type="pres">
      <dgm:prSet presAssocID="{F52E4E5A-A807-45E9-B009-CD56F5B24E4E}" presName="composite3" presStyleCnt="0"/>
      <dgm:spPr/>
    </dgm:pt>
    <dgm:pt modelId="{7D92FA4C-4C19-41DD-A540-D956796E51E1}" type="pres">
      <dgm:prSet presAssocID="{F52E4E5A-A807-45E9-B009-CD56F5B24E4E}" presName="background3" presStyleLbl="node3" presStyleIdx="7" presStyleCnt="9"/>
      <dgm:spPr/>
    </dgm:pt>
    <dgm:pt modelId="{82F08BAE-B65A-4757-A59B-60BC2C7610C1}" type="pres">
      <dgm:prSet presAssocID="{F52E4E5A-A807-45E9-B009-CD56F5B24E4E}" presName="text3" presStyleLbl="fgAcc3" presStyleIdx="7" presStyleCnt="9" custScaleY="146410" custLinFactNeighborX="-31744">
        <dgm:presLayoutVars>
          <dgm:chPref val="3"/>
        </dgm:presLayoutVars>
      </dgm:prSet>
      <dgm:spPr/>
      <dgm:t>
        <a:bodyPr/>
        <a:lstStyle/>
        <a:p>
          <a:endParaRPr lang="es-CO"/>
        </a:p>
      </dgm:t>
    </dgm:pt>
    <dgm:pt modelId="{89DF3646-6C64-4209-B6F9-AFF62BF94183}" type="pres">
      <dgm:prSet presAssocID="{F52E4E5A-A807-45E9-B009-CD56F5B24E4E}" presName="hierChild4" presStyleCnt="0"/>
      <dgm:spPr/>
    </dgm:pt>
    <dgm:pt modelId="{5F589424-8D4D-4988-8F2E-59E20436C3C4}" type="pres">
      <dgm:prSet presAssocID="{2B2D4A74-8EBB-4B8B-A856-96B1074628B0}" presName="Name17" presStyleLbl="parChTrans1D3" presStyleIdx="8" presStyleCnt="9"/>
      <dgm:spPr/>
      <dgm:t>
        <a:bodyPr/>
        <a:lstStyle/>
        <a:p>
          <a:endParaRPr lang="es-CO"/>
        </a:p>
      </dgm:t>
    </dgm:pt>
    <dgm:pt modelId="{7022DFFA-7C19-4C34-B913-5D03F68F3C92}" type="pres">
      <dgm:prSet presAssocID="{AF158342-6134-4F01-A85F-A3DA4A6B5E07}" presName="hierRoot3" presStyleCnt="0"/>
      <dgm:spPr/>
    </dgm:pt>
    <dgm:pt modelId="{BCD92BC0-471F-499B-A3A5-D31E457D2FE7}" type="pres">
      <dgm:prSet presAssocID="{AF158342-6134-4F01-A85F-A3DA4A6B5E07}" presName="composite3" presStyleCnt="0"/>
      <dgm:spPr/>
    </dgm:pt>
    <dgm:pt modelId="{F7BA0181-CE9B-4DD4-B949-5367850DBB1D}" type="pres">
      <dgm:prSet presAssocID="{AF158342-6134-4F01-A85F-A3DA4A6B5E07}" presName="background3" presStyleLbl="node3" presStyleIdx="8" presStyleCnt="9"/>
      <dgm:spPr/>
    </dgm:pt>
    <dgm:pt modelId="{D08146A5-FB26-455F-8EB7-6E9171995F2C}" type="pres">
      <dgm:prSet presAssocID="{AF158342-6134-4F01-A85F-A3DA4A6B5E07}" presName="text3" presStyleLbl="fgAcc3" presStyleIdx="8" presStyleCnt="9" custScaleY="146410" custLinFactNeighborX="-31744">
        <dgm:presLayoutVars>
          <dgm:chPref val="3"/>
        </dgm:presLayoutVars>
      </dgm:prSet>
      <dgm:spPr/>
      <dgm:t>
        <a:bodyPr/>
        <a:lstStyle/>
        <a:p>
          <a:endParaRPr lang="es-CO"/>
        </a:p>
      </dgm:t>
    </dgm:pt>
    <dgm:pt modelId="{7A862950-E5C6-45FF-A910-1EE0B37431BD}" type="pres">
      <dgm:prSet presAssocID="{AF158342-6134-4F01-A85F-A3DA4A6B5E07}" presName="hierChild4" presStyleCnt="0"/>
      <dgm:spPr/>
    </dgm:pt>
  </dgm:ptLst>
  <dgm:cxnLst>
    <dgm:cxn modelId="{BF23801C-5723-4F2D-9726-220696C4006E}" type="presOf" srcId="{2431F9A4-2867-488B-A30D-FD0459C70DCB}" destId="{2600610B-4375-43EE-A9B6-0D678E4E28C3}" srcOrd="0" destOrd="0" presId="urn:microsoft.com/office/officeart/2005/8/layout/hierarchy1"/>
    <dgm:cxn modelId="{B3AC1EB9-0946-4A68-91F3-EF3727240525}" type="presOf" srcId="{E91D0622-F2C9-4AF4-BC89-6053B278D68F}" destId="{5B4DF33E-83F9-4E12-8EC6-1EE57C4C880C}" srcOrd="0" destOrd="0" presId="urn:microsoft.com/office/officeart/2005/8/layout/hierarchy1"/>
    <dgm:cxn modelId="{DD742755-1853-49D6-BFFE-7721BE05DCC5}" type="presOf" srcId="{4BD1E6F0-F764-412A-B804-0000C46584CE}" destId="{1AA70CA9-CFC2-4535-AD26-99C44900BB0E}" srcOrd="0" destOrd="0" presId="urn:microsoft.com/office/officeart/2005/8/layout/hierarchy1"/>
    <dgm:cxn modelId="{84715371-0C55-4A0C-91FC-F899177A6BAE}" srcId="{804ECE81-4F12-4B73-B383-1A59D09F0C4B}" destId="{B1E79111-A343-406D-AC0E-3A61E89CC24F}" srcOrd="0" destOrd="0" parTransId="{4426AA34-31D1-47A4-A9AC-2070D77A3C18}" sibTransId="{9A1EBB4F-3A09-47D6-AA13-3C52A618B5E9}"/>
    <dgm:cxn modelId="{C5252EE6-5392-4B27-9403-8A6AF854EC68}" type="presOf" srcId="{B1E79111-A343-406D-AC0E-3A61E89CC24F}" destId="{1FFA5ECF-B987-449A-BA96-8386044041A9}" srcOrd="0" destOrd="0" presId="urn:microsoft.com/office/officeart/2005/8/layout/hierarchy1"/>
    <dgm:cxn modelId="{6128BF81-ABB9-4AD0-8B5D-5B0D33A56022}" srcId="{804ECE81-4F12-4B73-B383-1A59D09F0C4B}" destId="{D3FEE5F0-6501-474A-80EA-3EFE9C837B7E}" srcOrd="1" destOrd="0" parTransId="{9F3E2A9B-164E-40D3-B0BB-2970E5A8CF00}" sibTransId="{9EFBFF82-8C1D-4A95-BCF7-82323352D597}"/>
    <dgm:cxn modelId="{27C8D1F8-00CE-45D9-ACC7-08583C4DC422}" type="presOf" srcId="{16BBACA9-9164-447F-B99A-E05E005CE53A}" destId="{663C97F4-66E3-4182-8CA3-062F58CCE033}" srcOrd="0" destOrd="0" presId="urn:microsoft.com/office/officeart/2005/8/layout/hierarchy1"/>
    <dgm:cxn modelId="{CF26652A-4566-4B80-8B1E-6978E4B4AAFE}" srcId="{804ECE81-4F12-4B73-B383-1A59D09F0C4B}" destId="{16BBACA9-9164-447F-B99A-E05E005CE53A}" srcOrd="5" destOrd="0" parTransId="{4BD1E6F0-F764-412A-B804-0000C46584CE}" sibTransId="{F9B7DAE8-1DBB-4FA9-A3F0-4BA6F3897A3C}"/>
    <dgm:cxn modelId="{748E981E-90ED-42EE-98BA-4A2A1B914859}" type="presOf" srcId="{2B2D4A74-8EBB-4B8B-A856-96B1074628B0}" destId="{5F589424-8D4D-4988-8F2E-59E20436C3C4}" srcOrd="0" destOrd="0" presId="urn:microsoft.com/office/officeart/2005/8/layout/hierarchy1"/>
    <dgm:cxn modelId="{CE54673A-D6FB-42E0-B186-08CF2D7EA397}" srcId="{804ECE81-4F12-4B73-B383-1A59D09F0C4B}" destId="{6183B713-C1F8-47FE-983E-60D8179CB308}" srcOrd="4" destOrd="0" parTransId="{6421067A-65D5-4E4A-9DF2-19D2050FC167}" sibTransId="{F250FCCE-5B44-4FBD-B6C1-37B484F04FCE}"/>
    <dgm:cxn modelId="{50315A02-2F15-4688-BFD2-EA76233BD3F4}" type="presOf" srcId="{3687D28D-A9CE-4131-A0B7-23D5306222E2}" destId="{5B69D9B1-278E-45FA-8D74-A40FDE04D377}" srcOrd="0" destOrd="0" presId="urn:microsoft.com/office/officeart/2005/8/layout/hierarchy1"/>
    <dgm:cxn modelId="{A3B2361E-D32C-4C95-B9C2-D0C68CCD74A1}" srcId="{804ECE81-4F12-4B73-B383-1A59D09F0C4B}" destId="{BCDFB3C7-CAB1-4B15-8ABF-38442DA2645C}" srcOrd="6" destOrd="0" parTransId="{3DFE738D-DE04-4F73-A4CD-59ED92533076}" sibTransId="{816DB95A-D0BD-43EE-B335-449CC380EBD6}"/>
    <dgm:cxn modelId="{49B0BC70-1F1D-4072-9873-274A228A5D22}" srcId="{804ECE81-4F12-4B73-B383-1A59D09F0C4B}" destId="{E91D0622-F2C9-4AF4-BC89-6053B278D68F}" srcOrd="2" destOrd="0" parTransId="{F2919B75-7F39-44AE-8686-1F5CDBB6DAEA}" sibTransId="{B4967E7E-EEF1-4DEF-9C4A-84C7BAF26F31}"/>
    <dgm:cxn modelId="{297BAA13-D445-4274-AB98-EE612A176FB1}" srcId="{5A5876AA-E862-4361-BED1-3B3AB16C8322}" destId="{D1A7330D-6F44-4BB4-B62D-6FAD4DBDB4FA}" srcOrd="1" destOrd="0" parTransId="{714CA346-18A8-4582-B18B-580C1AEAAACA}" sibTransId="{79A421FA-F116-48FE-8FE5-A7FDA46C4FF7}"/>
    <dgm:cxn modelId="{4C494EB6-6C39-4FB8-BD84-98711111C104}" type="presOf" srcId="{BCDFB3C7-CAB1-4B15-8ABF-38442DA2645C}" destId="{A22FFACB-51CD-4497-A6F9-BB92C548071E}" srcOrd="0" destOrd="0" presId="urn:microsoft.com/office/officeart/2005/8/layout/hierarchy1"/>
    <dgm:cxn modelId="{5E33202F-F0B9-46FA-9AA5-4A02B165A49D}" type="presOf" srcId="{F2919B75-7F39-44AE-8686-1F5CDBB6DAEA}" destId="{FE50B052-FE79-4AD5-999C-EDEC829134A2}" srcOrd="0" destOrd="0" presId="urn:microsoft.com/office/officeart/2005/8/layout/hierarchy1"/>
    <dgm:cxn modelId="{437A193A-7733-4114-894A-6D3FC966E279}" srcId="{5A5876AA-E862-4361-BED1-3B3AB16C8322}" destId="{804ECE81-4F12-4B73-B383-1A59D09F0C4B}" srcOrd="0" destOrd="0" parTransId="{C9FF96BE-58D8-4226-9A7B-1D2078FD97A9}" sibTransId="{D16EBA84-462C-404C-BCA8-1A7E5B5F6A88}"/>
    <dgm:cxn modelId="{0589536F-913E-4F8B-862B-2D77465E3150}" srcId="{D1A7330D-6F44-4BB4-B62D-6FAD4DBDB4FA}" destId="{F52E4E5A-A807-45E9-B009-CD56F5B24E4E}" srcOrd="0" destOrd="0" parTransId="{3687D28D-A9CE-4131-A0B7-23D5306222E2}" sibTransId="{8D5046EE-C58C-437A-B3C3-3E026ECD272F}"/>
    <dgm:cxn modelId="{55081288-4651-4493-9D7C-8D796A276966}" type="presOf" srcId="{D3FEE5F0-6501-474A-80EA-3EFE9C837B7E}" destId="{6581C58A-EBB8-4B07-90FB-F1D96BAFCD1C}" srcOrd="0" destOrd="0" presId="urn:microsoft.com/office/officeart/2005/8/layout/hierarchy1"/>
    <dgm:cxn modelId="{503FD00C-AB99-4956-BA40-DFD19F267784}" type="presOf" srcId="{804ECE81-4F12-4B73-B383-1A59D09F0C4B}" destId="{525CA588-1CBB-4099-A864-43B9AD25571F}" srcOrd="0" destOrd="0" presId="urn:microsoft.com/office/officeart/2005/8/layout/hierarchy1"/>
    <dgm:cxn modelId="{8B8F2AD0-3668-4415-BE05-157D69E4ECF1}" type="presOf" srcId="{3DFE738D-DE04-4F73-A4CD-59ED92533076}" destId="{5108C381-FDAE-44DF-A5C3-295C42F19A25}" srcOrd="0" destOrd="0" presId="urn:microsoft.com/office/officeart/2005/8/layout/hierarchy1"/>
    <dgm:cxn modelId="{1618D008-1A54-4F32-BFF2-2BD4D49E414D}" type="presOf" srcId="{9F3E2A9B-164E-40D3-B0BB-2970E5A8CF00}" destId="{235F849D-CE89-4EA5-B97C-60BBF68A3A0A}" srcOrd="0" destOrd="0" presId="urn:microsoft.com/office/officeart/2005/8/layout/hierarchy1"/>
    <dgm:cxn modelId="{86976646-B591-43D7-BC16-039D26ED8F03}" srcId="{2431F9A4-2867-488B-A30D-FD0459C70DCB}" destId="{5A5876AA-E862-4361-BED1-3B3AB16C8322}" srcOrd="0" destOrd="0" parTransId="{EF1C4EE2-E2B8-4348-A713-6429712E7A8B}" sibTransId="{386DBECD-8290-487C-B8CF-6FB4406D1A27}"/>
    <dgm:cxn modelId="{7A899283-94BF-4AA1-9660-B9C2DF87947D}" type="presOf" srcId="{6183B713-C1F8-47FE-983E-60D8179CB308}" destId="{94163F31-6E54-4F94-A7A6-0C04BC49FAF9}" srcOrd="0" destOrd="0" presId="urn:microsoft.com/office/officeart/2005/8/layout/hierarchy1"/>
    <dgm:cxn modelId="{3C5D1CE6-2797-4F1A-9D59-A6601553708D}" type="presOf" srcId="{DACC8BBB-AB91-4ED0-A992-699B6BE2DD23}" destId="{5B94F1A3-3658-4109-B63F-D6210C81B704}" srcOrd="0" destOrd="0" presId="urn:microsoft.com/office/officeart/2005/8/layout/hierarchy1"/>
    <dgm:cxn modelId="{815CA576-3AB6-447F-A394-62F8B208E065}" type="presOf" srcId="{714CA346-18A8-4582-B18B-580C1AEAAACA}" destId="{5CDB3212-6810-49D8-AF82-FE4D5F8EAD3B}" srcOrd="0" destOrd="0" presId="urn:microsoft.com/office/officeart/2005/8/layout/hierarchy1"/>
    <dgm:cxn modelId="{CDF3833E-852A-4FEF-A736-C4336E38AF92}" type="presOf" srcId="{AF158342-6134-4F01-A85F-A3DA4A6B5E07}" destId="{D08146A5-FB26-455F-8EB7-6E9171995F2C}" srcOrd="0" destOrd="0" presId="urn:microsoft.com/office/officeart/2005/8/layout/hierarchy1"/>
    <dgm:cxn modelId="{469659E8-4F43-4816-97BA-15CB9AC5E695}" srcId="{804ECE81-4F12-4B73-B383-1A59D09F0C4B}" destId="{DACC8BBB-AB91-4ED0-A992-699B6BE2DD23}" srcOrd="3" destOrd="0" parTransId="{C72A475D-C385-40A0-83EF-8965FAB3ED72}" sibTransId="{EC5E0C22-72F4-4DFA-9E37-7CEC2E3A9148}"/>
    <dgm:cxn modelId="{A2C9D4E5-FA84-4ED5-B4BF-7E17F85F3371}" type="presOf" srcId="{C72A475D-C385-40A0-83EF-8965FAB3ED72}" destId="{9DDD73DD-B073-48E9-AE7A-FE754C014D90}" srcOrd="0" destOrd="0" presId="urn:microsoft.com/office/officeart/2005/8/layout/hierarchy1"/>
    <dgm:cxn modelId="{42056D26-5161-4320-BFFB-86AC4A80528C}" type="presOf" srcId="{C9FF96BE-58D8-4226-9A7B-1D2078FD97A9}" destId="{A4D6D639-66F4-4A3D-BD23-D5EC9736BE24}" srcOrd="0" destOrd="0" presId="urn:microsoft.com/office/officeart/2005/8/layout/hierarchy1"/>
    <dgm:cxn modelId="{A3D776FF-6B8A-43E9-ABBC-A00D4243E554}" srcId="{D1A7330D-6F44-4BB4-B62D-6FAD4DBDB4FA}" destId="{AF158342-6134-4F01-A85F-A3DA4A6B5E07}" srcOrd="1" destOrd="0" parTransId="{2B2D4A74-8EBB-4B8B-A856-96B1074628B0}" sibTransId="{B1231EED-1C28-4A5C-AD5C-BD848474FB9F}"/>
    <dgm:cxn modelId="{EBA7B1E9-1FAE-41B5-8536-B24514F040C7}" type="presOf" srcId="{4426AA34-31D1-47A4-A9AC-2070D77A3C18}" destId="{2BD297F4-89FA-40C0-8071-FBC3C51031DA}" srcOrd="0" destOrd="0" presId="urn:microsoft.com/office/officeart/2005/8/layout/hierarchy1"/>
    <dgm:cxn modelId="{4A50C875-2298-45CB-A260-4DC747E50B38}" type="presOf" srcId="{D1A7330D-6F44-4BB4-B62D-6FAD4DBDB4FA}" destId="{FED2558E-3949-49DD-BA07-BA34A09308F4}" srcOrd="0" destOrd="0" presId="urn:microsoft.com/office/officeart/2005/8/layout/hierarchy1"/>
    <dgm:cxn modelId="{F97CF00F-CC20-4650-8E56-08C278DF19E8}" type="presOf" srcId="{6421067A-65D5-4E4A-9DF2-19D2050FC167}" destId="{20B41059-088D-4D7F-8A38-221693F5FCCF}" srcOrd="0" destOrd="0" presId="urn:microsoft.com/office/officeart/2005/8/layout/hierarchy1"/>
    <dgm:cxn modelId="{B48D6E33-09D1-47E0-A7D3-F4F3323195F4}" type="presOf" srcId="{5A5876AA-E862-4361-BED1-3B3AB16C8322}" destId="{737FA835-3C2C-4C17-B9A2-6FBCBA23BB17}" srcOrd="0" destOrd="0" presId="urn:microsoft.com/office/officeart/2005/8/layout/hierarchy1"/>
    <dgm:cxn modelId="{30A8641A-B057-4192-844A-E2B724866596}" type="presOf" srcId="{F52E4E5A-A807-45E9-B009-CD56F5B24E4E}" destId="{82F08BAE-B65A-4757-A59B-60BC2C7610C1}" srcOrd="0" destOrd="0" presId="urn:microsoft.com/office/officeart/2005/8/layout/hierarchy1"/>
    <dgm:cxn modelId="{5389FCC6-5D86-4950-8786-C9A23AFB5A07}" type="presParOf" srcId="{2600610B-4375-43EE-A9B6-0D678E4E28C3}" destId="{4C24EF22-D39F-4D2C-AEE3-A84814DEA437}" srcOrd="0" destOrd="0" presId="urn:microsoft.com/office/officeart/2005/8/layout/hierarchy1"/>
    <dgm:cxn modelId="{9D25BF24-FD6C-41F6-81A1-82FE69D83B81}" type="presParOf" srcId="{4C24EF22-D39F-4D2C-AEE3-A84814DEA437}" destId="{2BAF1979-9923-4FE7-BB31-7D2BEB3EF214}" srcOrd="0" destOrd="0" presId="urn:microsoft.com/office/officeart/2005/8/layout/hierarchy1"/>
    <dgm:cxn modelId="{AEF4AFD6-E4D1-4B1D-B82B-D9FB53317BDD}" type="presParOf" srcId="{2BAF1979-9923-4FE7-BB31-7D2BEB3EF214}" destId="{B338C277-C1D4-420C-AE6B-0E6ABBBDF912}" srcOrd="0" destOrd="0" presId="urn:microsoft.com/office/officeart/2005/8/layout/hierarchy1"/>
    <dgm:cxn modelId="{4D2B2961-427F-4989-A808-F58B34B3FB5E}" type="presParOf" srcId="{2BAF1979-9923-4FE7-BB31-7D2BEB3EF214}" destId="{737FA835-3C2C-4C17-B9A2-6FBCBA23BB17}" srcOrd="1" destOrd="0" presId="urn:microsoft.com/office/officeart/2005/8/layout/hierarchy1"/>
    <dgm:cxn modelId="{ADA94888-C7A6-4240-9007-D6C69F6AF9FB}" type="presParOf" srcId="{4C24EF22-D39F-4D2C-AEE3-A84814DEA437}" destId="{DC2968F4-7EE4-498D-8A0B-90E5255A1D3B}" srcOrd="1" destOrd="0" presId="urn:microsoft.com/office/officeart/2005/8/layout/hierarchy1"/>
    <dgm:cxn modelId="{3DB575E5-A7B1-48BB-9805-15B346945182}" type="presParOf" srcId="{DC2968F4-7EE4-498D-8A0B-90E5255A1D3B}" destId="{A4D6D639-66F4-4A3D-BD23-D5EC9736BE24}" srcOrd="0" destOrd="0" presId="urn:microsoft.com/office/officeart/2005/8/layout/hierarchy1"/>
    <dgm:cxn modelId="{00A141F0-2AD3-4F1B-B3E1-7F97B742113C}" type="presParOf" srcId="{DC2968F4-7EE4-498D-8A0B-90E5255A1D3B}" destId="{4FECD789-1EC9-4AEC-A571-F621E861DBFB}" srcOrd="1" destOrd="0" presId="urn:microsoft.com/office/officeart/2005/8/layout/hierarchy1"/>
    <dgm:cxn modelId="{B6519754-45BD-417F-83CD-E9E6EA9E7EB5}" type="presParOf" srcId="{4FECD789-1EC9-4AEC-A571-F621E861DBFB}" destId="{340B534E-2801-42AC-9CB4-D1DEB83C7358}" srcOrd="0" destOrd="0" presId="urn:microsoft.com/office/officeart/2005/8/layout/hierarchy1"/>
    <dgm:cxn modelId="{6455EBB7-2B06-42C9-8A94-5E0EEC75C68A}" type="presParOf" srcId="{340B534E-2801-42AC-9CB4-D1DEB83C7358}" destId="{6ED5074F-A471-4FD0-8F8E-C690B1577E50}" srcOrd="0" destOrd="0" presId="urn:microsoft.com/office/officeart/2005/8/layout/hierarchy1"/>
    <dgm:cxn modelId="{8D7A927C-3B05-4D19-A579-67A113079BB5}" type="presParOf" srcId="{340B534E-2801-42AC-9CB4-D1DEB83C7358}" destId="{525CA588-1CBB-4099-A864-43B9AD25571F}" srcOrd="1" destOrd="0" presId="urn:microsoft.com/office/officeart/2005/8/layout/hierarchy1"/>
    <dgm:cxn modelId="{8F12B55B-8DF9-4EF3-B4C7-1BBCC9047651}" type="presParOf" srcId="{4FECD789-1EC9-4AEC-A571-F621E861DBFB}" destId="{E4F30C05-C90D-4A62-9F69-C64193861994}" srcOrd="1" destOrd="0" presId="urn:microsoft.com/office/officeart/2005/8/layout/hierarchy1"/>
    <dgm:cxn modelId="{04E04956-5F42-4C97-A014-C1C69939608D}" type="presParOf" srcId="{E4F30C05-C90D-4A62-9F69-C64193861994}" destId="{2BD297F4-89FA-40C0-8071-FBC3C51031DA}" srcOrd="0" destOrd="0" presId="urn:microsoft.com/office/officeart/2005/8/layout/hierarchy1"/>
    <dgm:cxn modelId="{F859DEEB-A3B7-4CD7-9EC3-701872E6CE37}" type="presParOf" srcId="{E4F30C05-C90D-4A62-9F69-C64193861994}" destId="{FDE823C4-3FA7-47EF-BF51-7AA9CA599177}" srcOrd="1" destOrd="0" presId="urn:microsoft.com/office/officeart/2005/8/layout/hierarchy1"/>
    <dgm:cxn modelId="{8C8CF20F-9B55-4835-BCF0-201F1F8148CB}" type="presParOf" srcId="{FDE823C4-3FA7-47EF-BF51-7AA9CA599177}" destId="{30DA287A-DAA4-4CC6-93DC-F5EB68656AD5}" srcOrd="0" destOrd="0" presId="urn:microsoft.com/office/officeart/2005/8/layout/hierarchy1"/>
    <dgm:cxn modelId="{6D222878-F15D-4B3B-8DA2-091A7A619FCD}" type="presParOf" srcId="{30DA287A-DAA4-4CC6-93DC-F5EB68656AD5}" destId="{77E2A9DE-D5A8-41D3-BB7D-9F2D344900D9}" srcOrd="0" destOrd="0" presId="urn:microsoft.com/office/officeart/2005/8/layout/hierarchy1"/>
    <dgm:cxn modelId="{5726D169-4F45-4EDD-9744-C02198668C3E}" type="presParOf" srcId="{30DA287A-DAA4-4CC6-93DC-F5EB68656AD5}" destId="{1FFA5ECF-B987-449A-BA96-8386044041A9}" srcOrd="1" destOrd="0" presId="urn:microsoft.com/office/officeart/2005/8/layout/hierarchy1"/>
    <dgm:cxn modelId="{12748ACF-8A1F-473E-87B0-1E7673D0F2CD}" type="presParOf" srcId="{FDE823C4-3FA7-47EF-BF51-7AA9CA599177}" destId="{4924BF36-808B-401C-A8B8-C3AFE495037A}" srcOrd="1" destOrd="0" presId="urn:microsoft.com/office/officeart/2005/8/layout/hierarchy1"/>
    <dgm:cxn modelId="{F2502281-E22F-4EAD-A6E4-D22ACCBCA953}" type="presParOf" srcId="{E4F30C05-C90D-4A62-9F69-C64193861994}" destId="{235F849D-CE89-4EA5-B97C-60BBF68A3A0A}" srcOrd="2" destOrd="0" presId="urn:microsoft.com/office/officeart/2005/8/layout/hierarchy1"/>
    <dgm:cxn modelId="{D0AD3CD2-859B-4123-8DF9-FFDFC1211A47}" type="presParOf" srcId="{E4F30C05-C90D-4A62-9F69-C64193861994}" destId="{558D6DA2-73EF-4247-9A41-5639D9878A26}" srcOrd="3" destOrd="0" presId="urn:microsoft.com/office/officeart/2005/8/layout/hierarchy1"/>
    <dgm:cxn modelId="{A4D0BA2D-709A-4401-9418-37249D88A280}" type="presParOf" srcId="{558D6DA2-73EF-4247-9A41-5639D9878A26}" destId="{329CDF57-7EDF-44F8-857E-2C5BE42B68AB}" srcOrd="0" destOrd="0" presId="urn:microsoft.com/office/officeart/2005/8/layout/hierarchy1"/>
    <dgm:cxn modelId="{BF59A85F-8200-4F97-8202-DBF6DE9082B3}" type="presParOf" srcId="{329CDF57-7EDF-44F8-857E-2C5BE42B68AB}" destId="{B6B77589-FD14-40C2-94B3-246117CA19AC}" srcOrd="0" destOrd="0" presId="urn:microsoft.com/office/officeart/2005/8/layout/hierarchy1"/>
    <dgm:cxn modelId="{E351E4AD-8489-410C-9D8A-948468C892B0}" type="presParOf" srcId="{329CDF57-7EDF-44F8-857E-2C5BE42B68AB}" destId="{6581C58A-EBB8-4B07-90FB-F1D96BAFCD1C}" srcOrd="1" destOrd="0" presId="urn:microsoft.com/office/officeart/2005/8/layout/hierarchy1"/>
    <dgm:cxn modelId="{5F7C3D45-9F73-4117-8E06-3DC29CB1FE41}" type="presParOf" srcId="{558D6DA2-73EF-4247-9A41-5639D9878A26}" destId="{450DD696-B977-4A51-AB44-B3BC1964BE1D}" srcOrd="1" destOrd="0" presId="urn:microsoft.com/office/officeart/2005/8/layout/hierarchy1"/>
    <dgm:cxn modelId="{FDD04E7B-6BE5-4D05-9AA6-AED55618D073}" type="presParOf" srcId="{E4F30C05-C90D-4A62-9F69-C64193861994}" destId="{FE50B052-FE79-4AD5-999C-EDEC829134A2}" srcOrd="4" destOrd="0" presId="urn:microsoft.com/office/officeart/2005/8/layout/hierarchy1"/>
    <dgm:cxn modelId="{31D8D655-8E65-4DCF-B33C-EF797046ED21}" type="presParOf" srcId="{E4F30C05-C90D-4A62-9F69-C64193861994}" destId="{44573874-D805-4F92-B39B-97D4426682CB}" srcOrd="5" destOrd="0" presId="urn:microsoft.com/office/officeart/2005/8/layout/hierarchy1"/>
    <dgm:cxn modelId="{4B2071CC-EA42-4CFE-B391-505834252EE5}" type="presParOf" srcId="{44573874-D805-4F92-B39B-97D4426682CB}" destId="{00840ACE-5D71-4428-A5F8-8613A069920D}" srcOrd="0" destOrd="0" presId="urn:microsoft.com/office/officeart/2005/8/layout/hierarchy1"/>
    <dgm:cxn modelId="{3359478A-FC27-4975-AEA1-D7BB7F7E04FE}" type="presParOf" srcId="{00840ACE-5D71-4428-A5F8-8613A069920D}" destId="{8BDC52B5-78D9-4817-A552-72DF3803A2E3}" srcOrd="0" destOrd="0" presId="urn:microsoft.com/office/officeart/2005/8/layout/hierarchy1"/>
    <dgm:cxn modelId="{9ECB570F-F190-46A3-A35F-34603750FC15}" type="presParOf" srcId="{00840ACE-5D71-4428-A5F8-8613A069920D}" destId="{5B4DF33E-83F9-4E12-8EC6-1EE57C4C880C}" srcOrd="1" destOrd="0" presId="urn:microsoft.com/office/officeart/2005/8/layout/hierarchy1"/>
    <dgm:cxn modelId="{F62F24B3-29B8-4897-B2A1-362BC20F212C}" type="presParOf" srcId="{44573874-D805-4F92-B39B-97D4426682CB}" destId="{6B5FC5FB-E4D2-4A2A-A38F-E09AC309340F}" srcOrd="1" destOrd="0" presId="urn:microsoft.com/office/officeart/2005/8/layout/hierarchy1"/>
    <dgm:cxn modelId="{57D94F45-25CF-4906-B90A-C62DDD44980B}" type="presParOf" srcId="{E4F30C05-C90D-4A62-9F69-C64193861994}" destId="{9DDD73DD-B073-48E9-AE7A-FE754C014D90}" srcOrd="6" destOrd="0" presId="urn:microsoft.com/office/officeart/2005/8/layout/hierarchy1"/>
    <dgm:cxn modelId="{BCAACDCE-C0BF-4583-8AA7-3F3497D9B4E1}" type="presParOf" srcId="{E4F30C05-C90D-4A62-9F69-C64193861994}" destId="{AA6B0A7A-109B-4EBF-B567-808302C7B6CF}" srcOrd="7" destOrd="0" presId="urn:microsoft.com/office/officeart/2005/8/layout/hierarchy1"/>
    <dgm:cxn modelId="{723A4AD8-51DC-4C85-A5D3-2336BDB7AF8F}" type="presParOf" srcId="{AA6B0A7A-109B-4EBF-B567-808302C7B6CF}" destId="{10917979-194B-4126-9097-42009E9539EC}" srcOrd="0" destOrd="0" presId="urn:microsoft.com/office/officeart/2005/8/layout/hierarchy1"/>
    <dgm:cxn modelId="{C971AC59-9D1D-42FB-A9E7-081750C6E03F}" type="presParOf" srcId="{10917979-194B-4126-9097-42009E9539EC}" destId="{1DE018AA-AF2A-41B5-8407-076D4E14FDE9}" srcOrd="0" destOrd="0" presId="urn:microsoft.com/office/officeart/2005/8/layout/hierarchy1"/>
    <dgm:cxn modelId="{4BD81AAB-92C8-4832-8A19-CC9CB8ED3C43}" type="presParOf" srcId="{10917979-194B-4126-9097-42009E9539EC}" destId="{5B94F1A3-3658-4109-B63F-D6210C81B704}" srcOrd="1" destOrd="0" presId="urn:microsoft.com/office/officeart/2005/8/layout/hierarchy1"/>
    <dgm:cxn modelId="{2256990D-3CEC-49F0-BCD8-34945E3FFAAE}" type="presParOf" srcId="{AA6B0A7A-109B-4EBF-B567-808302C7B6CF}" destId="{3CFA5120-B42A-4543-935F-BBA3E9E3FCB2}" srcOrd="1" destOrd="0" presId="urn:microsoft.com/office/officeart/2005/8/layout/hierarchy1"/>
    <dgm:cxn modelId="{350239EE-D439-4E9C-9D09-44FB73B21CEA}" type="presParOf" srcId="{E4F30C05-C90D-4A62-9F69-C64193861994}" destId="{20B41059-088D-4D7F-8A38-221693F5FCCF}" srcOrd="8" destOrd="0" presId="urn:microsoft.com/office/officeart/2005/8/layout/hierarchy1"/>
    <dgm:cxn modelId="{FF0F01F0-3E85-40DE-8B4C-10AD3807D7CA}" type="presParOf" srcId="{E4F30C05-C90D-4A62-9F69-C64193861994}" destId="{9A79CBF9-4A3D-4891-8BED-CAAD02F5A89A}" srcOrd="9" destOrd="0" presId="urn:microsoft.com/office/officeart/2005/8/layout/hierarchy1"/>
    <dgm:cxn modelId="{44311763-FE5C-4F69-A405-F420334F4297}" type="presParOf" srcId="{9A79CBF9-4A3D-4891-8BED-CAAD02F5A89A}" destId="{932F0E3F-8B05-40D2-950E-DC713AB08779}" srcOrd="0" destOrd="0" presId="urn:microsoft.com/office/officeart/2005/8/layout/hierarchy1"/>
    <dgm:cxn modelId="{A37950C7-6664-43A9-8EF6-147183F2C487}" type="presParOf" srcId="{932F0E3F-8B05-40D2-950E-DC713AB08779}" destId="{66E83414-D839-4649-A7E8-A04BDAE48B47}" srcOrd="0" destOrd="0" presId="urn:microsoft.com/office/officeart/2005/8/layout/hierarchy1"/>
    <dgm:cxn modelId="{D7B7E2EA-0658-4FEC-8B3E-C277E1A89D25}" type="presParOf" srcId="{932F0E3F-8B05-40D2-950E-DC713AB08779}" destId="{94163F31-6E54-4F94-A7A6-0C04BC49FAF9}" srcOrd="1" destOrd="0" presId="urn:microsoft.com/office/officeart/2005/8/layout/hierarchy1"/>
    <dgm:cxn modelId="{D95E87EE-BEBB-4D30-9929-D6F1106AD688}" type="presParOf" srcId="{9A79CBF9-4A3D-4891-8BED-CAAD02F5A89A}" destId="{ADCB3245-934C-4DE0-8E8F-4ECE4797450F}" srcOrd="1" destOrd="0" presId="urn:microsoft.com/office/officeart/2005/8/layout/hierarchy1"/>
    <dgm:cxn modelId="{9DEC8830-3C25-4DA9-A753-42993C57E9BA}" type="presParOf" srcId="{E4F30C05-C90D-4A62-9F69-C64193861994}" destId="{1AA70CA9-CFC2-4535-AD26-99C44900BB0E}" srcOrd="10" destOrd="0" presId="urn:microsoft.com/office/officeart/2005/8/layout/hierarchy1"/>
    <dgm:cxn modelId="{1D893A19-43B4-499F-8C56-1ED98070D180}" type="presParOf" srcId="{E4F30C05-C90D-4A62-9F69-C64193861994}" destId="{3628AB6A-C108-422D-8880-754CB6208404}" srcOrd="11" destOrd="0" presId="urn:microsoft.com/office/officeart/2005/8/layout/hierarchy1"/>
    <dgm:cxn modelId="{6E7DCE56-AD26-4151-9178-42CD824D3E77}" type="presParOf" srcId="{3628AB6A-C108-422D-8880-754CB6208404}" destId="{B63E56F8-8453-44D6-A3C8-0F85C25D76FE}" srcOrd="0" destOrd="0" presId="urn:microsoft.com/office/officeart/2005/8/layout/hierarchy1"/>
    <dgm:cxn modelId="{660780FE-D735-4055-92B4-9508145E2269}" type="presParOf" srcId="{B63E56F8-8453-44D6-A3C8-0F85C25D76FE}" destId="{DF5182D8-461D-41E4-9FC4-D78E6F4BD5B9}" srcOrd="0" destOrd="0" presId="urn:microsoft.com/office/officeart/2005/8/layout/hierarchy1"/>
    <dgm:cxn modelId="{06A856BB-8748-453F-9881-55D8FC9CF674}" type="presParOf" srcId="{B63E56F8-8453-44D6-A3C8-0F85C25D76FE}" destId="{663C97F4-66E3-4182-8CA3-062F58CCE033}" srcOrd="1" destOrd="0" presId="urn:microsoft.com/office/officeart/2005/8/layout/hierarchy1"/>
    <dgm:cxn modelId="{8B8EC89A-A6AE-433B-A945-9D5B98959F2D}" type="presParOf" srcId="{3628AB6A-C108-422D-8880-754CB6208404}" destId="{06B18025-58C2-4786-A706-7F8262714FFD}" srcOrd="1" destOrd="0" presId="urn:microsoft.com/office/officeart/2005/8/layout/hierarchy1"/>
    <dgm:cxn modelId="{1D2BF740-824D-4841-BC66-9DCE56196056}" type="presParOf" srcId="{E4F30C05-C90D-4A62-9F69-C64193861994}" destId="{5108C381-FDAE-44DF-A5C3-295C42F19A25}" srcOrd="12" destOrd="0" presId="urn:microsoft.com/office/officeart/2005/8/layout/hierarchy1"/>
    <dgm:cxn modelId="{F33066B3-C1AB-4E3C-9ED1-B95D50C3FE59}" type="presParOf" srcId="{E4F30C05-C90D-4A62-9F69-C64193861994}" destId="{E2ADC03D-77CA-4780-B050-15E9087AB93B}" srcOrd="13" destOrd="0" presId="urn:microsoft.com/office/officeart/2005/8/layout/hierarchy1"/>
    <dgm:cxn modelId="{B99F21F0-D02A-4E5C-8515-3B95AB5FA62E}" type="presParOf" srcId="{E2ADC03D-77CA-4780-B050-15E9087AB93B}" destId="{51E716F8-E9D6-46CA-83EA-742E11253033}" srcOrd="0" destOrd="0" presId="urn:microsoft.com/office/officeart/2005/8/layout/hierarchy1"/>
    <dgm:cxn modelId="{A5F2BA93-A2FF-41B9-816D-4241EEDB69CC}" type="presParOf" srcId="{51E716F8-E9D6-46CA-83EA-742E11253033}" destId="{72497E40-6BA0-48C7-8C12-5F7DB8D683E5}" srcOrd="0" destOrd="0" presId="urn:microsoft.com/office/officeart/2005/8/layout/hierarchy1"/>
    <dgm:cxn modelId="{DEC6059D-3004-4484-ADE0-35619049B514}" type="presParOf" srcId="{51E716F8-E9D6-46CA-83EA-742E11253033}" destId="{A22FFACB-51CD-4497-A6F9-BB92C548071E}" srcOrd="1" destOrd="0" presId="urn:microsoft.com/office/officeart/2005/8/layout/hierarchy1"/>
    <dgm:cxn modelId="{484DA45D-5BCD-4B76-92CB-0AFACC2C378B}" type="presParOf" srcId="{E2ADC03D-77CA-4780-B050-15E9087AB93B}" destId="{CE8A89A8-C352-4626-A94F-8123819A3E8B}" srcOrd="1" destOrd="0" presId="urn:microsoft.com/office/officeart/2005/8/layout/hierarchy1"/>
    <dgm:cxn modelId="{416B23DC-50BB-420B-9625-F93AE569882D}" type="presParOf" srcId="{DC2968F4-7EE4-498D-8A0B-90E5255A1D3B}" destId="{5CDB3212-6810-49D8-AF82-FE4D5F8EAD3B}" srcOrd="2" destOrd="0" presId="urn:microsoft.com/office/officeart/2005/8/layout/hierarchy1"/>
    <dgm:cxn modelId="{0B4EAFD6-2277-40E0-8075-ED976B8961B4}" type="presParOf" srcId="{DC2968F4-7EE4-498D-8A0B-90E5255A1D3B}" destId="{BB9BEAE6-9677-4A38-8D29-D885F171F7E3}" srcOrd="3" destOrd="0" presId="urn:microsoft.com/office/officeart/2005/8/layout/hierarchy1"/>
    <dgm:cxn modelId="{1AD03035-DB93-424C-8B54-9091C12ED6F6}" type="presParOf" srcId="{BB9BEAE6-9677-4A38-8D29-D885F171F7E3}" destId="{9B0869DA-20D9-4912-B196-B10667564387}" srcOrd="0" destOrd="0" presId="urn:microsoft.com/office/officeart/2005/8/layout/hierarchy1"/>
    <dgm:cxn modelId="{6B151563-31CA-40FB-9933-07EE8E5CB564}" type="presParOf" srcId="{9B0869DA-20D9-4912-B196-B10667564387}" destId="{2DFA06B8-2025-4851-94D1-E26E3D2E7A16}" srcOrd="0" destOrd="0" presId="urn:microsoft.com/office/officeart/2005/8/layout/hierarchy1"/>
    <dgm:cxn modelId="{2FB7481D-7B74-43D9-BD42-99B4B410F044}" type="presParOf" srcId="{9B0869DA-20D9-4912-B196-B10667564387}" destId="{FED2558E-3949-49DD-BA07-BA34A09308F4}" srcOrd="1" destOrd="0" presId="urn:microsoft.com/office/officeart/2005/8/layout/hierarchy1"/>
    <dgm:cxn modelId="{C0212FC9-0B4D-4046-8D76-AE525F384A68}" type="presParOf" srcId="{BB9BEAE6-9677-4A38-8D29-D885F171F7E3}" destId="{FBAEE753-5AAB-4F07-A430-C7EFA6CF17B0}" srcOrd="1" destOrd="0" presId="urn:microsoft.com/office/officeart/2005/8/layout/hierarchy1"/>
    <dgm:cxn modelId="{8B5B4A93-4DBD-4438-BF9B-F022DA63581B}" type="presParOf" srcId="{FBAEE753-5AAB-4F07-A430-C7EFA6CF17B0}" destId="{5B69D9B1-278E-45FA-8D74-A40FDE04D377}" srcOrd="0" destOrd="0" presId="urn:microsoft.com/office/officeart/2005/8/layout/hierarchy1"/>
    <dgm:cxn modelId="{B8440CD4-EFA5-49B9-B94F-DF322C18E4F0}" type="presParOf" srcId="{FBAEE753-5AAB-4F07-A430-C7EFA6CF17B0}" destId="{F1533DF9-C8CC-4EA7-9616-067DEE33DC99}" srcOrd="1" destOrd="0" presId="urn:microsoft.com/office/officeart/2005/8/layout/hierarchy1"/>
    <dgm:cxn modelId="{C78F2BCB-40BE-4FD7-92E2-CA93A96399E7}" type="presParOf" srcId="{F1533DF9-C8CC-4EA7-9616-067DEE33DC99}" destId="{CEA21C5A-7127-4028-B6D9-B71995E3BA5F}" srcOrd="0" destOrd="0" presId="urn:microsoft.com/office/officeart/2005/8/layout/hierarchy1"/>
    <dgm:cxn modelId="{EEA94482-AD46-4375-814A-747CA87BBA45}" type="presParOf" srcId="{CEA21C5A-7127-4028-B6D9-B71995E3BA5F}" destId="{7D92FA4C-4C19-41DD-A540-D956796E51E1}" srcOrd="0" destOrd="0" presId="urn:microsoft.com/office/officeart/2005/8/layout/hierarchy1"/>
    <dgm:cxn modelId="{11D61250-623B-4255-A0EB-F5AB6149FAB3}" type="presParOf" srcId="{CEA21C5A-7127-4028-B6D9-B71995E3BA5F}" destId="{82F08BAE-B65A-4757-A59B-60BC2C7610C1}" srcOrd="1" destOrd="0" presId="urn:microsoft.com/office/officeart/2005/8/layout/hierarchy1"/>
    <dgm:cxn modelId="{592F2C04-8F9A-429E-B8B0-822BC74D38AE}" type="presParOf" srcId="{F1533DF9-C8CC-4EA7-9616-067DEE33DC99}" destId="{89DF3646-6C64-4209-B6F9-AFF62BF94183}" srcOrd="1" destOrd="0" presId="urn:microsoft.com/office/officeart/2005/8/layout/hierarchy1"/>
    <dgm:cxn modelId="{E7E24B82-6F6D-4221-AFA7-BB162387FFCF}" type="presParOf" srcId="{FBAEE753-5AAB-4F07-A430-C7EFA6CF17B0}" destId="{5F589424-8D4D-4988-8F2E-59E20436C3C4}" srcOrd="2" destOrd="0" presId="urn:microsoft.com/office/officeart/2005/8/layout/hierarchy1"/>
    <dgm:cxn modelId="{4EFDD1DD-AA5B-46AA-9185-E207FF423E1B}" type="presParOf" srcId="{FBAEE753-5AAB-4F07-A430-C7EFA6CF17B0}" destId="{7022DFFA-7C19-4C34-B913-5D03F68F3C92}" srcOrd="3" destOrd="0" presId="urn:microsoft.com/office/officeart/2005/8/layout/hierarchy1"/>
    <dgm:cxn modelId="{027B875A-956B-44BC-8757-B3DA13987A6A}" type="presParOf" srcId="{7022DFFA-7C19-4C34-B913-5D03F68F3C92}" destId="{BCD92BC0-471F-499B-A3A5-D31E457D2FE7}" srcOrd="0" destOrd="0" presId="urn:microsoft.com/office/officeart/2005/8/layout/hierarchy1"/>
    <dgm:cxn modelId="{B1ED8952-E5C0-4668-BDAE-BDC9BBF4EAA3}" type="presParOf" srcId="{BCD92BC0-471F-499B-A3A5-D31E457D2FE7}" destId="{F7BA0181-CE9B-4DD4-B949-5367850DBB1D}" srcOrd="0" destOrd="0" presId="urn:microsoft.com/office/officeart/2005/8/layout/hierarchy1"/>
    <dgm:cxn modelId="{B412F8EF-071B-4375-ACB2-A5F451AFDA47}" type="presParOf" srcId="{BCD92BC0-471F-499B-A3A5-D31E457D2FE7}" destId="{D08146A5-FB26-455F-8EB7-6E9171995F2C}" srcOrd="1" destOrd="0" presId="urn:microsoft.com/office/officeart/2005/8/layout/hierarchy1"/>
    <dgm:cxn modelId="{DDFA427E-4C5D-4144-ACAA-18D7A25CF1D9}" type="presParOf" srcId="{7022DFFA-7C19-4C34-B913-5D03F68F3C92}" destId="{7A862950-E5C6-45FF-A910-1EE0B37431B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t" anchorCtr="0" compatLnSpc="1">
            <a:prstTxWarp prst="textNoShape">
              <a:avLst/>
            </a:prstTxWarp>
          </a:bodyPr>
          <a:lstStyle>
            <a:lvl1pPr algn="l" defTabSz="973138" eaLnBrk="1" hangingPunct="1">
              <a:spcBef>
                <a:spcPct val="0"/>
              </a:spcBef>
              <a:defRPr sz="1300" b="0">
                <a:latin typeface="Arial" pitchFamily="34" charset="0"/>
              </a:defRPr>
            </a:lvl1pPr>
          </a:lstStyle>
          <a:p>
            <a:endParaRPr lang="es-CO"/>
          </a:p>
        </p:txBody>
      </p:sp>
      <p:sp>
        <p:nvSpPr>
          <p:cNvPr id="193539" name="Rectangle 3"/>
          <p:cNvSpPr>
            <a:spLocks noGrp="1" noChangeArrowheads="1"/>
          </p:cNvSpPr>
          <p:nvPr>
            <p:ph type="dt" sz="quarter" idx="1"/>
          </p:nvPr>
        </p:nvSpPr>
        <p:spPr bwMode="auto">
          <a:xfrm>
            <a:off x="4141788"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t" anchorCtr="0" compatLnSpc="1">
            <a:prstTxWarp prst="textNoShape">
              <a:avLst/>
            </a:prstTxWarp>
          </a:bodyPr>
          <a:lstStyle>
            <a:lvl1pPr algn="r" defTabSz="973138" eaLnBrk="1" hangingPunct="1">
              <a:spcBef>
                <a:spcPct val="0"/>
              </a:spcBef>
              <a:defRPr sz="1300" b="0">
                <a:latin typeface="Arial" pitchFamily="34" charset="0"/>
              </a:defRPr>
            </a:lvl1pPr>
          </a:lstStyle>
          <a:p>
            <a:endParaRPr lang="es-CO"/>
          </a:p>
        </p:txBody>
      </p:sp>
      <p:sp>
        <p:nvSpPr>
          <p:cNvPr id="193540" name="Rectangle 4"/>
          <p:cNvSpPr>
            <a:spLocks noGrp="1" noChangeArrowheads="1"/>
          </p:cNvSpPr>
          <p:nvPr>
            <p:ph type="ftr" sz="quarter" idx="2"/>
          </p:nvPr>
        </p:nvSpPr>
        <p:spPr bwMode="auto">
          <a:xfrm>
            <a:off x="0" y="911860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b" anchorCtr="0" compatLnSpc="1">
            <a:prstTxWarp prst="textNoShape">
              <a:avLst/>
            </a:prstTxWarp>
          </a:bodyPr>
          <a:lstStyle>
            <a:lvl1pPr algn="l" defTabSz="973138" eaLnBrk="1" hangingPunct="1">
              <a:spcBef>
                <a:spcPct val="0"/>
              </a:spcBef>
              <a:defRPr sz="1300" b="0">
                <a:latin typeface="Arial" pitchFamily="34" charset="0"/>
              </a:defRPr>
            </a:lvl1pPr>
          </a:lstStyle>
          <a:p>
            <a:endParaRPr lang="es-CO"/>
          </a:p>
        </p:txBody>
      </p:sp>
      <p:sp>
        <p:nvSpPr>
          <p:cNvPr id="193541" name="Rectangle 5"/>
          <p:cNvSpPr>
            <a:spLocks noGrp="1" noChangeArrowheads="1"/>
          </p:cNvSpPr>
          <p:nvPr>
            <p:ph type="sldNum" sz="quarter" idx="3"/>
          </p:nvPr>
        </p:nvSpPr>
        <p:spPr bwMode="auto">
          <a:xfrm>
            <a:off x="4141788" y="911860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b" anchorCtr="0" compatLnSpc="1">
            <a:prstTxWarp prst="textNoShape">
              <a:avLst/>
            </a:prstTxWarp>
          </a:bodyPr>
          <a:lstStyle>
            <a:lvl1pPr algn="r" defTabSz="973138" eaLnBrk="1" hangingPunct="1">
              <a:spcBef>
                <a:spcPct val="0"/>
              </a:spcBef>
              <a:defRPr sz="1300" b="0">
                <a:latin typeface="Arial" pitchFamily="34" charset="0"/>
              </a:defRPr>
            </a:lvl1pPr>
          </a:lstStyle>
          <a:p>
            <a:fld id="{7CCE6514-83A4-4977-AE8F-5AB2A5250CAB}" type="slidenum">
              <a:rPr lang="es-CO"/>
              <a:pPr/>
              <a:t>‹Nº›</a:t>
            </a:fld>
            <a:endParaRPr lang="es-CO"/>
          </a:p>
        </p:txBody>
      </p:sp>
    </p:spTree>
    <p:extLst>
      <p:ext uri="{BB962C8B-B14F-4D97-AF65-F5344CB8AC3E}">
        <p14:creationId xmlns:p14="http://schemas.microsoft.com/office/powerpoint/2010/main" xmlns="" val="1211554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t" anchorCtr="0" compatLnSpc="1">
            <a:prstTxWarp prst="textNoShape">
              <a:avLst/>
            </a:prstTxWarp>
          </a:bodyPr>
          <a:lstStyle>
            <a:lvl1pPr algn="l" defTabSz="973138" eaLnBrk="1" hangingPunct="1">
              <a:spcBef>
                <a:spcPct val="0"/>
              </a:spcBef>
              <a:defRPr sz="1300" b="0">
                <a:latin typeface="Arial" pitchFamily="34" charset="0"/>
              </a:defRPr>
            </a:lvl1pPr>
          </a:lstStyle>
          <a:p>
            <a:endParaRPr lang="en-US"/>
          </a:p>
        </p:txBody>
      </p:sp>
      <p:sp>
        <p:nvSpPr>
          <p:cNvPr id="71683" name="Rectangle 3"/>
          <p:cNvSpPr>
            <a:spLocks noGrp="1" noChangeArrowheads="1"/>
          </p:cNvSpPr>
          <p:nvPr>
            <p:ph type="dt" idx="1"/>
          </p:nvPr>
        </p:nvSpPr>
        <p:spPr bwMode="auto">
          <a:xfrm>
            <a:off x="4141788" y="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t" anchorCtr="0" compatLnSpc="1">
            <a:prstTxWarp prst="textNoShape">
              <a:avLst/>
            </a:prstTxWarp>
          </a:bodyPr>
          <a:lstStyle>
            <a:lvl1pPr algn="r" defTabSz="973138" eaLnBrk="1" hangingPunct="1">
              <a:spcBef>
                <a:spcPct val="0"/>
              </a:spcBef>
              <a:defRPr sz="1300" b="0">
                <a:latin typeface="Arial" pitchFamily="34" charset="0"/>
              </a:defRPr>
            </a:lvl1pPr>
          </a:lstStyle>
          <a:p>
            <a:endParaRPr lang="en-US"/>
          </a:p>
        </p:txBody>
      </p:sp>
      <p:sp>
        <p:nvSpPr>
          <p:cNvPr id="71684" name="Rectangle 4"/>
          <p:cNvSpPr>
            <a:spLocks noGrp="1" noRot="1" noChangeAspect="1" noChangeArrowheads="1" noTextEdit="1"/>
          </p:cNvSpPr>
          <p:nvPr>
            <p:ph type="sldImg" idx="2"/>
          </p:nvPr>
        </p:nvSpPr>
        <p:spPr bwMode="auto">
          <a:xfrm>
            <a:off x="1255713"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685" name="Rectangle 5"/>
          <p:cNvSpPr>
            <a:spLocks noGrp="1" noChangeArrowheads="1"/>
          </p:cNvSpPr>
          <p:nvPr>
            <p:ph type="body" sz="quarter" idx="3"/>
          </p:nvPr>
        </p:nvSpPr>
        <p:spPr bwMode="auto">
          <a:xfrm>
            <a:off x="731838" y="4560888"/>
            <a:ext cx="5853112" cy="43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6" name="Rectangle 6"/>
          <p:cNvSpPr>
            <a:spLocks noGrp="1" noChangeArrowheads="1"/>
          </p:cNvSpPr>
          <p:nvPr>
            <p:ph type="ftr" sz="quarter" idx="4"/>
          </p:nvPr>
        </p:nvSpPr>
        <p:spPr bwMode="auto">
          <a:xfrm>
            <a:off x="0" y="911860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b" anchorCtr="0" compatLnSpc="1">
            <a:prstTxWarp prst="textNoShape">
              <a:avLst/>
            </a:prstTxWarp>
          </a:bodyPr>
          <a:lstStyle>
            <a:lvl1pPr algn="l" defTabSz="973138" eaLnBrk="1" hangingPunct="1">
              <a:spcBef>
                <a:spcPct val="0"/>
              </a:spcBef>
              <a:defRPr sz="1300" b="0">
                <a:latin typeface="Arial" pitchFamily="34" charset="0"/>
              </a:defRPr>
            </a:lvl1pPr>
          </a:lstStyle>
          <a:p>
            <a:endParaRPr lang="en-US"/>
          </a:p>
        </p:txBody>
      </p:sp>
      <p:sp>
        <p:nvSpPr>
          <p:cNvPr id="71687" name="Rectangle 7"/>
          <p:cNvSpPr>
            <a:spLocks noGrp="1" noChangeArrowheads="1"/>
          </p:cNvSpPr>
          <p:nvPr>
            <p:ph type="sldNum" sz="quarter" idx="5"/>
          </p:nvPr>
        </p:nvSpPr>
        <p:spPr bwMode="auto">
          <a:xfrm>
            <a:off x="4141788" y="9118600"/>
            <a:ext cx="3171825" cy="48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92" tIns="48596" rIns="97192" bIns="48596" numCol="1" anchor="b" anchorCtr="0" compatLnSpc="1">
            <a:prstTxWarp prst="textNoShape">
              <a:avLst/>
            </a:prstTxWarp>
          </a:bodyPr>
          <a:lstStyle>
            <a:lvl1pPr algn="r" defTabSz="973138" eaLnBrk="1" hangingPunct="1">
              <a:spcBef>
                <a:spcPct val="0"/>
              </a:spcBef>
              <a:defRPr sz="1300" b="0">
                <a:latin typeface="Arial" pitchFamily="34" charset="0"/>
              </a:defRPr>
            </a:lvl1pPr>
          </a:lstStyle>
          <a:p>
            <a:fld id="{1D41065A-215F-4578-A591-5C9ED0E2294E}" type="slidenum">
              <a:rPr lang="en-US"/>
              <a:pPr/>
              <a:t>‹Nº›</a:t>
            </a:fld>
            <a:endParaRPr lang="en-US"/>
          </a:p>
        </p:txBody>
      </p:sp>
    </p:spTree>
    <p:extLst>
      <p:ext uri="{BB962C8B-B14F-4D97-AF65-F5344CB8AC3E}">
        <p14:creationId xmlns:p14="http://schemas.microsoft.com/office/powerpoint/2010/main" xmlns="" val="25991400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4DD2D-835C-4074-BA53-5E534FFFBB31}" type="slidenum">
              <a:rPr lang="en-US"/>
              <a:pPr/>
              <a:t>1</a:t>
            </a:fld>
            <a:endParaRPr lang="en-US"/>
          </a:p>
        </p:txBody>
      </p:sp>
      <p:sp>
        <p:nvSpPr>
          <p:cNvPr id="568322" name="Rectangle 2"/>
          <p:cNvSpPr>
            <a:spLocks noGrp="1" noRot="1" noChangeAspect="1" noChangeArrowheads="1" noTextEdit="1"/>
          </p:cNvSpPr>
          <p:nvPr>
            <p:ph type="sldImg"/>
          </p:nvPr>
        </p:nvSpPr>
        <p:spPr>
          <a:xfrm>
            <a:off x="1257300" y="719138"/>
            <a:ext cx="4800600" cy="3600450"/>
          </a:xfrm>
          <a:ln/>
        </p:spPr>
      </p:sp>
      <p:sp>
        <p:nvSpPr>
          <p:cNvPr id="568323" name="Rectangle 3"/>
          <p:cNvSpPr>
            <a:spLocks noGrp="1" noChangeArrowheads="1"/>
          </p:cNvSpPr>
          <p:nvPr>
            <p:ph type="body" idx="1"/>
          </p:nvPr>
        </p:nvSpPr>
        <p:spPr>
          <a:xfrm>
            <a:off x="731838" y="4560888"/>
            <a:ext cx="5851525" cy="4321175"/>
          </a:xfrm>
        </p:spPr>
        <p:txBody>
          <a:bodyPr/>
          <a:lstStyle/>
          <a:p>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9280A-7D8E-4ED8-8D8A-52AA81D1E86C}" type="slidenum">
              <a:rPr lang="en-CA"/>
              <a:pPr/>
              <a:t>19</a:t>
            </a:fld>
            <a:endParaRPr lang="en-CA"/>
          </a:p>
        </p:txBody>
      </p:sp>
      <p:sp>
        <p:nvSpPr>
          <p:cNvPr id="54274" name="Rectangle 2"/>
          <p:cNvSpPr>
            <a:spLocks noGrp="1" noRot="1" noChangeAspect="1" noChangeArrowheads="1" noTextEdit="1"/>
          </p:cNvSpPr>
          <p:nvPr>
            <p:ph type="sldImg"/>
          </p:nvPr>
        </p:nvSpPr>
        <p:spPr>
          <a:xfrm>
            <a:off x="1258888" y="720725"/>
            <a:ext cx="4800600" cy="3600450"/>
          </a:xfrm>
          <a:ln/>
        </p:spPr>
      </p:sp>
      <p:sp>
        <p:nvSpPr>
          <p:cNvPr id="54275" name="Rectangle 3"/>
          <p:cNvSpPr>
            <a:spLocks noGrp="1" noChangeArrowheads="1"/>
          </p:cNvSpPr>
          <p:nvPr>
            <p:ph type="body" idx="1"/>
          </p:nvPr>
        </p:nvSpPr>
        <p:spPr>
          <a:xfrm>
            <a:off x="974725" y="4560888"/>
            <a:ext cx="5365750" cy="4319587"/>
          </a:xfrm>
        </p:spPr>
        <p:txBody>
          <a:bodyPr/>
          <a:lstStyle/>
          <a:p>
            <a:r>
              <a:rPr lang="en-US"/>
              <a:t>Quite a lot of lessons to be drawn from this exercise</a:t>
            </a:r>
          </a:p>
          <a:p>
            <a:r>
              <a:rPr lang="en-US"/>
              <a:t> - a hell of a lot of functions</a:t>
            </a:r>
          </a:p>
          <a:p>
            <a:r>
              <a:rPr lang="en-US"/>
              <a:t> - this can be a drawback - might create the impression that a relatively more complex machine would be impossible.  In actual fact, surprising as it may seem the avg typical equipment  has only 20 - 25 functions. All chairs don't have 18 functions. Why did the mfg give it all these functions? Your own crude chairs fill the functions remarkably well.</a:t>
            </a:r>
          </a:p>
          <a:p>
            <a:r>
              <a:rPr lang="en-US"/>
              <a:t> - another conclusion - which one is likely to be less reliable? The more functions, the more likely it is to fail.</a:t>
            </a:r>
          </a:p>
          <a:p>
            <a:r>
              <a:rPr lang="en-US"/>
              <a:t> - if you go over 40 functions in a system – sub-systems should be broken out.</a:t>
            </a:r>
          </a:p>
          <a:p>
            <a:r>
              <a:rPr lang="en-US"/>
              <a:t> - it's worth running through some of the functions.</a:t>
            </a:r>
          </a:p>
          <a:p>
            <a:endParaRPr lang="en-US"/>
          </a:p>
          <a:p>
            <a:r>
              <a:rPr lang="en-US"/>
              <a:t>to rock</a:t>
            </a:r>
          </a:p>
          <a:p>
            <a:r>
              <a:rPr lang="en-US"/>
              <a:t>to lock - this chair can't do that</a:t>
            </a:r>
          </a:p>
          <a:p>
            <a:r>
              <a:rPr lang="en-US"/>
              <a:t>to rotate</a:t>
            </a:r>
          </a:p>
          <a:p>
            <a:r>
              <a:rPr lang="en-US"/>
              <a:t>adjust angle of back relative to seat - this chair can't do that</a:t>
            </a:r>
          </a:p>
          <a:p>
            <a:r>
              <a:rPr lang="en-US"/>
              <a:t>support forearms of occupant</a:t>
            </a:r>
          </a:p>
          <a:p>
            <a:r>
              <a:rPr lang="en-US"/>
              <a:t>not to damage the carpet</a:t>
            </a:r>
          </a:p>
          <a:p>
            <a:r>
              <a:rPr lang="en-US"/>
              <a:t>not to harm the occupant while adjusting</a:t>
            </a:r>
          </a:p>
          <a:p>
            <a:r>
              <a:rPr lang="en-US"/>
              <a:t>appearance:</a:t>
            </a:r>
          </a:p>
          <a:p>
            <a:r>
              <a:rPr lang="en-US"/>
              <a:t>what do we mean by acceptable - (meld with decor)</a:t>
            </a:r>
          </a:p>
          <a:p>
            <a:r>
              <a:rPr lang="en-US"/>
              <a:t>to enable occupant to lift without difficulty</a:t>
            </a:r>
          </a:p>
          <a:p>
            <a:r>
              <a:rPr lang="en-US"/>
              <a:t>to remain intact when lifted</a:t>
            </a:r>
          </a:p>
          <a:p>
            <a:r>
              <a:rPr lang="en-US"/>
              <a:t>not to catch fire wen exposed ot a burning cigarette or the frame of a</a:t>
            </a:r>
          </a:p>
          <a:p>
            <a:r>
              <a:rPr lang="en-US"/>
              <a:t>match or lighter</a:t>
            </a:r>
          </a:p>
          <a:p>
            <a:r>
              <a:rPr lang="en-US"/>
              <a:t>not to release toxic substances if caught in a conflagration</a:t>
            </a:r>
          </a:p>
          <a:p>
            <a:r>
              <a:rPr lang="en-US"/>
              <a:t>not to fall over </a:t>
            </a:r>
          </a:p>
          <a:p>
            <a:endParaRPr lang="en-US"/>
          </a:p>
          <a:p>
            <a:r>
              <a:rPr lang="en-US"/>
              <a:t>how the oxford dictionary defines comfort negative way - freedom from anxiety, pain, grief.</a:t>
            </a:r>
          </a:p>
          <a:p>
            <a:endParaRPr lang="en-US"/>
          </a:p>
          <a:p>
            <a:r>
              <a:rPr lang="en-US"/>
              <a:t>The RCM facilitator sizes each system so that you come up to about 30 functions</a:t>
            </a:r>
          </a:p>
          <a:p>
            <a:r>
              <a:rPr lang="en-US"/>
              <a:t>Protection - adds a lot of functions</a:t>
            </a:r>
          </a:p>
          <a:p>
            <a:endParaRPr lang="en-US"/>
          </a:p>
          <a:p>
            <a:r>
              <a:rPr lang="en-US"/>
              <a:t>One starts by just looking at the chair. The existence of a component implies a function. We focus not on the component as the object of the analysis but rather we ask what it does. This mental exercise brings out multiple perspectives in order to ensure that all functions are covered.  Run through the obvious ones. Then go through ESCAPE/PEACHES.</a:t>
            </a:r>
          </a:p>
          <a:p>
            <a:endParaRPr lang="en-US"/>
          </a:p>
          <a:p>
            <a:r>
              <a:rPr lang="en-US"/>
              <a:t>OK guys what about what this chair looks like? What about safety?</a:t>
            </a:r>
          </a:p>
          <a:p>
            <a:endParaRPr lang="en-US"/>
          </a:p>
          <a:p>
            <a:r>
              <a:rPr lang="en-US"/>
              <a:t>You can write negative function statements; e.g. "not to" often easier to express.  - not to allow current to flow to earth through case. Most of the "not to"s related to safety.</a:t>
            </a:r>
          </a:p>
          <a:p>
            <a:endParaRPr lang="en-US"/>
          </a:p>
          <a:p>
            <a:r>
              <a:rPr lang="en-US"/>
              <a:t>Look at p&amp;id, or look at the thing itself. Then go through ESCAPE. Ah yes, forgot about that. Don’t be rigorous with it. Strangely, if you get too rigorous you sometimes miss the obvious ones.</a:t>
            </a:r>
          </a:p>
          <a:p>
            <a:endParaRPr lang="en-US"/>
          </a:p>
          <a:p>
            <a:r>
              <a:rPr lang="en-US"/>
              <a:t>The main hoist of a traveling (gantry) crane. Has it all - the safety protection.  And you can see it all. Don't need the ESCAPE mnemonic. </a:t>
            </a:r>
          </a:p>
          <a:p>
            <a:endParaRPr lang="en-US"/>
          </a:p>
          <a:p>
            <a:r>
              <a:rPr lang="en-US"/>
              <a:t>Guys were not seriously recommending you go out and analyze all your office chairs. Except if you're maintaining them, or are about to buy a few thousand. In the real world we don't seriously analyze office chairs. This was just to give you a flavor of how the process works. We will be getting into a real example next. </a:t>
            </a:r>
          </a:p>
          <a:p>
            <a:endParaRPr lang="en-US"/>
          </a:p>
          <a:p>
            <a:r>
              <a:rPr lang="en-US"/>
              <a:t>Question: If a regulator has specified a maintenance program, should we do RCM on that? Very important point. Competitors say no.  Turn to page 103. RCM and safety legislation. Read through it with group. Concept of audit trail. Rational defensible basis for maintenance program. Answer is yes. Because in the huge majority of cases RCM will come up with different tasks or intervals. It is wise to continue to do the tasks</a:t>
            </a:r>
          </a:p>
          <a:p>
            <a:r>
              <a:rPr lang="en-US"/>
              <a:t>specified by the law, and discuss with regulator concerned. The law says this - my analysis says do that. Most regulators say ok. If he says no, he is now taking personal responsibility for the safety of your equipment. More and more regulators are beginning to understand this. Another interesting point: the huge majority of tasks that are specified by law, if you ask why is this task specified and at this interval, they</a:t>
            </a:r>
          </a:p>
          <a:p>
            <a:r>
              <a:rPr lang="en-US"/>
              <a:t>cannot answer. Custom and practice. Goes back into the mists of time. </a:t>
            </a:r>
          </a:p>
          <a:p>
            <a:endParaRPr lang="en-US"/>
          </a:p>
          <a:p>
            <a:r>
              <a:rPr lang="en-US"/>
              <a:t>Overstressing tests - insane in my opinion. Use non-invasive rapidly developing predictive type test. You'll come up with a faster better technology which will stand up in court. Here's my task and here's my reason for doing it. What's the rationale behind yours? They are surprisingly amenable to changing the regulation. Don't break the law.</a:t>
            </a:r>
          </a:p>
          <a:p>
            <a:r>
              <a:rPr lang="en-US"/>
              <a:t>Exception: nuclear industry - regulators tend to say no. Our competitors give the opposite advice “i.e. do what the regulation says and forget it.”</a:t>
            </a:r>
          </a:p>
          <a:p>
            <a:endParaRPr lang="en-US"/>
          </a:p>
          <a:p>
            <a:r>
              <a:rPr lang="en-US"/>
              <a:t>Very often one disastrous event inspires a truckload of laws. Political backlash.  Important word - "defensible". More and more likely that the analyst goes to jail.  Exciting development in PAM. Australia – they sent the whole team to jail. </a:t>
            </a:r>
          </a:p>
          <a:p>
            <a:endParaRPr lang="en-US"/>
          </a:p>
          <a:p>
            <a:r>
              <a:rPr lang="en-US"/>
              <a:t>Australia - world's most advanced maintenance economy. Very big mining industry.  Hostile aggressive environment. Active economies far from OEM suppliers. Also South Africa. Into 3rd generation of CMMS in late 1970s. In North America still playing with their first generation. Where they are, we are going. S. Africa passed the first piece of</a:t>
            </a:r>
          </a:p>
          <a:p>
            <a:r>
              <a:rPr lang="en-US"/>
              <a:t>industrial safety legislation in the 30s. Warman pumps - first reverse engineering in world. S. Africa.</a:t>
            </a:r>
          </a:p>
          <a:p>
            <a:endParaRPr lang="en-US"/>
          </a:p>
          <a:p>
            <a:r>
              <a:rPr lang="en-US"/>
              <a:t>Legislation changing - the guy who made decision is accounting. This change is happening right down. JM has never tolerated anything less than a totally defensible analysis. Could be our most profitable line of marketing.  I always go to the book p 103. </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17460-D256-446B-9676-02C487CD0D0A}" type="slidenum">
              <a:rPr lang="en-CA"/>
              <a:pPr/>
              <a:t>20</a:t>
            </a:fld>
            <a:endParaRPr lang="en-CA"/>
          </a:p>
        </p:txBody>
      </p:sp>
      <p:sp>
        <p:nvSpPr>
          <p:cNvPr id="50178" name="Rectangle 2"/>
          <p:cNvSpPr>
            <a:spLocks noGrp="1" noRot="1" noChangeAspect="1" noChangeArrowheads="1" noTextEdit="1"/>
          </p:cNvSpPr>
          <p:nvPr>
            <p:ph type="sldImg"/>
          </p:nvPr>
        </p:nvSpPr>
        <p:spPr>
          <a:xfrm>
            <a:off x="1258888" y="720725"/>
            <a:ext cx="4800600" cy="3600450"/>
          </a:xfrm>
          <a:ln/>
        </p:spPr>
      </p:sp>
      <p:sp>
        <p:nvSpPr>
          <p:cNvPr id="5017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B1D0-0898-4824-B84C-EF4EF906222A}" type="slidenum">
              <a:rPr lang="en-CA"/>
              <a:pPr/>
              <a:t>21</a:t>
            </a:fld>
            <a:endParaRPr lang="en-CA"/>
          </a:p>
        </p:txBody>
      </p:sp>
      <p:sp>
        <p:nvSpPr>
          <p:cNvPr id="39938" name="Rectangle 2"/>
          <p:cNvSpPr>
            <a:spLocks noGrp="1" noRot="1" noChangeAspect="1" noChangeArrowheads="1" noTextEdit="1"/>
          </p:cNvSpPr>
          <p:nvPr>
            <p:ph type="sldImg"/>
          </p:nvPr>
        </p:nvSpPr>
        <p:spPr>
          <a:xfrm>
            <a:off x="1258888" y="720725"/>
            <a:ext cx="4800600" cy="3600450"/>
          </a:xfrm>
          <a:ln/>
        </p:spPr>
      </p:sp>
      <p:sp>
        <p:nvSpPr>
          <p:cNvPr id="39939" name="Rectangle 3"/>
          <p:cNvSpPr>
            <a:spLocks noGrp="1" noChangeArrowheads="1"/>
          </p:cNvSpPr>
          <p:nvPr>
            <p:ph type="body" idx="1"/>
          </p:nvPr>
        </p:nvSpPr>
        <p:spPr>
          <a:xfrm>
            <a:off x="974725" y="4560888"/>
            <a:ext cx="5365750" cy="4319587"/>
          </a:xfrm>
        </p:spPr>
        <p:txBody>
          <a:bodyPr/>
          <a:lstStyle/>
          <a:p>
            <a:r>
              <a:rPr lang="en-US"/>
              <a:t> Adequate margin for deterioration.  (reminding people of the stuff</a:t>
            </a:r>
          </a:p>
          <a:p>
            <a:r>
              <a:rPr lang="en-US"/>
              <a:t>before lunch. We're going through this very quickly.)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9DC89-FDA2-4B97-BD0A-428242F77784}" type="slidenum">
              <a:rPr lang="en-CA"/>
              <a:pPr/>
              <a:t>22</a:t>
            </a:fld>
            <a:endParaRPr lang="en-CA"/>
          </a:p>
        </p:txBody>
      </p:sp>
      <p:sp>
        <p:nvSpPr>
          <p:cNvPr id="37890" name="Rectangle 2"/>
          <p:cNvSpPr>
            <a:spLocks noGrp="1" noRot="1" noChangeAspect="1" noChangeArrowheads="1" noTextEdit="1"/>
          </p:cNvSpPr>
          <p:nvPr>
            <p:ph type="sldImg"/>
          </p:nvPr>
        </p:nvSpPr>
        <p:spPr>
          <a:xfrm>
            <a:off x="1258888" y="720725"/>
            <a:ext cx="4800600" cy="3600450"/>
          </a:xfrm>
          <a:ln/>
        </p:spPr>
      </p:sp>
      <p:sp>
        <p:nvSpPr>
          <p:cNvPr id="37891" name="Rectangle 3"/>
          <p:cNvSpPr>
            <a:spLocks noGrp="1" noChangeArrowheads="1"/>
          </p:cNvSpPr>
          <p:nvPr>
            <p:ph type="body" idx="1"/>
          </p:nvPr>
        </p:nvSpPr>
        <p:spPr>
          <a:xfrm>
            <a:off x="974725" y="4560888"/>
            <a:ext cx="5365750" cy="4319587"/>
          </a:xfrm>
        </p:spPr>
        <p:txBody>
          <a:bodyPr/>
          <a:lstStyle/>
          <a:p>
            <a:r>
              <a:rPr lang="en-US"/>
              <a:t>Reinforce the point made in the introduction. That there are</a:t>
            </a:r>
          </a:p>
          <a:p>
            <a:r>
              <a:rPr lang="en-US"/>
              <a:t>two different types of performance standards:</a:t>
            </a:r>
          </a:p>
          <a:p>
            <a:r>
              <a:rPr lang="en-US"/>
              <a:t>1. what it can do</a:t>
            </a:r>
          </a:p>
          <a:p>
            <a:r>
              <a:rPr lang="en-US"/>
              <a:t>2. what user wants it to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E53AC-1317-4F28-BA12-56227CE3F5D5}" type="slidenum">
              <a:rPr lang="en-CA"/>
              <a:pPr/>
              <a:t>23</a:t>
            </a:fld>
            <a:endParaRPr lang="en-CA"/>
          </a:p>
        </p:txBody>
      </p:sp>
      <p:sp>
        <p:nvSpPr>
          <p:cNvPr id="41986" name="Rectangle 2"/>
          <p:cNvSpPr>
            <a:spLocks noGrp="1" noRot="1" noChangeAspect="1" noChangeArrowheads="1" noTextEdit="1"/>
          </p:cNvSpPr>
          <p:nvPr>
            <p:ph type="sldImg"/>
          </p:nvPr>
        </p:nvSpPr>
        <p:spPr>
          <a:xfrm>
            <a:off x="1258888" y="720725"/>
            <a:ext cx="4800600" cy="3600450"/>
          </a:xfrm>
          <a:ln/>
        </p:spPr>
      </p:sp>
      <p:sp>
        <p:nvSpPr>
          <p:cNvPr id="4198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F760D-0081-42A0-8D8A-C0FD009FE87F}" type="slidenum">
              <a:rPr lang="en-CA"/>
              <a:pPr/>
              <a:t>25</a:t>
            </a:fld>
            <a:endParaRPr lang="en-CA"/>
          </a:p>
        </p:txBody>
      </p:sp>
      <p:sp>
        <p:nvSpPr>
          <p:cNvPr id="46082" name="Rectangle 2"/>
          <p:cNvSpPr>
            <a:spLocks noGrp="1" noRot="1" noChangeAspect="1" noChangeArrowheads="1" noTextEdit="1"/>
          </p:cNvSpPr>
          <p:nvPr>
            <p:ph type="sldImg"/>
          </p:nvPr>
        </p:nvSpPr>
        <p:spPr>
          <a:xfrm>
            <a:off x="1258888" y="720725"/>
            <a:ext cx="4800600" cy="3600450"/>
          </a:xfrm>
          <a:ln/>
        </p:spPr>
      </p:sp>
      <p:sp>
        <p:nvSpPr>
          <p:cNvPr id="46083" name="Rectangle 3"/>
          <p:cNvSpPr>
            <a:spLocks noGrp="1" noChangeArrowheads="1"/>
          </p:cNvSpPr>
          <p:nvPr>
            <p:ph type="body" idx="1"/>
          </p:nvPr>
        </p:nvSpPr>
        <p:spPr>
          <a:xfrm>
            <a:off x="974725" y="4560888"/>
            <a:ext cx="5365750" cy="4319587"/>
          </a:xfrm>
        </p:spPr>
        <p:txBody>
          <a:bodyPr/>
          <a:lstStyle/>
          <a:p>
            <a:r>
              <a:rPr lang="en-US"/>
              <a:t>"Your Car" - What are the functions? You'll get standard answer which is</a:t>
            </a:r>
          </a:p>
          <a:p>
            <a:r>
              <a:rPr lang="en-US"/>
              <a:t>1. to get from a to b.  (write it down the minute you hear it... because</a:t>
            </a:r>
          </a:p>
          <a:p>
            <a:r>
              <a:rPr lang="en-US"/>
              <a:t>there's something missing)</a:t>
            </a:r>
          </a:p>
          <a:p>
            <a:endParaRPr lang="en-US"/>
          </a:p>
          <a:p>
            <a:r>
              <a:rPr lang="en-US"/>
              <a:t>Ask this question. What is it in this definition which distinguishes a</a:t>
            </a:r>
          </a:p>
          <a:p>
            <a:r>
              <a:rPr lang="en-US"/>
              <a:t>a car from your feet.</a:t>
            </a:r>
          </a:p>
          <a:p>
            <a:endParaRPr lang="en-US"/>
          </a:p>
          <a:p>
            <a:r>
              <a:rPr lang="en-US"/>
              <a:t>What makes us want to use a car rather than feet ot get from a to b</a:t>
            </a:r>
          </a:p>
          <a:p>
            <a:endParaRPr lang="en-US"/>
          </a:p>
          <a:p>
            <a:r>
              <a:rPr lang="en-US"/>
              <a:t>What speed to we want? Give me a number. Going up to 85 mph?  You'll get</a:t>
            </a:r>
          </a:p>
          <a:p>
            <a:r>
              <a:rPr lang="en-US"/>
              <a:t>answers all over the map. Very important point. You need to get a</a:t>
            </a:r>
          </a:p>
          <a:p>
            <a:r>
              <a:rPr lang="en-US"/>
              <a:t>consensus of what you really want. Wide diversity of opinion.  This</a:t>
            </a:r>
          </a:p>
          <a:p>
            <a:r>
              <a:rPr lang="en-US"/>
              <a:t>example illustrates the point very well.  Eventually we agree up to 140</a:t>
            </a:r>
          </a:p>
          <a:p>
            <a:r>
              <a:rPr lang="en-US"/>
              <a:t>mph.</a:t>
            </a:r>
          </a:p>
          <a:p>
            <a:endParaRPr lang="en-US"/>
          </a:p>
          <a:p>
            <a:r>
              <a:rPr lang="en-US"/>
              <a:t>Is there anything (in that function statement) that distinguishes our</a:t>
            </a:r>
          </a:p>
          <a:p>
            <a:r>
              <a:rPr lang="en-US"/>
              <a:t>car from a power motor bike.  No of passengers 4, 5 2. Once again we</a:t>
            </a:r>
          </a:p>
          <a:p>
            <a:r>
              <a:rPr lang="en-US"/>
              <a:t>have to have consensus. </a:t>
            </a:r>
          </a:p>
          <a:p>
            <a:endParaRPr lang="en-US"/>
          </a:p>
          <a:p>
            <a:r>
              <a:rPr lang="en-US"/>
              <a:t>Is there anything (in that function statement) that distinguishes a car</a:t>
            </a:r>
          </a:p>
          <a:p>
            <a:r>
              <a:rPr lang="en-US"/>
              <a:t>from small helicopter?  While travelling along made roads (not cross</a:t>
            </a:r>
          </a:p>
          <a:p>
            <a:r>
              <a:rPr lang="en-US"/>
              <a:t>country)</a:t>
            </a:r>
          </a:p>
          <a:p>
            <a:endParaRPr lang="en-US"/>
          </a:p>
          <a:p>
            <a:r>
              <a:rPr lang="en-US"/>
              <a:t>Now we have a pretty good idea of what we want the car to do.</a:t>
            </a:r>
          </a:p>
          <a:p>
            <a:endParaRPr lang="en-US"/>
          </a:p>
          <a:p>
            <a:r>
              <a:rPr lang="en-US"/>
              <a:t>Notice how we got there. I didn't ask how fast you want to go. I asked,</a:t>
            </a:r>
          </a:p>
          <a:p>
            <a:r>
              <a:rPr lang="en-US"/>
              <a:t>what distinguishes it from feet. </a:t>
            </a:r>
          </a:p>
          <a:p>
            <a:endParaRPr lang="en-US"/>
          </a:p>
          <a:p>
            <a:r>
              <a:rPr lang="en-US"/>
              <a:t>Now ask about environmental. - Someone will say emissions.  that's a</a:t>
            </a:r>
          </a:p>
          <a:p>
            <a:r>
              <a:rPr lang="en-US"/>
              <a:t>nown, a thing, not a function.  To emit (what are the regulations - you</a:t>
            </a:r>
          </a:p>
          <a:p>
            <a:r>
              <a:rPr lang="en-US"/>
              <a:t>are forcing them to find out) ...  ppm NOx, CO, CO2, etc. In a lot of</a:t>
            </a:r>
          </a:p>
          <a:p>
            <a:r>
              <a:rPr lang="en-US"/>
              <a:t>countries it's serious, comply or you're off the road. </a:t>
            </a:r>
          </a:p>
          <a:p>
            <a:endParaRPr lang="en-US"/>
          </a:p>
          <a:p>
            <a:r>
              <a:rPr lang="en-US"/>
              <a:t>What about safety, stuctural integrety The way this plays out is ..  to</a:t>
            </a:r>
          </a:p>
          <a:p>
            <a:r>
              <a:rPr lang="en-US"/>
              <a:t>allow passenger cell to deform by x cm in 30 kph head-on collision.  How</a:t>
            </a:r>
          </a:p>
          <a:p>
            <a:r>
              <a:rPr lang="en-US"/>
              <a:t>much twist etc. </a:t>
            </a:r>
          </a:p>
          <a:p>
            <a:endParaRPr lang="en-US"/>
          </a:p>
          <a:p>
            <a:r>
              <a:rPr lang="en-US"/>
              <a:t>Control, containment comfort.  What do we control?  Answer: To vary</a:t>
            </a:r>
          </a:p>
          <a:p>
            <a:r>
              <a:rPr lang="en-US"/>
              <a:t>speed between -20 and 140. </a:t>
            </a:r>
          </a:p>
          <a:p>
            <a:endParaRPr lang="en-US"/>
          </a:p>
          <a:p>
            <a:r>
              <a:rPr lang="en-US"/>
              <a:t>Containment? Remember that it is as much about keeping things out as in.</a:t>
            </a:r>
          </a:p>
          <a:p>
            <a:r>
              <a:rPr lang="en-US"/>
              <a:t>To isolate (facilitating - is picking right word) occupants from the</a:t>
            </a:r>
          </a:p>
          <a:p>
            <a:r>
              <a:rPr lang="en-US"/>
              <a:t>elements. No standard implies absolute. </a:t>
            </a:r>
          </a:p>
          <a:p>
            <a:endParaRPr lang="en-US"/>
          </a:p>
          <a:p>
            <a:r>
              <a:rPr lang="en-US"/>
              <a:t>Comfort? example?  To enable operator to vary temperature between what</a:t>
            </a:r>
          </a:p>
          <a:p>
            <a:r>
              <a:rPr lang="en-US"/>
              <a:t>limits?  Implies air conditioner Important to get consensus. </a:t>
            </a:r>
          </a:p>
          <a:p>
            <a:endParaRPr lang="en-US"/>
          </a:p>
          <a:p>
            <a:r>
              <a:rPr lang="en-US"/>
              <a:t>As you walk through these secondary functions, you're making a lot of</a:t>
            </a:r>
          </a:p>
          <a:p>
            <a:r>
              <a:rPr lang="en-US"/>
              <a:t>points about consensus, how to write a function set. A lot of learning</a:t>
            </a:r>
          </a:p>
          <a:p>
            <a:r>
              <a:rPr lang="en-US"/>
              <a:t>is going on. </a:t>
            </a:r>
          </a:p>
          <a:p>
            <a:endParaRPr lang="en-US"/>
          </a:p>
          <a:p>
            <a:r>
              <a:rPr lang="en-US"/>
              <a:t>Appearance: To look (very tricky) acceptable.  Begs what question?</a:t>
            </a:r>
          </a:p>
          <a:p>
            <a:r>
              <a:rPr lang="en-US"/>
              <a:t>Answer: to whom?  (Dad please don't pick me up in your wreck. Take the</a:t>
            </a:r>
          </a:p>
          <a:p>
            <a:r>
              <a:rPr lang="en-US"/>
              <a:t>bus you little shit.) Consultant's car - to clients.  You're in</a:t>
            </a:r>
          </a:p>
          <a:p>
            <a:r>
              <a:rPr lang="en-US"/>
              <a:t>maintenance - buy an old car that's in good condition.  Impossible to</a:t>
            </a:r>
          </a:p>
          <a:p>
            <a:r>
              <a:rPr lang="en-US"/>
              <a:t>quantify. Need to get consensus. </a:t>
            </a:r>
          </a:p>
          <a:p>
            <a:endParaRPr lang="en-US"/>
          </a:p>
          <a:p>
            <a:r>
              <a:rPr lang="en-US"/>
              <a:t>Navair - Commander insisted dents in ray domes in front of airplane were</a:t>
            </a:r>
          </a:p>
          <a:p>
            <a:r>
              <a:rPr lang="en-US"/>
              <a:t>unacceptable.  Analyst said - dent doesn't affect performance of</a:t>
            </a:r>
          </a:p>
          <a:p>
            <a:r>
              <a:rPr lang="en-US"/>
              <a:t>aircraft.  It's his plane, he's provided the standard. Analyst has</a:t>
            </a:r>
          </a:p>
          <a:p>
            <a:r>
              <a:rPr lang="en-US"/>
              <a:t>missed the point. Your user has these standards. </a:t>
            </a:r>
          </a:p>
          <a:p>
            <a:endParaRPr lang="en-US"/>
          </a:p>
          <a:p>
            <a:r>
              <a:rPr lang="en-US"/>
              <a:t>Royal route - all equipment used was spotless, beautifully painted.  10</a:t>
            </a:r>
          </a:p>
          <a:p>
            <a:r>
              <a:rPr lang="en-US"/>
              <a:t>steps back different story. Is that an acceptable way to run a business?</a:t>
            </a:r>
          </a:p>
          <a:p>
            <a:r>
              <a:rPr lang="en-US"/>
              <a:t>Answer: Yes. It's their call. Quite legitamate as long as everyone</a:t>
            </a:r>
          </a:p>
          <a:p>
            <a:r>
              <a:rPr lang="en-US"/>
              <a:t>understands what their doing and why. Possible shareholder or potential</a:t>
            </a:r>
          </a:p>
          <a:p>
            <a:r>
              <a:rPr lang="en-US"/>
              <a:t>buyer of business. </a:t>
            </a:r>
          </a:p>
          <a:p>
            <a:endParaRPr lang="en-US"/>
          </a:p>
          <a:p>
            <a:r>
              <a:rPr lang="en-US"/>
              <a:t>Protection - we do not talk about it here. Mention that we will deal with this later. Just mention as one category of functions.</a:t>
            </a:r>
          </a:p>
          <a:p>
            <a:endParaRPr lang="en-US"/>
          </a:p>
          <a:p>
            <a:r>
              <a:rPr lang="en-US"/>
              <a:t>Econony/efficiency - to consume &lt; 10 l/km under what condition? Standard urban cycle or whatever, steady speed 100 km, etc. </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CC9A0-EB31-42F7-B9B5-13F5AEF1C924}" type="slidenum">
              <a:rPr lang="en-CA"/>
              <a:pPr/>
              <a:t>26</a:t>
            </a:fld>
            <a:endParaRPr lang="en-CA"/>
          </a:p>
        </p:txBody>
      </p:sp>
      <p:sp>
        <p:nvSpPr>
          <p:cNvPr id="48130" name="Rectangle 2"/>
          <p:cNvSpPr>
            <a:spLocks noGrp="1" noRot="1" noChangeAspect="1" noChangeArrowheads="1" noTextEdit="1"/>
          </p:cNvSpPr>
          <p:nvPr>
            <p:ph type="sldImg"/>
          </p:nvPr>
        </p:nvSpPr>
        <p:spPr>
          <a:xfrm>
            <a:off x="1258888" y="720725"/>
            <a:ext cx="4800600" cy="3600450"/>
          </a:xfrm>
          <a:ln/>
        </p:spPr>
      </p:sp>
      <p:sp>
        <p:nvSpPr>
          <p:cNvPr id="48131" name="Rectangle 3"/>
          <p:cNvSpPr>
            <a:spLocks noGrp="1" noChangeArrowheads="1"/>
          </p:cNvSpPr>
          <p:nvPr>
            <p:ph type="body" idx="1"/>
          </p:nvPr>
        </p:nvSpPr>
        <p:spPr>
          <a:xfrm>
            <a:off x="974725" y="4560888"/>
            <a:ext cx="5365750" cy="4319587"/>
          </a:xfrm>
        </p:spPr>
        <p:txBody>
          <a:bodyPr/>
          <a:lstStyle/>
          <a:p>
            <a:r>
              <a:rPr lang="en-US"/>
              <a:t>Primary functions spell out why we bought this asset.  Socratic stuff -</a:t>
            </a:r>
          </a:p>
          <a:p>
            <a:r>
              <a:rPr lang="en-US"/>
              <a:t>What's the primary function of a chair? To support body, very often the</a:t>
            </a:r>
          </a:p>
          <a:p>
            <a:r>
              <a:rPr lang="en-US"/>
              <a:t>answer you'll get.  So does a bed...  What is it that distinguishes a</a:t>
            </a:r>
          </a:p>
          <a:p>
            <a:r>
              <a:rPr lang="en-US"/>
              <a:t>bed and chair's function?  In a seated position. </a:t>
            </a:r>
          </a:p>
          <a:p>
            <a:endParaRPr lang="en-US"/>
          </a:p>
          <a:p>
            <a:r>
              <a:rPr lang="en-US"/>
              <a:t>How much body? up to a maximum of 50Kg. 200 Kg in a seated position.</a:t>
            </a:r>
          </a:p>
          <a:p>
            <a:endParaRPr lang="en-US"/>
          </a:p>
          <a:p>
            <a:r>
              <a:rPr lang="en-US"/>
              <a:t>Sign outside a factory.  Very interesting one.  Usual one - advertising.</a:t>
            </a:r>
          </a:p>
          <a:p>
            <a:r>
              <a:rPr lang="en-US"/>
              <a:t>Communicate who is in there: Performance expectations - visible from a</a:t>
            </a:r>
          </a:p>
          <a:p>
            <a:r>
              <a:rPr lang="en-US"/>
              <a:t>certain distance.  By whom? A normally sighted person.  By day or by</a:t>
            </a:r>
          </a:p>
          <a:p>
            <a:r>
              <a:rPr lang="en-US"/>
              <a:t>nite? Then need to bring in concept of lighting. </a:t>
            </a:r>
          </a:p>
          <a:p>
            <a:endParaRPr lang="en-US"/>
          </a:p>
          <a:p>
            <a:r>
              <a:rPr lang="en-US"/>
              <a:t>Filling machine: To fill so many cans of beans per minute to within +-</a:t>
            </a:r>
          </a:p>
          <a:p>
            <a:r>
              <a:rPr lang="en-US"/>
              <a:t>of a desired weight.  Without damage to can. </a:t>
            </a:r>
          </a:p>
          <a:p>
            <a:endParaRPr lang="en-US"/>
          </a:p>
          <a:p>
            <a:r>
              <a:rPr lang="en-US"/>
              <a:t>Putting and between two verbs - to fold and close - rather make it two</a:t>
            </a:r>
          </a:p>
          <a:p>
            <a:r>
              <a:rPr lang="en-US"/>
              <a:t>functions. </a:t>
            </a:r>
          </a:p>
          <a:p>
            <a:endParaRPr lang="en-US"/>
          </a:p>
          <a:p>
            <a:r>
              <a:rPr lang="en-US"/>
              <a:t>Exterior walls of a house: (for the civil guys) Isolate occupants from</a:t>
            </a:r>
          </a:p>
          <a:p>
            <a:r>
              <a:rPr lang="en-US"/>
              <a:t>weather.  To support the roof. </a:t>
            </a:r>
          </a:p>
          <a:p>
            <a:endParaRPr lang="en-US"/>
          </a:p>
          <a:p>
            <a:r>
              <a:rPr lang="en-US"/>
              <a:t>Can overstate the difference between primary and secondary.</a:t>
            </a:r>
          </a:p>
          <a:p>
            <a:r>
              <a:rPr lang="en-US"/>
              <a:t>Some people get overly excited about secondary that they forget the</a:t>
            </a:r>
          </a:p>
          <a:p>
            <a:r>
              <a:rPr lang="en-US"/>
              <a:t>primaries.</a:t>
            </a:r>
          </a:p>
          <a:p>
            <a:endParaRPr lang="en-US"/>
          </a:p>
          <a:p>
            <a:r>
              <a:rPr lang="en-US"/>
              <a:t>Chair exercise: very crucial "so-what" from the fact that the simpler</a:t>
            </a:r>
          </a:p>
          <a:p>
            <a:r>
              <a:rPr lang="en-US"/>
              <a:t>the functionality the more reliable the asset - the more fctns the more</a:t>
            </a:r>
          </a:p>
          <a:p>
            <a:r>
              <a:rPr lang="en-US"/>
              <a:t>maintenance and the less reliable.  Which chair is likely to fail more</a:t>
            </a:r>
          </a:p>
          <a:p>
            <a:r>
              <a:rPr lang="en-US"/>
              <a:t>often? which will require more maintenance? </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B7DD0-EAC9-4947-8608-E09A6FB8C110}" type="slidenum">
              <a:rPr lang="en-CA"/>
              <a:pPr/>
              <a:t>27</a:t>
            </a:fld>
            <a:endParaRPr lang="en-CA"/>
          </a:p>
        </p:txBody>
      </p:sp>
      <p:sp>
        <p:nvSpPr>
          <p:cNvPr id="56322" name="Rectangle 2"/>
          <p:cNvSpPr>
            <a:spLocks noGrp="1" noRot="1" noChangeAspect="1" noChangeArrowheads="1" noTextEdit="1"/>
          </p:cNvSpPr>
          <p:nvPr>
            <p:ph type="sldImg"/>
          </p:nvPr>
        </p:nvSpPr>
        <p:spPr>
          <a:xfrm>
            <a:off x="1258888" y="720725"/>
            <a:ext cx="4800600" cy="3600450"/>
          </a:xfrm>
          <a:ln/>
        </p:spPr>
      </p:sp>
      <p:sp>
        <p:nvSpPr>
          <p:cNvPr id="56323" name="Rectangle 3"/>
          <p:cNvSpPr>
            <a:spLocks noGrp="1" noChangeArrowheads="1"/>
          </p:cNvSpPr>
          <p:nvPr>
            <p:ph type="body" idx="1"/>
          </p:nvPr>
        </p:nvSpPr>
        <p:spPr>
          <a:xfrm>
            <a:off x="974725" y="4560888"/>
            <a:ext cx="5365750" cy="4319587"/>
          </a:xfrm>
        </p:spPr>
        <p:txBody>
          <a:bodyPr/>
          <a:lstStyle/>
          <a:p>
            <a:r>
              <a:rPr lang="en-US"/>
              <a:t>always nail down a number as much as possible. quantify your performance expectations. very difficult in a lot of cases.</a:t>
            </a:r>
          </a:p>
          <a:p>
            <a:r>
              <a:rPr lang="en-US"/>
              <a:t>if production can't tell us exactly what they want they can't hold us responsible for delivering it. (recall the ray dome)</a:t>
            </a:r>
          </a:p>
          <a:p>
            <a:r>
              <a:rPr lang="en-US"/>
              <a:t>To what standard do they have to be cleaned? - so that they pass inspection</a:t>
            </a:r>
          </a:p>
          <a:p>
            <a:r>
              <a:rPr lang="en-US"/>
              <a:t>- acceptable implies "to whom". Not quantifiable. OK if the inspectors understand each other. No absolute standard.</a:t>
            </a:r>
          </a:p>
          <a:p>
            <a:endParaRPr lang="en-US"/>
          </a:p>
          <a:p>
            <a:r>
              <a:rPr lang="en-US"/>
              <a:t>- containment - absolute if not quantified. leakage of hydraulic systems. Chrysler, leaking badly. Pouring in drums everyday. It dawned on somebody to do an analysis of the cost of the hydraulic oil. They were actually losing money on that sub business.</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32918-798B-47FF-B234-7CD8C0A4D45E}" type="slidenum">
              <a:rPr lang="en-CA"/>
              <a:pPr/>
              <a:t>28</a:t>
            </a:fld>
            <a:endParaRPr lang="en-CA"/>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1C9F4-8358-45D0-A935-FCDD0CA22FDD}" type="slidenum">
              <a:rPr lang="en-CA"/>
              <a:pPr/>
              <a:t>29</a:t>
            </a:fld>
            <a:endParaRPr lang="en-CA"/>
          </a:p>
        </p:txBody>
      </p:sp>
      <p:sp>
        <p:nvSpPr>
          <p:cNvPr id="60418" name="Rectangle 2"/>
          <p:cNvSpPr>
            <a:spLocks noGrp="1" noRot="1" noChangeAspect="1" noChangeArrowheads="1" noTextEdit="1"/>
          </p:cNvSpPr>
          <p:nvPr>
            <p:ph type="sldImg"/>
          </p:nvPr>
        </p:nvSpPr>
        <p:spPr>
          <a:xfrm>
            <a:off x="1258888" y="720725"/>
            <a:ext cx="4800600" cy="3600450"/>
          </a:xfrm>
          <a:ln/>
        </p:spPr>
      </p:sp>
      <p:sp>
        <p:nvSpPr>
          <p:cNvPr id="6041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15214-0CE6-417F-B967-BC204B919C46}" type="slidenum">
              <a:rPr lang="en-CA"/>
              <a:pPr/>
              <a:t>10</a:t>
            </a:fld>
            <a:endParaRPr lang="en-CA"/>
          </a:p>
        </p:txBody>
      </p:sp>
      <p:sp>
        <p:nvSpPr>
          <p:cNvPr id="35842" name="Rectangle 2"/>
          <p:cNvSpPr>
            <a:spLocks noGrp="1" noRot="1" noChangeAspect="1" noChangeArrowheads="1" noTextEdit="1"/>
          </p:cNvSpPr>
          <p:nvPr>
            <p:ph type="sldImg"/>
          </p:nvPr>
        </p:nvSpPr>
        <p:spPr>
          <a:xfrm>
            <a:off x="1258888" y="720725"/>
            <a:ext cx="4800600" cy="3600450"/>
          </a:xfrm>
          <a:ln/>
        </p:spPr>
      </p:sp>
      <p:sp>
        <p:nvSpPr>
          <p:cNvPr id="3584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2BE91-B533-459D-A9AF-9B03DD59DEB1}" type="slidenum">
              <a:rPr lang="en-CA"/>
              <a:pPr/>
              <a:t>30</a:t>
            </a:fld>
            <a:endParaRPr lang="en-CA"/>
          </a:p>
        </p:txBody>
      </p:sp>
      <p:sp>
        <p:nvSpPr>
          <p:cNvPr id="62466" name="Rectangle 2"/>
          <p:cNvSpPr>
            <a:spLocks noGrp="1" noRot="1" noChangeAspect="1" noChangeArrowheads="1" noTextEdit="1"/>
          </p:cNvSpPr>
          <p:nvPr>
            <p:ph type="sldImg"/>
          </p:nvPr>
        </p:nvSpPr>
        <p:spPr>
          <a:xfrm>
            <a:off x="1258888" y="720725"/>
            <a:ext cx="4800600" cy="3600450"/>
          </a:xfrm>
          <a:ln/>
        </p:spPr>
      </p:sp>
      <p:sp>
        <p:nvSpPr>
          <p:cNvPr id="6246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121E3-8A4C-4E39-9389-5B6F57C2DC24}" type="slidenum">
              <a:rPr lang="en-CA"/>
              <a:pPr/>
              <a:t>31</a:t>
            </a:fld>
            <a:endParaRPr lang="en-CA"/>
          </a:p>
        </p:txBody>
      </p:sp>
      <p:sp>
        <p:nvSpPr>
          <p:cNvPr id="64514" name="Rectangle 2"/>
          <p:cNvSpPr>
            <a:spLocks noGrp="1" noRot="1" noChangeAspect="1" noChangeArrowheads="1" noTextEdit="1"/>
          </p:cNvSpPr>
          <p:nvPr>
            <p:ph type="sldImg"/>
          </p:nvPr>
        </p:nvSpPr>
        <p:spPr>
          <a:xfrm>
            <a:off x="1258888" y="720725"/>
            <a:ext cx="4800600" cy="3600450"/>
          </a:xfrm>
          <a:ln/>
        </p:spPr>
      </p:sp>
      <p:sp>
        <p:nvSpPr>
          <p:cNvPr id="64515"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B2805-417C-4940-A01F-E49D0C27122A}" type="slidenum">
              <a:rPr lang="en-CA"/>
              <a:pPr/>
              <a:t>32</a:t>
            </a:fld>
            <a:endParaRPr lang="en-CA"/>
          </a:p>
        </p:txBody>
      </p:sp>
      <p:sp>
        <p:nvSpPr>
          <p:cNvPr id="66562" name="Rectangle 2"/>
          <p:cNvSpPr>
            <a:spLocks noGrp="1" noRot="1" noChangeAspect="1" noChangeArrowheads="1" noTextEdit="1"/>
          </p:cNvSpPr>
          <p:nvPr>
            <p:ph type="sldImg"/>
          </p:nvPr>
        </p:nvSpPr>
        <p:spPr>
          <a:xfrm>
            <a:off x="1258888" y="720725"/>
            <a:ext cx="4800600" cy="3600450"/>
          </a:xfrm>
          <a:ln/>
        </p:spPr>
      </p:sp>
      <p:sp>
        <p:nvSpPr>
          <p:cNvPr id="66563" name="Rectangle 3"/>
          <p:cNvSpPr>
            <a:spLocks noGrp="1" noChangeArrowheads="1"/>
          </p:cNvSpPr>
          <p:nvPr>
            <p:ph type="body" idx="1"/>
          </p:nvPr>
        </p:nvSpPr>
        <p:spPr>
          <a:xfrm>
            <a:off x="974725" y="4560888"/>
            <a:ext cx="5365750" cy="4319587"/>
          </a:xfrm>
        </p:spPr>
        <p:txBody>
          <a:bodyPr/>
          <a:lstStyle/>
          <a:p>
            <a:r>
              <a:rPr lang="en-US"/>
              <a:t>More complex, if i have a packing operation, impossible to develop a machine that will pack exactly 250 g. this is what spc recognizes. +-5 required ---  machine capable of +-3. We're connecting SPC with RCM. ucl = capability, usl = desired performance. Out of control versus out of spec - will talk about later.</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78D03-554F-40EE-9DE2-4681018E2733}" type="slidenum">
              <a:rPr lang="en-CA"/>
              <a:pPr/>
              <a:t>33</a:t>
            </a:fld>
            <a:endParaRPr lang="en-CA"/>
          </a:p>
        </p:txBody>
      </p:sp>
      <p:sp>
        <p:nvSpPr>
          <p:cNvPr id="68610" name="Rectangle 2"/>
          <p:cNvSpPr>
            <a:spLocks noGrp="1" noRot="1" noChangeAspect="1" noChangeArrowheads="1" noTextEdit="1"/>
          </p:cNvSpPr>
          <p:nvPr>
            <p:ph type="sldImg"/>
          </p:nvPr>
        </p:nvSpPr>
        <p:spPr>
          <a:xfrm>
            <a:off x="1258888" y="720725"/>
            <a:ext cx="4800600" cy="3600450"/>
          </a:xfrm>
          <a:ln/>
        </p:spPr>
      </p:sp>
      <p:sp>
        <p:nvSpPr>
          <p:cNvPr id="68611" name="Rectangle 3"/>
          <p:cNvSpPr>
            <a:spLocks noGrp="1" noChangeArrowheads="1"/>
          </p:cNvSpPr>
          <p:nvPr>
            <p:ph type="body" idx="1"/>
          </p:nvPr>
        </p:nvSpPr>
        <p:spPr>
          <a:xfrm>
            <a:off x="974725" y="4560888"/>
            <a:ext cx="5365750" cy="4319587"/>
          </a:xfrm>
        </p:spPr>
        <p:txBody>
          <a:bodyPr/>
          <a:lstStyle/>
          <a:p>
            <a:r>
              <a:rPr lang="en-US"/>
              <a:t>Protection, fifi and her mother. First step into a swamp when we ask about protection. (don't say this on a 3 day course)</a:t>
            </a:r>
          </a:p>
          <a:p>
            <a:endParaRPr lang="en-US"/>
          </a:p>
          <a:p>
            <a:r>
              <a:rPr lang="en-US"/>
              <a:t>Look at page (not normally done on a 3-day course) 172. All hidden functions are protective devices. Not all protective devices are hidden functions.</a:t>
            </a:r>
          </a:p>
          <a:p>
            <a:endParaRPr lang="en-US"/>
          </a:p>
          <a:p>
            <a:r>
              <a:rPr lang="en-US"/>
              <a:t>Fewer than 1/3 of protective devices receive any attention at all. 2</a:t>
            </a:r>
            <a:r>
              <a:rPr lang="en-US" baseline="30000"/>
              <a:t>nd</a:t>
            </a:r>
            <a:r>
              <a:rPr lang="en-US"/>
              <a:t> third consciously don't. No one even knows that the final third exists. And the first third are maintained poorly.</a:t>
            </a:r>
          </a:p>
          <a:p>
            <a:endParaRPr lang="en-US"/>
          </a:p>
          <a:p>
            <a:r>
              <a:rPr lang="en-US"/>
              <a:t>Why this is so: HAZOP. A lot of similarities with RCM. Identifies hazards. Identifies functions (much more crudely). Identifies failed states - less precisely than we do. Identifies cause. Normally ends up by adding a protective device. Does not ask question "Can protective device fail?" Hence they (protective devices) are breeding by the 10s of</a:t>
            </a:r>
          </a:p>
          <a:p>
            <a:r>
              <a:rPr lang="en-US"/>
              <a:t>thousands. Most disturbing aspect of modern PAM. </a:t>
            </a:r>
          </a:p>
          <a:p>
            <a:endParaRPr lang="en-US"/>
          </a:p>
          <a:p>
            <a:r>
              <a:rPr lang="en-US"/>
              <a:t>People forget that the device is there or what it's for. (Pump C is a protective device.)</a:t>
            </a:r>
          </a:p>
          <a:p>
            <a:endParaRPr lang="en-US"/>
          </a:p>
          <a:p>
            <a:r>
              <a:rPr lang="en-US"/>
              <a:t>Issue for top management. Competitor – “treat whole system as non-critical if it has protective devices.” </a:t>
            </a:r>
          </a:p>
          <a:p>
            <a:endParaRPr lang="en-US"/>
          </a:p>
          <a:p>
            <a:r>
              <a:rPr lang="en-US"/>
              <a:t>warning devices: alarms, lights (not control indicators)</a:t>
            </a:r>
          </a:p>
          <a:p>
            <a:r>
              <a:rPr lang="en-US"/>
              <a:t>shutdown - trip switches, circuit breakers</a:t>
            </a:r>
          </a:p>
          <a:p>
            <a:r>
              <a:rPr lang="en-US"/>
              <a:t>eliminate, relieve abnormal condiiton caused by failure - safety valve,</a:t>
            </a:r>
          </a:p>
          <a:p>
            <a:r>
              <a:rPr lang="en-US"/>
              <a:t>sprinkler (eliminates the fire not the failure)</a:t>
            </a:r>
          </a:p>
          <a:p>
            <a:r>
              <a:rPr lang="en-US"/>
              <a:t>take over - any form of standby plant, redundant structural</a:t>
            </a:r>
          </a:p>
          <a:p>
            <a:r>
              <a:rPr lang="en-US"/>
              <a:t>components.</a:t>
            </a:r>
          </a:p>
          <a:p>
            <a:r>
              <a:rPr lang="en-US"/>
              <a:t>prevent dangerous situations from arising - warning signs or guards.</a:t>
            </a:r>
          </a:p>
          <a:p>
            <a:endParaRPr lang="en-US"/>
          </a:p>
          <a:p>
            <a:r>
              <a:rPr lang="en-US"/>
              <a:t>so protection includes a lot of stuff. That's why the subject is very complex.</a:t>
            </a:r>
          </a:p>
          <a:p>
            <a:endParaRPr lang="en-US"/>
          </a:p>
          <a:p>
            <a:r>
              <a:rPr lang="en-US"/>
              <a:t>Warning signs are hidden functions! If it's gone you don't know about it.  Example, Lift "don't use elevator in case of fire". if sign is not there, it's hidden. No one knows it’s missing.</a:t>
            </a:r>
          </a:p>
          <a:p>
            <a:endParaRPr lang="en-US"/>
          </a:p>
          <a:p>
            <a:r>
              <a:rPr lang="en-US"/>
              <a:t>Therefore should have list of all warning signs in plant. 1. keep it up to date.  2. check if their still there or legible.  airlines do that, military too.  This makes people start thinking. </a:t>
            </a:r>
          </a:p>
          <a:p>
            <a:endParaRPr lang="en-US"/>
          </a:p>
          <a:p>
            <a:r>
              <a:rPr lang="en-US"/>
              <a:t>You must establish what it is and what it does.</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553B2-86D6-4F71-B920-F10676BA0D0F}" type="slidenum">
              <a:rPr lang="en-CA"/>
              <a:pPr/>
              <a:t>34</a:t>
            </a:fld>
            <a:endParaRPr lang="en-CA"/>
          </a:p>
        </p:txBody>
      </p:sp>
      <p:sp>
        <p:nvSpPr>
          <p:cNvPr id="70658" name="Rectangle 2"/>
          <p:cNvSpPr>
            <a:spLocks noGrp="1" noRot="1" noChangeAspect="1" noChangeArrowheads="1" noTextEdit="1"/>
          </p:cNvSpPr>
          <p:nvPr>
            <p:ph type="sldImg"/>
          </p:nvPr>
        </p:nvSpPr>
        <p:spPr>
          <a:xfrm>
            <a:off x="1258888" y="720725"/>
            <a:ext cx="4800600" cy="3600450"/>
          </a:xfrm>
          <a:ln/>
        </p:spPr>
      </p:sp>
      <p:sp>
        <p:nvSpPr>
          <p:cNvPr id="7065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401E6-6411-4920-9283-515A6C23621B}" type="slidenum">
              <a:rPr lang="en-CA"/>
              <a:pPr/>
              <a:t>35</a:t>
            </a:fld>
            <a:endParaRPr lang="en-CA"/>
          </a:p>
        </p:txBody>
      </p:sp>
      <p:sp>
        <p:nvSpPr>
          <p:cNvPr id="72706" name="Rectangle 2"/>
          <p:cNvSpPr>
            <a:spLocks noGrp="1" noRot="1" noChangeAspect="1" noChangeArrowheads="1" noTextEdit="1"/>
          </p:cNvSpPr>
          <p:nvPr>
            <p:ph type="sldImg"/>
          </p:nvPr>
        </p:nvSpPr>
        <p:spPr>
          <a:xfrm>
            <a:off x="1258888" y="720725"/>
            <a:ext cx="4800600" cy="3600450"/>
          </a:xfrm>
          <a:ln/>
        </p:spPr>
      </p:sp>
      <p:sp>
        <p:nvSpPr>
          <p:cNvPr id="72707" name="Rectangle 3"/>
          <p:cNvSpPr>
            <a:spLocks noGrp="1" noChangeArrowheads="1"/>
          </p:cNvSpPr>
          <p:nvPr>
            <p:ph type="body" idx="1"/>
          </p:nvPr>
        </p:nvSpPr>
        <p:spPr>
          <a:xfrm>
            <a:off x="974725" y="4560888"/>
            <a:ext cx="5365750" cy="4319587"/>
          </a:xfrm>
        </p:spPr>
        <p:txBody>
          <a:bodyPr/>
          <a:lstStyle/>
          <a:p>
            <a:r>
              <a:rPr lang="en-US"/>
              <a:t>shows all the performance standards in red (caps).</a:t>
            </a:r>
          </a:p>
          <a:p>
            <a:endParaRPr lang="en-US"/>
          </a:p>
          <a:p>
            <a:r>
              <a:rPr lang="en-US"/>
              <a:t>Why we chose this example... It is often said that RCM no good for</a:t>
            </a:r>
          </a:p>
          <a:p>
            <a:r>
              <a:rPr lang="en-US"/>
              <a:t>electrical or civil stuff. The whole thing (the exhaust pipe) is an</a:t>
            </a:r>
          </a:p>
          <a:p>
            <a:r>
              <a:rPr lang="en-US"/>
              <a:t>inert structure. We should mention this point. </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88638-CCE8-4D10-AAF9-876AF5E1C94C}" type="slidenum">
              <a:rPr lang="en-CA"/>
              <a:pPr/>
              <a:t>36</a:t>
            </a:fld>
            <a:endParaRPr lang="en-CA"/>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B1D0-0898-4824-B84C-EF4EF906222A}" type="slidenum">
              <a:rPr lang="en-CA"/>
              <a:pPr/>
              <a:t>37</a:t>
            </a:fld>
            <a:endParaRPr lang="en-CA"/>
          </a:p>
        </p:txBody>
      </p:sp>
      <p:sp>
        <p:nvSpPr>
          <p:cNvPr id="39938" name="Rectangle 2"/>
          <p:cNvSpPr>
            <a:spLocks noGrp="1" noRot="1" noChangeAspect="1" noChangeArrowheads="1" noTextEdit="1"/>
          </p:cNvSpPr>
          <p:nvPr>
            <p:ph type="sldImg"/>
          </p:nvPr>
        </p:nvSpPr>
        <p:spPr>
          <a:xfrm>
            <a:off x="1258888" y="720725"/>
            <a:ext cx="4800600" cy="3600450"/>
          </a:xfrm>
          <a:ln/>
        </p:spPr>
      </p:sp>
      <p:sp>
        <p:nvSpPr>
          <p:cNvPr id="39939" name="Rectangle 3"/>
          <p:cNvSpPr>
            <a:spLocks noGrp="1" noChangeArrowheads="1"/>
          </p:cNvSpPr>
          <p:nvPr>
            <p:ph type="body" idx="1"/>
          </p:nvPr>
        </p:nvSpPr>
        <p:spPr>
          <a:xfrm>
            <a:off x="974725" y="4560888"/>
            <a:ext cx="5365750" cy="4319587"/>
          </a:xfrm>
        </p:spPr>
        <p:txBody>
          <a:bodyPr/>
          <a:lstStyle/>
          <a:p>
            <a:r>
              <a:rPr lang="en-US"/>
              <a:t> Adequate margin for deterioration.  (reminding people of the stuff</a:t>
            </a:r>
          </a:p>
          <a:p>
            <a:r>
              <a:rPr lang="en-US"/>
              <a:t>before lunch. We're going through this very quickly.)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4789B-1B27-48CC-8011-B9093191D7A4}" type="slidenum">
              <a:rPr lang="en-CA"/>
              <a:pPr/>
              <a:t>38</a:t>
            </a:fld>
            <a:endParaRPr lang="en-CA"/>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a:xfrm>
            <a:off x="974725" y="4560888"/>
            <a:ext cx="5365750" cy="4319587"/>
          </a:xfrm>
        </p:spPr>
        <p:txBody>
          <a:bodyPr/>
          <a:lstStyle/>
          <a:p>
            <a:r>
              <a:rPr lang="en-US"/>
              <a:t>very quickly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A604D-093F-4AC1-AB15-6A88662402B0}" type="slidenum">
              <a:rPr lang="en-CA"/>
              <a:pPr/>
              <a:t>39</a:t>
            </a:fld>
            <a:endParaRPr lang="en-CA"/>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74725" y="4560888"/>
            <a:ext cx="5365750" cy="4319587"/>
          </a:xfrm>
        </p:spPr>
        <p:txBody>
          <a:bodyPr/>
          <a:lstStyle/>
          <a:p>
            <a:r>
              <a:rPr lang="en-US"/>
              <a:t>bring back "Desired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E5570-7788-4738-AA60-A70070E38262}" type="slidenum">
              <a:rPr lang="en-CA"/>
              <a:pPr/>
              <a:t>11</a:t>
            </a:fld>
            <a:endParaRPr lang="en-CA"/>
          </a:p>
        </p:txBody>
      </p:sp>
      <p:sp>
        <p:nvSpPr>
          <p:cNvPr id="778242" name="Rectangle 2"/>
          <p:cNvSpPr>
            <a:spLocks noGrp="1" noRot="1" noChangeAspect="1" noChangeArrowheads="1" noTextEdit="1"/>
          </p:cNvSpPr>
          <p:nvPr>
            <p:ph type="sldImg"/>
          </p:nvPr>
        </p:nvSpPr>
        <p:spPr>
          <a:xfrm>
            <a:off x="1258888" y="720725"/>
            <a:ext cx="4800600" cy="3600450"/>
          </a:xfrm>
          <a:ln/>
        </p:spPr>
      </p:sp>
      <p:sp>
        <p:nvSpPr>
          <p:cNvPr id="77824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96944-0430-4483-B63B-A2C4B9CED291}" type="slidenum">
              <a:rPr lang="en-CA"/>
              <a:pPr/>
              <a:t>40</a:t>
            </a:fld>
            <a:endParaRPr lang="en-CA"/>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a:xfrm>
            <a:off x="974725" y="4560888"/>
            <a:ext cx="5365750" cy="4319587"/>
          </a:xfrm>
        </p:spPr>
        <p:txBody>
          <a:bodyPr/>
          <a:lstStyle/>
          <a:p>
            <a:r>
              <a:rPr lang="en-US"/>
              <a:t>Reason 2: demand has risen.  sustained deliberate overloading.  We know</a:t>
            </a:r>
          </a:p>
          <a:p>
            <a:r>
              <a:rPr lang="en-US"/>
              <a:t>we're hammering the plant into the ground and failure rate increases</a:t>
            </a:r>
          </a:p>
          <a:p>
            <a:r>
              <a:rPr lang="en-US"/>
              <a:t>dramatically. </a:t>
            </a:r>
          </a:p>
          <a:p>
            <a:endParaRPr lang="en-US"/>
          </a:p>
          <a:p>
            <a:r>
              <a:rPr lang="en-US"/>
              <a:t>Tampax - packs 85/min standard throughout world.  A VP decides they can</a:t>
            </a:r>
          </a:p>
          <a:p>
            <a:r>
              <a:rPr lang="en-US"/>
              <a:t>go faster.  Very reliable up to now.  They can actually run at 105.  Wow</a:t>
            </a:r>
          </a:p>
          <a:p>
            <a:r>
              <a:rPr lang="en-US"/>
              <a:t>20% increase - that's what happened for a few months.  Then availabiliy</a:t>
            </a:r>
          </a:p>
          <a:p>
            <a:r>
              <a:rPr lang="en-US"/>
              <a:t>fell to 70% he did enormous damage.  They had to wind it back to 95 and</a:t>
            </a:r>
          </a:p>
          <a:p>
            <a:r>
              <a:rPr lang="en-US"/>
              <a:t>pay $millions for repairs to damage. </a:t>
            </a:r>
          </a:p>
          <a:p>
            <a:endParaRPr lang="en-US"/>
          </a:p>
          <a:p>
            <a:r>
              <a:rPr lang="en-US"/>
              <a:t>Conclusion they don't understand this model: [show flipchart L12 "Desired</a:t>
            </a:r>
          </a:p>
          <a:p>
            <a:r>
              <a:rPr lang="en-US"/>
              <a:t>Performance]</a:t>
            </a:r>
          </a:p>
          <a:p>
            <a:endParaRPr lang="en-US"/>
          </a:p>
          <a:p>
            <a:r>
              <a:rPr lang="en-US"/>
              <a:t>Reason 3.  Sustained unintentional overloading.  Back to fpchrt "freeze</a:t>
            </a:r>
          </a:p>
          <a:p>
            <a:r>
              <a:rPr lang="en-US"/>
              <a:t>dryers" (R11).  Generally happens with the compressed air. Keep slapping</a:t>
            </a:r>
          </a:p>
          <a:p>
            <a:r>
              <a:rPr lang="en-US"/>
              <a:t>new things into the air line.  (you see portable compressors all over</a:t>
            </a:r>
          </a:p>
          <a:p>
            <a:r>
              <a:rPr lang="en-US"/>
              <a:t>the place)</a:t>
            </a:r>
          </a:p>
          <a:p>
            <a:endParaRPr lang="en-US"/>
          </a:p>
          <a:p>
            <a:r>
              <a:rPr lang="en-US"/>
              <a:t>Next one Sudden intentional overloading.  Accident (freak will never</a:t>
            </a:r>
          </a:p>
          <a:p>
            <a:r>
              <a:rPr lang="en-US"/>
              <a:t>happen again - people will pay a fortune to avoid.)</a:t>
            </a:r>
          </a:p>
          <a:p>
            <a:endParaRPr lang="en-US"/>
          </a:p>
          <a:p>
            <a:r>
              <a:rPr lang="en-US"/>
              <a:t>Incorrect process or packaging materials.  Paper thicker.  what do we do</a:t>
            </a:r>
          </a:p>
          <a:p>
            <a:r>
              <a:rPr lang="en-US"/>
              <a:t>? Maintenance?  modify</a:t>
            </a:r>
          </a:p>
          <a:p>
            <a:endParaRPr lang="en-US"/>
          </a:p>
          <a:p>
            <a:r>
              <a:rPr lang="en-US"/>
              <a:t>3. Outside envelop from start What do we do?  Better job of matching can</a:t>
            </a:r>
          </a:p>
          <a:p>
            <a:r>
              <a:rPr lang="en-US"/>
              <a:t>to want. </a:t>
            </a:r>
          </a:p>
          <a:p>
            <a:endParaRPr lang="en-US"/>
          </a:p>
          <a:p>
            <a:r>
              <a:rPr lang="en-US"/>
              <a:t>Q: Whose responsibility is reliability?</a:t>
            </a:r>
          </a:p>
          <a:p>
            <a:r>
              <a:rPr lang="en-US"/>
              <a:t>  maintainers , operators, designers</a:t>
            </a:r>
          </a:p>
          <a:p>
            <a:endParaRPr lang="en-US"/>
          </a:p>
          <a:p>
            <a:r>
              <a:rPr lang="en-US"/>
              <a:t>[Words you should not mention (early) on 3-day course: facilitator.</a:t>
            </a:r>
          </a:p>
          <a:p>
            <a:r>
              <a:rPr lang="en-US"/>
              <a:t>review groups.  But what am I doing with slides like this.  I'm starting</a:t>
            </a:r>
          </a:p>
          <a:p>
            <a:r>
              <a:rPr lang="en-US"/>
              <a:t>to make the case for it.  Remember we stopped at slide 30 on first day.</a:t>
            </a:r>
          </a:p>
          <a:p>
            <a:r>
              <a:rPr lang="en-US"/>
              <a:t>Help people discover for themselves the need for it.  Rather than usual</a:t>
            </a:r>
          </a:p>
          <a:p>
            <a:r>
              <a:rPr lang="en-US"/>
              <a:t>reaction: "Oh Oh here is another HR touchy feely bullshit type course."</a:t>
            </a:r>
          </a:p>
          <a:p>
            <a:r>
              <a:rPr lang="en-US"/>
              <a:t>And they start quitting. So we take great care to play down that issue</a:t>
            </a:r>
          </a:p>
          <a:p>
            <a:r>
              <a:rPr lang="en-US"/>
              <a:t>in the early part of the three day course. ]</a:t>
            </a:r>
          </a:p>
          <a:p>
            <a:endParaRPr lang="en-US"/>
          </a:p>
          <a:p>
            <a:r>
              <a:rPr lang="en-US"/>
              <a:t>So in this slide we're making yet another case for facilitators.[??]</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648A3-F59D-44BA-8AC1-45EF33323593}" type="slidenum">
              <a:rPr lang="en-CA"/>
              <a:pPr/>
              <a:t>41</a:t>
            </a:fld>
            <a:endParaRPr lang="en-CA"/>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74725" y="4560888"/>
            <a:ext cx="5365750" cy="4319587"/>
          </a:xfrm>
        </p:spPr>
        <p:txBody>
          <a:bodyPr/>
          <a:lstStyle/>
          <a:p>
            <a:r>
              <a:rPr lang="en-US"/>
              <a:t>[Slide 5 -7]</a:t>
            </a:r>
          </a:p>
          <a:p>
            <a:r>
              <a:rPr lang="en-US"/>
              <a:t>RCM recognizes difference between totally and partially failed state</a:t>
            </a:r>
          </a:p>
          <a:p>
            <a:endParaRPr lang="en-US"/>
          </a:p>
          <a:p>
            <a:r>
              <a:rPr lang="en-US"/>
              <a:t>Totally failed - cannot pump at all. (TPM also makes a big deal of this.)</a:t>
            </a:r>
          </a:p>
          <a:p>
            <a:endParaRPr lang="en-US"/>
          </a:p>
          <a:p>
            <a:r>
              <a:rPr lang="en-US"/>
              <a:t>Q: Why do we make distinction (between total and partial failure)?</a:t>
            </a:r>
          </a:p>
          <a:p>
            <a:r>
              <a:rPr lang="en-US"/>
              <a:t>A: Because the modes are different.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40330-BF5D-451E-8D02-4227BF2FAC47}" type="slidenum">
              <a:rPr lang="en-CA"/>
              <a:pPr/>
              <a:t>42</a:t>
            </a:fld>
            <a:endParaRPr lang="en-CA"/>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BB79EF-586E-4D74-9AF1-77302E6405DA}" type="slidenum">
              <a:rPr lang="en-CA"/>
              <a:pPr/>
              <a:t>43</a:t>
            </a:fld>
            <a:endParaRPr lang="en-CA"/>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D1EEB-7040-4048-8B1D-EC4688E75A5D}" type="slidenum">
              <a:rPr lang="en-CA"/>
              <a:pPr/>
              <a:t>44</a:t>
            </a:fld>
            <a:endParaRPr lang="en-CA"/>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74725" y="4560888"/>
            <a:ext cx="5365750" cy="4319587"/>
          </a:xfrm>
        </p:spPr>
        <p:txBody>
          <a:bodyPr/>
          <a:lstStyle/>
          <a:p>
            <a:r>
              <a:rPr lang="en-US"/>
              <a:t>Explore in more detail</a:t>
            </a:r>
          </a:p>
          <a:p>
            <a:r>
              <a:rPr lang="en-US"/>
              <a:t>a well specified 1 - 1.6 x </a:t>
            </a:r>
          </a:p>
          <a:p>
            <a:r>
              <a:rPr lang="en-US"/>
              <a:t>Fails when it is out of spec not when it is out of control.  You might</a:t>
            </a:r>
          </a:p>
          <a:p>
            <a:r>
              <a:rPr lang="en-US"/>
              <a:t>end up with someone who argues with you. You will get op or first line</a:t>
            </a:r>
          </a:p>
          <a:p>
            <a:r>
              <a:rPr lang="en-US"/>
              <a:t>supervisor.  I am told to stop the process when I start drifting out of</a:t>
            </a:r>
          </a:p>
          <a:p>
            <a:r>
              <a:rPr lang="en-US"/>
              <a:t>control.  That's a policy.  You are "failing". We are not "failed". [we</a:t>
            </a:r>
          </a:p>
          <a:p>
            <a:r>
              <a:rPr lang="en-US"/>
              <a:t>were furiously agreeing. Small point but watch out for it]. </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399AC-7517-4DEA-AD30-F2DD233FF7A1}" type="slidenum">
              <a:rPr lang="en-CA"/>
              <a:pPr/>
              <a:t>45</a:t>
            </a:fld>
            <a:endParaRPr lang="en-CA"/>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74725" y="4560888"/>
            <a:ext cx="5365750" cy="4319587"/>
          </a:xfrm>
        </p:spPr>
        <p:txBody>
          <a:bodyPr/>
          <a:lstStyle/>
          <a:p>
            <a:r>
              <a:rPr lang="en-US"/>
              <a:t>very quickly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A8DB8-A537-4D93-B637-293C93F03618}" type="slidenum">
              <a:rPr lang="en-CA"/>
              <a:pPr/>
              <a:t>46</a:t>
            </a:fld>
            <a:endParaRPr lang="en-CA"/>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74725" y="4560888"/>
            <a:ext cx="5365750" cy="4319587"/>
          </a:xfrm>
        </p:spPr>
        <p:txBody>
          <a:bodyPr/>
          <a:lstStyle/>
          <a:p>
            <a:r>
              <a:rPr lang="en-US"/>
              <a:t>Out of calibration. Wind blowing bullet off course. Consistent but in</a:t>
            </a:r>
          </a:p>
          <a:p>
            <a:r>
              <a:rPr lang="en-US"/>
              <a:t>wrong place.  For example, milling cutter worn. </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9394F-0FC1-40DE-891B-167252CB5831}" type="slidenum">
              <a:rPr lang="en-CA"/>
              <a:pPr/>
              <a:t>47</a:t>
            </a:fld>
            <a:endParaRPr lang="en-CA"/>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74725" y="4560888"/>
            <a:ext cx="5365750" cy="4319587"/>
          </a:xfrm>
        </p:spPr>
        <p:txBody>
          <a:bodyPr/>
          <a:lstStyle/>
          <a:p>
            <a:r>
              <a:rPr lang="en-US"/>
              <a:t>Out of spec both ways. Gets really sloppy. Out of spec both ways.</a:t>
            </a:r>
          </a:p>
          <a:p>
            <a:r>
              <a:rPr lang="en-US"/>
              <a:t>Filler in beer industry. Looseness. Tighten it all up.</a:t>
            </a:r>
          </a:p>
          <a:p>
            <a:r>
              <a:rPr lang="en-US"/>
              <a:t>Shooting all over the target. Drunk. Barrel worn.</a:t>
            </a:r>
          </a:p>
          <a:p>
            <a:r>
              <a:rPr lang="en-US"/>
              <a:t>Applies to any system that requres precision and accuracy of any sort.</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13CC-7DF5-4B66-A0F1-CCCBF1C6CFE4}" type="slidenum">
              <a:rPr lang="en-CA"/>
              <a:pPr/>
              <a:t>48</a:t>
            </a:fld>
            <a:endParaRPr lang="en-CA"/>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974725" y="4560888"/>
            <a:ext cx="5365750" cy="4319587"/>
          </a:xfrm>
        </p:spPr>
        <p:txBody>
          <a:bodyPr/>
          <a:lstStyle/>
          <a:p>
            <a:r>
              <a:rPr lang="en-US"/>
              <a:t>Who's right?</a:t>
            </a:r>
          </a:p>
          <a:p>
            <a:r>
              <a:rPr lang="en-US"/>
              <a:t>99% of your delegates will say they're all right.</a:t>
            </a:r>
          </a:p>
          <a:p>
            <a:r>
              <a:rPr lang="en-US"/>
              <a:t>so what's he fussing about</a:t>
            </a:r>
          </a:p>
          <a:p>
            <a:endParaRPr lang="en-US"/>
          </a:p>
          <a:p>
            <a:r>
              <a:rPr lang="en-US"/>
              <a:t>Draw pf curve (but don't identify it as such) on flpchrt 1</a:t>
            </a:r>
          </a:p>
          <a:p>
            <a:endParaRPr lang="en-US"/>
          </a:p>
          <a:p>
            <a:r>
              <a:rPr lang="en-US"/>
              <a:t>[flpchrt L16_________________________________________________</a:t>
            </a:r>
          </a:p>
          <a:p>
            <a:r>
              <a:rPr lang="en-US"/>
              <a:t>--------------------------------- ok</a:t>
            </a:r>
          </a:p>
          <a:p>
            <a:r>
              <a:rPr lang="en-US"/>
              <a:t>   x</a:t>
            </a:r>
          </a:p>
          <a:p>
            <a:r>
              <a:rPr lang="en-US"/>
              <a:t>xxxxxxxxxxxxxxxxxxxxxxxxxxxxxxxxx safety officer</a:t>
            </a:r>
          </a:p>
          <a:p>
            <a:r>
              <a:rPr lang="en-US"/>
              <a:t>................................. maint limit 90 l/mo</a:t>
            </a:r>
          </a:p>
          <a:p>
            <a:r>
              <a:rPr lang="en-US"/>
              <a:t>         x m/c not released for PM</a:t>
            </a:r>
          </a:p>
          <a:p>
            <a:r>
              <a:rPr lang="en-US"/>
              <a:t>--------------------------------- can pour in buckets of oil</a:t>
            </a:r>
          </a:p>
          <a:p>
            <a:endParaRPr lang="en-US"/>
          </a:p>
          <a:p>
            <a:r>
              <a:rPr lang="en-US"/>
              <a:t>--------------------------------- Seized</a:t>
            </a:r>
          </a:p>
          <a:p>
            <a:r>
              <a:rPr lang="en-US"/>
              <a:t>___________________________________________________________</a:t>
            </a:r>
          </a:p>
          <a:p>
            <a:r>
              <a:rPr lang="en-US"/>
              <a:t>Prod manager will completely accept pouring in buckets of oil.</a:t>
            </a:r>
          </a:p>
          <a:p>
            <a:r>
              <a:rPr lang="en-US"/>
              <a:t>Unfortunately maint mgr can't afford to pour in buckets of oil.</a:t>
            </a:r>
          </a:p>
          <a:p>
            <a:r>
              <a:rPr lang="en-US"/>
              <a:t>  so hi limit  is "x" liters per month</a:t>
            </a:r>
          </a:p>
          <a:p>
            <a:r>
              <a:rPr lang="en-US"/>
              <a:t>    they never talk to each other</a:t>
            </a:r>
          </a:p>
          <a:p>
            <a:r>
              <a:rPr lang="en-US"/>
              <a:t>Lube man says boss we're at 95 liters/mo</a:t>
            </a:r>
          </a:p>
          <a:p>
            <a:r>
              <a:rPr lang="en-US"/>
              <a:t>Now let's watch one of the most common scenarios in maintenance</a:t>
            </a:r>
          </a:p>
          <a:p>
            <a:r>
              <a:rPr lang="en-US"/>
              <a:t>management...</a:t>
            </a:r>
          </a:p>
          <a:p>
            <a:endParaRPr lang="en-US"/>
          </a:p>
          <a:p>
            <a:r>
              <a:rPr lang="en-US"/>
              <a:t>Mechanic or planner goes to production. Asks for availability. Prod mgr</a:t>
            </a:r>
          </a:p>
          <a:p>
            <a:r>
              <a:rPr lang="en-US"/>
              <a:t>says go away.  He writes in his little black book "Machine not released</a:t>
            </a:r>
          </a:p>
          <a:p>
            <a:r>
              <a:rPr lang="en-US"/>
              <a:t>for PM" (anybody seen this?)</a:t>
            </a:r>
          </a:p>
          <a:p>
            <a:endParaRPr lang="en-US"/>
          </a:p>
          <a:p>
            <a:r>
              <a:rPr lang="en-US"/>
              <a:t>What is he implying? That prod guy doesn't agree with PM.</a:t>
            </a:r>
          </a:p>
          <a:p>
            <a:r>
              <a:rPr lang="en-US"/>
              <a:t>Is that true?</a:t>
            </a:r>
          </a:p>
          <a:p>
            <a:r>
              <a:rPr lang="en-US"/>
              <a:t>Of course he does.</a:t>
            </a:r>
          </a:p>
          <a:p>
            <a:r>
              <a:rPr lang="en-US"/>
              <a:t>He just has a different standard.</a:t>
            </a:r>
          </a:p>
          <a:p>
            <a:r>
              <a:rPr lang="en-US"/>
              <a:t>Somebody else has a view on this  - our safety officer.</a:t>
            </a:r>
          </a:p>
          <a:p>
            <a:r>
              <a:rPr lang="en-US"/>
              <a:t>He says a liter is the limit. He went to a TPM course which says a</a:t>
            </a:r>
          </a:p>
          <a:p>
            <a:r>
              <a:rPr lang="en-US"/>
              <a:t>little trickle foretells a big problem. </a:t>
            </a:r>
          </a:p>
          <a:p>
            <a:r>
              <a:rPr lang="en-US"/>
              <a:t>He goes to maint mgr who tells him to go away.</a:t>
            </a:r>
          </a:p>
          <a:p>
            <a:r>
              <a:rPr lang="en-US"/>
              <a:t>Now we have the other big reason "No Labour".</a:t>
            </a:r>
          </a:p>
          <a:p>
            <a:r>
              <a:rPr lang="en-US"/>
              <a:t>Do we have " no labour".</a:t>
            </a:r>
          </a:p>
          <a:p>
            <a:r>
              <a:rPr lang="en-US"/>
              <a:t>Of course we have plenty of labor.</a:t>
            </a:r>
          </a:p>
          <a:p>
            <a:endParaRPr lang="en-US"/>
          </a:p>
          <a:p>
            <a:r>
              <a:rPr lang="en-US"/>
              <a:t>What must we do?</a:t>
            </a:r>
          </a:p>
          <a:p>
            <a:r>
              <a:rPr lang="en-US"/>
              <a:t>Answer: We all must agree on what we mean by "failed".</a:t>
            </a:r>
          </a:p>
          <a:p>
            <a:endParaRPr lang="en-US"/>
          </a:p>
          <a:p>
            <a:r>
              <a:rPr lang="en-US"/>
              <a:t>Every time I hear either of these sob stories, you will always find</a:t>
            </a:r>
          </a:p>
          <a:p>
            <a:r>
              <a:rPr lang="en-US"/>
              <a:t>that this is the fundamental problem.</a:t>
            </a:r>
          </a:p>
          <a:p>
            <a:endParaRPr lang="en-US"/>
          </a:p>
          <a:p>
            <a:r>
              <a:rPr lang="en-US"/>
              <a:t>This is the "Roman messenger" syndrome.</a:t>
            </a:r>
          </a:p>
          <a:p>
            <a:r>
              <a:rPr lang="en-US"/>
              <a:t>This is a very powerful message.</a:t>
            </a:r>
          </a:p>
          <a:p>
            <a:r>
              <a:rPr lang="en-US"/>
              <a:t>We didn't define a performance standard for "Contain oil". Needed to</a:t>
            </a:r>
          </a:p>
          <a:p>
            <a:r>
              <a:rPr lang="en-US"/>
              <a:t>define a loss rate.</a:t>
            </a:r>
          </a:p>
          <a:p>
            <a:r>
              <a:rPr lang="en-US"/>
              <a:t>This gives them serious food for thought.</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31241-30FC-4B2F-A129-A91BAEA96D27}" type="slidenum">
              <a:rPr lang="en-CA"/>
              <a:pPr/>
              <a:t>49</a:t>
            </a:fld>
            <a:endParaRPr lang="en-CA"/>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958E6-A42E-4AF3-8771-1D3787D98979}" type="slidenum">
              <a:rPr lang="en-CA"/>
              <a:pPr/>
              <a:t>13</a:t>
            </a:fld>
            <a:endParaRPr lang="en-CA"/>
          </a:p>
        </p:txBody>
      </p:sp>
      <p:sp>
        <p:nvSpPr>
          <p:cNvPr id="705538" name="Rectangle 2"/>
          <p:cNvSpPr>
            <a:spLocks noGrp="1" noRot="1" noChangeAspect="1" noChangeArrowheads="1" noTextEdit="1"/>
          </p:cNvSpPr>
          <p:nvPr>
            <p:ph type="sldImg"/>
          </p:nvPr>
        </p:nvSpPr>
        <p:spPr>
          <a:xfrm>
            <a:off x="1258888" y="720725"/>
            <a:ext cx="4800600" cy="3600450"/>
          </a:xfrm>
          <a:ln/>
        </p:spPr>
      </p:sp>
      <p:sp>
        <p:nvSpPr>
          <p:cNvPr id="70553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187FA-2AB0-4612-A7E5-835263B71C56}" type="slidenum">
              <a:rPr lang="en-CA"/>
              <a:pPr/>
              <a:t>50</a:t>
            </a:fld>
            <a:endParaRPr lang="en-CA"/>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974725" y="4560888"/>
            <a:ext cx="5365750" cy="4319587"/>
          </a:xfrm>
        </p:spPr>
        <p:txBody>
          <a:bodyPr/>
          <a:lstStyle/>
          <a:p>
            <a:r>
              <a:rPr lang="en-US"/>
              <a:t>illustrating that the functional failures always relate to the</a:t>
            </a:r>
          </a:p>
          <a:p>
            <a:r>
              <a:rPr lang="en-US"/>
              <a:t>performance standards. Match of the reds on both sides.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8D37A-50A8-4BED-A011-6B0FED65CBA2}" type="slidenum">
              <a:rPr lang="en-CA"/>
              <a:pPr/>
              <a:t>51</a:t>
            </a:fld>
            <a:endParaRPr lang="en-CA"/>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74725" y="4560888"/>
            <a:ext cx="5365750" cy="4319587"/>
          </a:xfrm>
        </p:spPr>
        <p:txBody>
          <a:bodyPr/>
          <a:lstStyle/>
          <a:p>
            <a:r>
              <a:rPr lang="en-US"/>
              <a:t>do small recap</a:t>
            </a:r>
          </a:p>
          <a:p>
            <a:r>
              <a:rPr lang="en-US"/>
              <a:t>any questions?</a:t>
            </a:r>
          </a:p>
          <a:p>
            <a:r>
              <a:rPr lang="en-US"/>
              <a:t>Don't get sucked into a big debate about stuff you will be talking</a:t>
            </a:r>
          </a:p>
          <a:p>
            <a:r>
              <a:rPr lang="en-US"/>
              <a:t>about in a half hour.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9FBBD-0C44-4796-89CA-26C268958609}" type="slidenum">
              <a:rPr lang="en-CA"/>
              <a:pPr/>
              <a:t>52</a:t>
            </a:fld>
            <a:endParaRPr lang="en-CA"/>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974725" y="4560888"/>
            <a:ext cx="5365750" cy="4319587"/>
          </a:xfrm>
        </p:spPr>
        <p:txBody>
          <a:bodyPr/>
          <a:lstStyle/>
          <a:p>
            <a:r>
              <a:rPr lang="en-US"/>
              <a:t>Now we get into failure modes</a:t>
            </a:r>
          </a:p>
          <a:p>
            <a:r>
              <a:rPr lang="en-US"/>
              <a:t>how to describe</a:t>
            </a:r>
          </a:p>
          <a:p>
            <a:r>
              <a:rPr lang="en-US"/>
              <a:t>how to record</a:t>
            </a:r>
          </a:p>
          <a:p>
            <a:endParaRPr lang="en-US"/>
          </a:p>
          <a:p>
            <a:r>
              <a:rPr lang="en-US"/>
              <a:t>Q: What is a failure mode?</a:t>
            </a:r>
          </a:p>
          <a:p>
            <a:endParaRPr lang="en-US"/>
          </a:p>
          <a:p>
            <a:r>
              <a:rPr lang="en-US"/>
              <a:t>Be very careful:</a:t>
            </a:r>
          </a:p>
          <a:p>
            <a:r>
              <a:rPr lang="en-US"/>
              <a:t>in general world has two separate and distinct meaning.</a:t>
            </a:r>
          </a:p>
          <a:p>
            <a:r>
              <a:rPr lang="en-US"/>
              <a:t>Lies behind a lot of confusion.</a:t>
            </a:r>
          </a:p>
          <a:p>
            <a:endParaRPr lang="en-US"/>
          </a:p>
          <a:p>
            <a:r>
              <a:rPr lang="en-US"/>
              <a:t>We define a func fail as a failed state</a:t>
            </a:r>
          </a:p>
          <a:p>
            <a:r>
              <a:rPr lang="en-US"/>
              <a:t>and a failure mode is an event that causes the failed state.</a:t>
            </a:r>
          </a:p>
          <a:p>
            <a:endParaRPr lang="en-US"/>
          </a:p>
          <a:p>
            <a:r>
              <a:rPr lang="en-US"/>
              <a:t>Failed state = dead . does not describe cause</a:t>
            </a:r>
          </a:p>
          <a:p>
            <a:r>
              <a:rPr lang="en-US"/>
              <a:t>Failure mode= could by anything. The event.</a:t>
            </a:r>
          </a:p>
          <a:p>
            <a:endParaRPr lang="en-US"/>
          </a:p>
          <a:p>
            <a:r>
              <a:rPr lang="en-US"/>
              <a:t>Why am I hammering this?</a:t>
            </a:r>
          </a:p>
          <a:p>
            <a:r>
              <a:rPr lang="en-US"/>
              <a:t>The other technologies are less precise than this.</a:t>
            </a:r>
          </a:p>
          <a:p>
            <a:r>
              <a:rPr lang="en-US"/>
              <a:t>Be warned.</a:t>
            </a:r>
          </a:p>
          <a:p>
            <a:endParaRPr lang="en-US"/>
          </a:p>
          <a:p>
            <a:r>
              <a:rPr lang="en-US"/>
              <a:t>Neither party is wrong. Don't get into this in 3-day course. But you</a:t>
            </a:r>
          </a:p>
          <a:p>
            <a:r>
              <a:rPr lang="en-US"/>
              <a:t>may encounter delegates with a MIL STD.1629A background.</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A69B5-7122-4B8F-A079-C1284BC25F36}" type="slidenum">
              <a:rPr lang="en-CA"/>
              <a:pPr/>
              <a:t>53</a:t>
            </a:fld>
            <a:endParaRPr lang="en-C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74725" y="4560888"/>
            <a:ext cx="5365750" cy="4319587"/>
          </a:xfrm>
        </p:spPr>
        <p:txBody>
          <a:bodyPr/>
          <a:lstStyle/>
          <a:p>
            <a:r>
              <a:rPr lang="en-US"/>
              <a:t>What is a failure mode?</a:t>
            </a:r>
          </a:p>
          <a:p>
            <a:endParaRPr lang="en-US"/>
          </a:p>
          <a:p>
            <a:r>
              <a:rPr lang="en-US"/>
              <a:t>I have seen sheets likd this</a:t>
            </a:r>
          </a:p>
          <a:p>
            <a:endParaRPr lang="en-US"/>
          </a:p>
          <a:p>
            <a:r>
              <a:rPr lang="en-US"/>
              <a:t>FF  FMode  FCause  Fmech</a:t>
            </a:r>
          </a:p>
          <a:p>
            <a:endParaRPr lang="en-US"/>
          </a:p>
          <a:p>
            <a:r>
              <a:rPr lang="en-US"/>
              <a:t>dead heart   bullet  someone</a:t>
            </a:r>
          </a:p>
          <a:p>
            <a:r>
              <a:rPr lang="en-US"/>
              <a:t>     stopped passed  pulled </a:t>
            </a:r>
          </a:p>
          <a:p>
            <a:r>
              <a:rPr lang="en-US"/>
              <a:t>             thru    trigger</a:t>
            </a:r>
          </a:p>
          <a:p>
            <a:endParaRPr lang="en-US"/>
          </a:p>
          <a:p>
            <a:r>
              <a:rPr lang="en-US"/>
              <a:t>with three columns what is he implying</a:t>
            </a:r>
          </a:p>
          <a:p>
            <a:r>
              <a:rPr lang="en-US"/>
              <a:t>that there are two-three levels of causation.</a:t>
            </a:r>
          </a:p>
          <a:p>
            <a:r>
              <a:rPr lang="en-US"/>
              <a:t>and are their only 3 levels of causation?</a:t>
            </a:r>
          </a:p>
          <a:p>
            <a:r>
              <a:rPr lang="en-US"/>
              <a:t>No.</a:t>
            </a:r>
          </a:p>
          <a:p>
            <a:r>
              <a:rPr lang="en-US"/>
              <a:t>How many?</a:t>
            </a:r>
          </a:p>
          <a:p>
            <a:r>
              <a:rPr lang="en-US"/>
              <a:t>infinite</a:t>
            </a:r>
          </a:p>
          <a:p>
            <a:endParaRPr lang="en-US"/>
          </a:p>
          <a:p>
            <a:r>
              <a:rPr lang="en-US"/>
              <a:t>In our world </a:t>
            </a:r>
          </a:p>
          <a:p>
            <a:r>
              <a:rPr lang="en-US"/>
              <a:t>Failure mode = Failure cause = Failure mechanism</a:t>
            </a:r>
          </a:p>
          <a:p>
            <a:endParaRPr lang="en-US"/>
          </a:p>
          <a:p>
            <a:r>
              <a:rPr lang="en-US"/>
              <a:t>Other people would disagree.</a:t>
            </a:r>
          </a:p>
          <a:p>
            <a:endParaRPr lang="en-US"/>
          </a:p>
          <a:p>
            <a:r>
              <a:rPr lang="en-US"/>
              <a:t>How we handle this question of drilling down - we will spend a lot of</a:t>
            </a:r>
          </a:p>
          <a:p>
            <a:r>
              <a:rPr lang="en-US"/>
              <a:t>time on that.</a:t>
            </a:r>
          </a:p>
          <a:p>
            <a:endParaRPr lang="en-US"/>
          </a:p>
          <a:p>
            <a:r>
              <a:rPr lang="en-US"/>
              <a:t>We subscribe to the school of thought that it is the event that causes</a:t>
            </a:r>
          </a:p>
          <a:p>
            <a:r>
              <a:rPr lang="en-US"/>
              <a:t>the failed state.</a:t>
            </a:r>
          </a:p>
          <a:p>
            <a:r>
              <a:rPr lang="en-US"/>
              <a:t>Failure mode =  noun and verb (could be passive form of verb)</a:t>
            </a:r>
          </a:p>
          <a:p>
            <a:r>
              <a:rPr lang="en-US"/>
              <a:t>         </a:t>
            </a:r>
          </a:p>
          <a:p>
            <a:r>
              <a:rPr lang="en-US"/>
              <a:t>[Flpchrt R21]_______________________________________________________</a:t>
            </a:r>
          </a:p>
          <a:p>
            <a:r>
              <a:rPr lang="en-US"/>
              <a:t>key sheared </a:t>
            </a:r>
          </a:p>
          <a:p>
            <a:r>
              <a:rPr lang="en-US"/>
              <a:t>power fails </a:t>
            </a:r>
          </a:p>
          <a:p>
            <a:r>
              <a:rPr lang="en-US"/>
              <a:t>shaft shears</a:t>
            </a:r>
          </a:p>
          <a:p>
            <a:r>
              <a:rPr lang="en-US"/>
              <a:t>bearing seizes  ---------------&gt; misaligned, </a:t>
            </a:r>
          </a:p>
          <a:p>
            <a:r>
              <a:rPr lang="en-US"/>
              <a:t>impeller falls off               lube failure---------&gt;No grease</a:t>
            </a:r>
          </a:p>
          <a:p>
            <a:r>
              <a:rPr lang="en-US"/>
              <a:t>inlet blocked by f.o.            normal w&amp;t            Wrong grease----,</a:t>
            </a:r>
          </a:p>
          <a:p>
            <a:r>
              <a:rPr lang="en-US"/>
              <a:t>v/v closed                       disintegrated         Dirty grease    |</a:t>
            </a:r>
          </a:p>
          <a:p>
            <a:r>
              <a:rPr lang="en-US"/>
              <a:t>motor burns out                                        Too much        |</a:t>
            </a:r>
          </a:p>
          <a:p>
            <a:r>
              <a:rPr lang="en-US"/>
              <a:t>protection (nuisance) trips                                            |</a:t>
            </a:r>
          </a:p>
          <a:p>
            <a:r>
              <a:rPr lang="en-US"/>
              <a:t>   |                                            -distracted&lt;-----------'        </a:t>
            </a:r>
          </a:p>
          <a:p>
            <a:r>
              <a:rPr lang="en-US"/>
              <a:t>   |                                            -no stock</a:t>
            </a:r>
          </a:p>
          <a:p>
            <a:r>
              <a:rPr lang="en-US"/>
              <a:t>   |                                            -sabotage</a:t>
            </a:r>
          </a:p>
          <a:p>
            <a:r>
              <a:rPr lang="en-US"/>
              <a:t>   v                                            -wrong label</a:t>
            </a:r>
          </a:p>
          <a:p>
            <a:r>
              <a:rPr lang="en-US"/>
              <a:t>____________________________________________________________________</a:t>
            </a:r>
          </a:p>
          <a:p>
            <a:r>
              <a:rPr lang="en-US"/>
              <a:t>What would be a deeper cause of lube failure?</a:t>
            </a:r>
          </a:p>
          <a:p>
            <a:r>
              <a:rPr lang="en-US"/>
              <a:t>wrong grease, dirty grease, too much grease, ad infinitum</a:t>
            </a:r>
          </a:p>
          <a:p>
            <a:endParaRPr lang="en-US"/>
          </a:p>
          <a:p>
            <a:r>
              <a:rPr lang="en-US"/>
              <a:t>Why wrong grease?</a:t>
            </a:r>
          </a:p>
          <a:p>
            <a:r>
              <a:rPr lang="en-US"/>
              <a:t>greaser distracted, no stock of proper grease, wrong label on drum</a:t>
            </a:r>
          </a:p>
          <a:p>
            <a:endParaRPr lang="en-US"/>
          </a:p>
          <a:p>
            <a:r>
              <a:rPr lang="en-US"/>
              <a:t>Why was he distracted?</a:t>
            </a:r>
          </a:p>
          <a:p>
            <a:endParaRPr lang="en-US"/>
          </a:p>
          <a:p>
            <a:r>
              <a:rPr lang="en-US"/>
              <a:t>Another decision that we have to make - how much detail is needed?</a:t>
            </a:r>
          </a:p>
          <a:p>
            <a:r>
              <a:rPr lang="en-US"/>
              <a:t>If we stop too soon we end up with a superficial and possibly dangerous</a:t>
            </a:r>
          </a:p>
          <a:p>
            <a:r>
              <a:rPr lang="en-US"/>
              <a:t>analysis. </a:t>
            </a:r>
          </a:p>
          <a:p>
            <a:r>
              <a:rPr lang="en-US"/>
              <a:t>If we go to far --&gt; analysis paralysis</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2C00A-FB14-49E3-B3BF-AF3C7C48030C}" type="slidenum">
              <a:rPr lang="en-CA"/>
              <a:pPr/>
              <a:t>54</a:t>
            </a:fld>
            <a:endParaRPr lang="en-CA"/>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0F74D-7090-4F95-8BAA-A51F6FC6F487}" type="slidenum">
              <a:rPr lang="en-CA"/>
              <a:pPr/>
              <a:t>55</a:t>
            </a:fld>
            <a:endParaRPr lang="en-CA"/>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74725" y="4560888"/>
            <a:ext cx="5365750" cy="4319587"/>
          </a:xfrm>
        </p:spPr>
        <p:txBody>
          <a:bodyPr/>
          <a:lstStyle/>
          <a:p>
            <a:r>
              <a:rPr lang="en-US"/>
              <a:t>we could spend the rest of the night discussing this.</a:t>
            </a:r>
          </a:p>
          <a:p>
            <a:r>
              <a:rPr lang="en-US"/>
              <a:t>pump hit by meteor is actually true.</a:t>
            </a:r>
          </a:p>
          <a:p>
            <a:endParaRPr lang="en-US"/>
          </a:p>
          <a:p>
            <a:r>
              <a:rPr lang="en-US"/>
              <a:t>portugal - new failure mode, shoot kiln, missed, hit conveyor. Context</a:t>
            </a:r>
          </a:p>
          <a:p>
            <a:r>
              <a:rPr lang="en-US"/>
              <a:t>specific. </a:t>
            </a:r>
          </a:p>
          <a:p>
            <a:endParaRPr lang="en-US"/>
          </a:p>
          <a:p>
            <a:r>
              <a:rPr lang="en-US"/>
              <a:t>Two reasons analysis can take too long:</a:t>
            </a:r>
          </a:p>
          <a:p>
            <a:r>
              <a:rPr lang="en-US"/>
              <a:t>1. going too low</a:t>
            </a:r>
          </a:p>
          <a:p>
            <a:r>
              <a:rPr lang="en-US"/>
              <a:t>2. too much detail</a:t>
            </a:r>
          </a:p>
          <a:p>
            <a:r>
              <a:rPr lang="en-US"/>
              <a:t>facilitator needs to be skilled to manage this.</a:t>
            </a:r>
          </a:p>
          <a:p>
            <a:endParaRPr lang="en-US"/>
          </a:p>
          <a:p>
            <a:r>
              <a:rPr lang="en-US"/>
              <a:t>Where do we stop?</a:t>
            </a:r>
          </a:p>
          <a:p>
            <a:endParaRPr lang="en-US"/>
          </a:p>
          <a:p>
            <a:r>
              <a:rPr lang="en-US"/>
              <a:t>Only failure modes that are reasonably likely (credible) in the</a:t>
            </a:r>
          </a:p>
          <a:p>
            <a:r>
              <a:rPr lang="en-US"/>
              <a:t>operating context. credible as opposed to incredible.</a:t>
            </a:r>
          </a:p>
          <a:p>
            <a:endParaRPr lang="en-US"/>
          </a:p>
          <a:p>
            <a:r>
              <a:rPr lang="en-US"/>
              <a:t>failure modes that have occured in a similar equipment in similar context</a:t>
            </a:r>
          </a:p>
          <a:p>
            <a:r>
              <a:rPr lang="en-US"/>
              <a:t>failure modes addressed by existing PM programs</a:t>
            </a:r>
          </a:p>
          <a:p>
            <a:r>
              <a:rPr lang="en-US"/>
              <a:t>failure modes not being addressed but thought to be likely.</a:t>
            </a:r>
          </a:p>
          <a:p>
            <a:endParaRPr lang="en-US"/>
          </a:p>
          <a:p>
            <a:r>
              <a:rPr lang="en-US"/>
              <a:t>Be realistic. No prize for the longest list.</a:t>
            </a:r>
          </a:p>
          <a:p>
            <a:endParaRPr lang="en-US"/>
          </a:p>
          <a:p>
            <a:r>
              <a:rPr lang="en-US"/>
              <a:t>One influence is the consequences as to how defensive you need to be.</a:t>
            </a:r>
          </a:p>
          <a:p>
            <a:r>
              <a:rPr lang="en-US"/>
              <a:t>more defensive = longer list</a:t>
            </a:r>
          </a:p>
          <a:p>
            <a:endParaRPr lang="en-US"/>
          </a:p>
          <a:p>
            <a:r>
              <a:rPr lang="en-US"/>
              <a:t>Very very much a judgment call arrived at through consensus.</a:t>
            </a:r>
          </a:p>
          <a:p>
            <a:endParaRPr lang="en-US"/>
          </a:p>
          <a:p>
            <a:r>
              <a:rPr lang="en-US"/>
              <a:t>The other dimension -- How much detail. "5 why" very popular in U.S.</a:t>
            </a:r>
          </a:p>
          <a:p>
            <a:r>
              <a:rPr lang="en-US"/>
              <a:t>When we go 1 level down we're asking why once.  One methodolgy says ask</a:t>
            </a:r>
          </a:p>
          <a:p>
            <a:r>
              <a:rPr lang="en-US"/>
              <a:t>"why" 5 times. Then you'll be there. Some otherwise quite serious adults</a:t>
            </a:r>
          </a:p>
          <a:p>
            <a:r>
              <a:rPr lang="en-US"/>
              <a:t>have fallen into this.  More detail &lt;---&gt; less detail.  Will get there</a:t>
            </a:r>
          </a:p>
          <a:p>
            <a:r>
              <a:rPr lang="en-US"/>
              <a:t>eventually God or the big Bang.  5 times is preposterous, unbelievably</a:t>
            </a:r>
          </a:p>
          <a:p>
            <a:r>
              <a:rPr lang="en-US"/>
              <a:t>simplistic. </a:t>
            </a:r>
          </a:p>
          <a:p>
            <a:endParaRPr lang="en-US"/>
          </a:p>
          <a:p>
            <a:r>
              <a:rPr lang="en-US"/>
              <a:t>Where should we stop? - where we have a reasonable chance of being able</a:t>
            </a:r>
          </a:p>
          <a:p>
            <a:r>
              <a:rPr lang="en-US"/>
              <a:t>to do something.  [Distracted - keep an eye out for obviously spaced out</a:t>
            </a:r>
          </a:p>
          <a:p>
            <a:r>
              <a:rPr lang="en-US"/>
              <a:t>people].  One step higher - can we do something to make it impossible to</a:t>
            </a:r>
          </a:p>
          <a:p>
            <a:r>
              <a:rPr lang="en-US"/>
              <a:t>use the wrong grease?  One step higher - perhaps vib analysis.  Important</a:t>
            </a:r>
          </a:p>
          <a:p>
            <a:r>
              <a:rPr lang="en-US"/>
              <a:t>point: Sometimes it's appropriate to go to less detail.  The point at</a:t>
            </a:r>
          </a:p>
          <a:p>
            <a:r>
              <a:rPr lang="en-US"/>
              <a:t>which we we stop - where it is possible to identify an appropriate</a:t>
            </a:r>
          </a:p>
          <a:p>
            <a:r>
              <a:rPr lang="en-US"/>
              <a:t>failure management policy.  Bearing seizes: unless I happen to know that</a:t>
            </a:r>
          </a:p>
          <a:p>
            <a:r>
              <a:rPr lang="en-US"/>
              <a:t>80% of my bearing failures are due to grease problems. </a:t>
            </a:r>
          </a:p>
          <a:p>
            <a:endParaRPr lang="en-US"/>
          </a:p>
          <a:p>
            <a:r>
              <a:rPr lang="en-US"/>
              <a:t>Turn your attention to three important pages of new version of book 66 -</a:t>
            </a:r>
          </a:p>
          <a:p>
            <a:r>
              <a:rPr lang="en-US"/>
              <a:t>68.  More detailed version of this slide.  I have put 7 levels.  why?</a:t>
            </a:r>
          </a:p>
          <a:p>
            <a:r>
              <a:rPr lang="en-US"/>
              <a:t>more than 5 (to reinforce the arbitrariness of 5).  People are adament</a:t>
            </a:r>
          </a:p>
          <a:p>
            <a:r>
              <a:rPr lang="en-US"/>
              <a:t>on the number 5. We say in some cases it's appropriate to ask why only</a:t>
            </a:r>
          </a:p>
          <a:p>
            <a:r>
              <a:rPr lang="en-US"/>
              <a:t>*once*.  Example hidden failure - pump c.  Only need to ask "why" once.</a:t>
            </a:r>
          </a:p>
          <a:p>
            <a:r>
              <a:rPr lang="en-US"/>
              <a:t>But in pump A we might have gone to level 7. </a:t>
            </a:r>
          </a:p>
          <a:p>
            <a:endParaRPr lang="en-US"/>
          </a:p>
          <a:p>
            <a:r>
              <a:rPr lang="en-US"/>
              <a:t>Important point: don't have to identify failure modes at the same level.</a:t>
            </a:r>
          </a:p>
          <a:p>
            <a:r>
              <a:rPr lang="en-US"/>
              <a:t>Some are blank.  What conclusion do we draw?  We need to identify the</a:t>
            </a:r>
          </a:p>
          <a:p>
            <a:r>
              <a:rPr lang="en-US"/>
              <a:t>appropriate level.  It's a skill of the facilitator.  The more analyses</a:t>
            </a:r>
          </a:p>
          <a:p>
            <a:r>
              <a:rPr lang="en-US"/>
              <a:t>you do the easier and more intuitive this becomes.  You have to be</a:t>
            </a:r>
          </a:p>
          <a:p>
            <a:r>
              <a:rPr lang="en-US"/>
              <a:t>thinking ahead somewhat - to the consequences.  Might ask - is there a</a:t>
            </a:r>
          </a:p>
          <a:p>
            <a:r>
              <a:rPr lang="en-US"/>
              <a:t>particular common reason why pump set fails on stand-by. If someone</a:t>
            </a:r>
          </a:p>
          <a:p>
            <a:r>
              <a:rPr lang="en-US"/>
              <a:t>says we get serious risk of brinelling, then need to go one step</a:t>
            </a:r>
          </a:p>
          <a:p>
            <a:r>
              <a:rPr lang="en-US"/>
              <a:t>further.  Still only requires one column on info worksheet.  When</a:t>
            </a:r>
          </a:p>
          <a:p>
            <a:r>
              <a:rPr lang="en-US"/>
              <a:t>challenged say "we're aware of all this - but it's just too time</a:t>
            </a:r>
          </a:p>
          <a:p>
            <a:r>
              <a:rPr lang="en-US"/>
              <a:t>consuming and not necessary." [??]</a:t>
            </a:r>
          </a:p>
          <a:p>
            <a:endParaRPr lang="en-US"/>
          </a:p>
          <a:p>
            <a:r>
              <a:rPr lang="en-US"/>
              <a:t>Summarizing</a:t>
            </a:r>
          </a:p>
          <a:p>
            <a:r>
              <a:rPr lang="en-US"/>
              <a:t>The two questions:</a:t>
            </a:r>
          </a:p>
          <a:p>
            <a:r>
              <a:rPr lang="en-US"/>
              <a:t>1. how much detail?</a:t>
            </a:r>
          </a:p>
          <a:p>
            <a:r>
              <a:rPr lang="en-US"/>
              <a:t>2. where to stop?</a:t>
            </a:r>
          </a:p>
          <a:p>
            <a:r>
              <a:rPr lang="en-US"/>
              <a:t>In other words need to avoid being either: Too deterministic, not</a:t>
            </a:r>
          </a:p>
          <a:p>
            <a:r>
              <a:rPr lang="en-US"/>
              <a:t>determinsitic enough The key is practice! </a:t>
            </a:r>
          </a:p>
          <a:p>
            <a:endParaRPr lang="en-US"/>
          </a:p>
          <a:p>
            <a:r>
              <a:rPr lang="en-US"/>
              <a:t>These are part of the 45 skills.  A facilitator never asks: "Have we</a:t>
            </a:r>
          </a:p>
          <a:p>
            <a:r>
              <a:rPr lang="en-US"/>
              <a:t>gone into enough detail?" Otherwise he is saying he doesn't know and</a:t>
            </a:r>
          </a:p>
          <a:p>
            <a:r>
              <a:rPr lang="en-US"/>
              <a:t>it's a subject for debate.  Controlled by how he asks the question.  You</a:t>
            </a:r>
          </a:p>
          <a:p>
            <a:r>
              <a:rPr lang="en-US"/>
              <a:t>have to screw up a few times to get the knack.  Seldom an issue for a</a:t>
            </a:r>
          </a:p>
          <a:p>
            <a:r>
              <a:rPr lang="en-US"/>
              <a:t>good facilitator! </a:t>
            </a:r>
          </a:p>
          <a:p>
            <a:endParaRPr lang="en-US"/>
          </a:p>
          <a:p>
            <a:r>
              <a:rPr lang="en-US"/>
              <a:t>[Last point - competitive - not for 3-day consumption.  Failure Modes</a:t>
            </a:r>
          </a:p>
          <a:p>
            <a:r>
              <a:rPr lang="en-US"/>
              <a:t>given as a pull down menu for this type of equipment.  Claim to save</a:t>
            </a:r>
          </a:p>
          <a:p>
            <a:r>
              <a:rPr lang="en-US"/>
              <a:t>your time - a hell of a lot of time.  Not valid - too easy to fall into</a:t>
            </a:r>
          </a:p>
          <a:p>
            <a:r>
              <a:rPr lang="en-US"/>
              <a:t>trap of power of suggestion.  Don't do it. Pull down list makes a</a:t>
            </a:r>
          </a:p>
          <a:p>
            <a:r>
              <a:rPr lang="en-US"/>
              <a:t>certain assumption: Everything is at a given level.  Decision has been</a:t>
            </a:r>
          </a:p>
          <a:p>
            <a:r>
              <a:rPr lang="en-US"/>
              <a:t>made that all are at same level, But the level is context specific. </a:t>
            </a:r>
          </a:p>
          <a:p>
            <a:endParaRPr lang="en-US"/>
          </a:p>
          <a:p>
            <a:r>
              <a:rPr lang="en-US"/>
              <a:t>Caveat - such lists will eventually be useful as more people understand</a:t>
            </a:r>
          </a:p>
          <a:p>
            <a:r>
              <a:rPr lang="en-US"/>
              <a:t>the application of levels of "why". Like a generic set of accounts. But</a:t>
            </a:r>
          </a:p>
          <a:p>
            <a:r>
              <a:rPr lang="en-US"/>
              <a:t>no software product is there yet. Second important point - List might</a:t>
            </a:r>
          </a:p>
          <a:p>
            <a:r>
              <a:rPr lang="en-US"/>
              <a:t>give an idea but there is a pressing need to make an informed decision.</a:t>
            </a:r>
          </a:p>
          <a:p>
            <a:r>
              <a:rPr lang="en-US"/>
              <a:t>Learn how to do FMEA yourself. Lists could be an excuse not to think -</a:t>
            </a:r>
          </a:p>
          <a:p>
            <a:r>
              <a:rPr lang="en-US"/>
              <a:t>can be dangerous.]</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856E4-DB30-42EC-9080-039481871308}" type="slidenum">
              <a:rPr lang="en-CA"/>
              <a:pPr/>
              <a:t>56</a:t>
            </a:fld>
            <a:endParaRPr lang="en-CA"/>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C995A-13DC-4CFD-A591-4726BAB78C9A}" type="slidenum">
              <a:rPr lang="en-CA"/>
              <a:pPr/>
              <a:t>57</a:t>
            </a:fld>
            <a:endParaRPr lang="en-CA"/>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D6CFFF-1786-4400-90C1-AFE069F35B6E}" type="slidenum">
              <a:rPr lang="en-CA"/>
              <a:pPr/>
              <a:t>58</a:t>
            </a:fld>
            <a:endParaRPr lang="en-CA"/>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3CDA0-A1BB-46BB-84DE-BDABC29EBB4B}" type="slidenum">
              <a:rPr lang="en-CA"/>
              <a:pPr/>
              <a:t>59</a:t>
            </a:fld>
            <a:endParaRPr lang="en-CA"/>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974725" y="4560888"/>
            <a:ext cx="5365750" cy="4319587"/>
          </a:xfrm>
        </p:spPr>
        <p:txBody>
          <a:bodyPr/>
          <a:lstStyle/>
          <a:p>
            <a:r>
              <a:rPr lang="en-US"/>
              <a:t>Gearbox bust.  Light fucked.  If you write failed - you are actually</a:t>
            </a:r>
          </a:p>
          <a:p>
            <a:r>
              <a:rPr lang="en-US"/>
              <a:t>black boxing. </a:t>
            </a:r>
          </a:p>
          <a:p>
            <a:endParaRPr lang="en-US"/>
          </a:p>
          <a:p>
            <a:r>
              <a:rPr lang="en-US"/>
              <a:t>At the end of each session. Hand out the notes relevent to that session:</a:t>
            </a:r>
          </a:p>
          <a:p>
            <a:r>
              <a:rPr lang="en-US"/>
              <a:t>intro function modes consequences etc.  </a:t>
            </a:r>
          </a:p>
          <a:p>
            <a:endParaRPr lang="en-US"/>
          </a:p>
          <a:p>
            <a:endParaRPr lang="en-US"/>
          </a:p>
          <a:p>
            <a:r>
              <a:rPr lang="en-US"/>
              <a:t>French book - helvetica stuff dropped from notes.  Otherwise follows the</a:t>
            </a:r>
          </a:p>
          <a:p>
            <a:r>
              <a:rPr lang="en-US"/>
              <a:t>chapter of the book.  Huge competitive advantage. Large multinational</a:t>
            </a:r>
          </a:p>
          <a:p>
            <a:r>
              <a:rPr lang="en-US"/>
              <a:t>corporations starting to understand that they will get exactly the same</a:t>
            </a:r>
          </a:p>
          <a:p>
            <a:r>
              <a:rPr lang="en-US"/>
              <a:t>course in their various divisions. Alsthom, Exxon mandating RCM2</a:t>
            </a:r>
          </a:p>
          <a:p>
            <a:r>
              <a:rPr lang="en-US"/>
              <a:t>worldwide. Big part of Aladon's budget goes into this translation work.</a:t>
            </a:r>
          </a:p>
          <a:p>
            <a:r>
              <a:rPr lang="en-US"/>
              <a:t>Done under the guidance of practitioners. So we think it's technically</a:t>
            </a:r>
          </a:p>
          <a:p>
            <a:r>
              <a:rPr lang="en-US"/>
              <a:t>consistent. </a:t>
            </a:r>
          </a:p>
          <a:p>
            <a:endParaRPr lang="en-US"/>
          </a:p>
          <a:p>
            <a:r>
              <a:rPr lang="en-US"/>
              <a:t>[CHECKPOINT - FAILURE CONSEQUENCES 11:15 DAY 2]</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F0E5C-2C80-44B2-9D68-FBCD5F298AB8}" type="slidenum">
              <a:rPr lang="en-CA"/>
              <a:pPr/>
              <a:t>14</a:t>
            </a:fld>
            <a:endParaRPr lang="en-CA"/>
          </a:p>
        </p:txBody>
      </p:sp>
      <p:sp>
        <p:nvSpPr>
          <p:cNvPr id="33794" name="Rectangle 2"/>
          <p:cNvSpPr>
            <a:spLocks noGrp="1" noRot="1" noChangeAspect="1" noChangeArrowheads="1" noTextEdit="1"/>
          </p:cNvSpPr>
          <p:nvPr>
            <p:ph type="sldImg"/>
          </p:nvPr>
        </p:nvSpPr>
        <p:spPr>
          <a:xfrm>
            <a:off x="1258888" y="720725"/>
            <a:ext cx="4800600" cy="3600450"/>
          </a:xfrm>
          <a:ln/>
        </p:spPr>
      </p:sp>
      <p:sp>
        <p:nvSpPr>
          <p:cNvPr id="33795"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E86B4-9F9A-4A61-B64B-DFB63F3C2E34}" type="slidenum">
              <a:rPr lang="en-CA"/>
              <a:pPr/>
              <a:t>60</a:t>
            </a:fld>
            <a:endParaRPr lang="en-CA"/>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74725" y="4560888"/>
            <a:ext cx="5365750" cy="4319587"/>
          </a:xfrm>
        </p:spPr>
        <p:txBody>
          <a:bodyPr/>
          <a:lstStyle/>
          <a:p>
            <a:r>
              <a:rPr lang="en-US"/>
              <a:t>brinelling - dangers of too much generic thinking.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6C1C2-98E2-481A-BB25-7C5E20E5A261}" type="slidenum">
              <a:rPr lang="en-CA"/>
              <a:pPr/>
              <a:t>61</a:t>
            </a:fld>
            <a:endParaRPr lang="en-CA"/>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974725" y="4560888"/>
            <a:ext cx="5365750" cy="4319587"/>
          </a:xfrm>
        </p:spPr>
        <p:txBody>
          <a:bodyPr/>
          <a:lstStyle/>
          <a:p>
            <a:r>
              <a:rPr lang="en-US"/>
              <a:t>[break for supper]</a:t>
            </a:r>
          </a:p>
          <a:p>
            <a:r>
              <a:rPr lang="en-US"/>
              <a:t>Back to exercise Do each functional failure completely before going to</a:t>
            </a:r>
          </a:p>
          <a:p>
            <a:r>
              <a:rPr lang="en-US"/>
              <a:t>next one.  Not that big a deal to figure out the appropriate level.</a:t>
            </a:r>
          </a:p>
          <a:p>
            <a:r>
              <a:rPr lang="en-US"/>
              <a:t>Study it.  There is a reason that we hand this out now.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60EF7-941B-41E8-9D6E-FFD120EFDB0A}" type="slidenum">
              <a:rPr lang="en-CA"/>
              <a:pPr/>
              <a:t>62</a:t>
            </a:fld>
            <a:endParaRPr lang="en-CA"/>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xfrm>
            <a:off x="974725" y="4560888"/>
            <a:ext cx="5365750" cy="4319587"/>
          </a:xfrm>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9341E-EA67-4AFC-9CC5-B051D69501EE}" type="slidenum">
              <a:rPr lang="en-CA"/>
              <a:pPr/>
              <a:t>63</a:t>
            </a:fld>
            <a:endParaRPr lang="en-CA"/>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974725" y="4560888"/>
            <a:ext cx="5365750" cy="4319587"/>
          </a:xfrm>
        </p:spPr>
        <p:txBody>
          <a:bodyPr/>
          <a:lstStyle/>
          <a:p>
            <a:r>
              <a:rPr lang="en-US"/>
              <a:t>Passenger train in Hong Kong</a:t>
            </a:r>
          </a:p>
          <a:p>
            <a:endParaRPr lang="en-US"/>
          </a:p>
          <a:p>
            <a:r>
              <a:rPr lang="en-US"/>
              <a:t>[flpchrt L20]_______________________________________________________</a:t>
            </a:r>
          </a:p>
          <a:p>
            <a:r>
              <a:rPr lang="en-US"/>
              <a:t>                     ______________________</a:t>
            </a:r>
          </a:p>
          <a:p>
            <a:r>
              <a:rPr lang="en-US"/>
              <a:t>                /|  |                      |  |\</a:t>
            </a:r>
          </a:p>
          <a:p>
            <a:r>
              <a:rPr lang="en-US"/>
              <a:t>               | |__|______________________|__| |</a:t>
            </a:r>
          </a:p>
          <a:p>
            <a:r>
              <a:rPr lang="en-US"/>
              <a:t>               | |  |______X_______________|  | |</a:t>
            </a:r>
          </a:p>
          <a:p>
            <a:r>
              <a:rPr lang="en-US"/>
              <a:t>                \|                            |/</a:t>
            </a:r>
          </a:p>
          <a:p>
            <a:r>
              <a:rPr lang="en-US"/>
              <a:t>          breaks</a:t>
            </a:r>
          </a:p>
          <a:p>
            <a:r>
              <a:rPr lang="en-US"/>
              <a:t>FM        V                     FE</a:t>
            </a:r>
          </a:p>
          <a:p>
            <a:r>
              <a:rPr lang="en-US"/>
              <a:t>Member -cracks- due to fatigue  Crack would be detected in workshop and</a:t>
            </a:r>
          </a:p>
          <a:p>
            <a:r>
              <a:rPr lang="en-US"/>
              <a:t>                                repaired. Trains 0-0-S for 2 days.</a:t>
            </a:r>
          </a:p>
          <a:p>
            <a:r>
              <a:rPr lang="en-US"/>
              <a:t>____________________________________________________________________</a:t>
            </a:r>
          </a:p>
          <a:p>
            <a:r>
              <a:rPr lang="en-US"/>
              <a:t>Misleading. They evaluated as operational consequences not safety</a:t>
            </a:r>
          </a:p>
          <a:p>
            <a:r>
              <a:rPr lang="en-US"/>
              <a:t>consequences. Went down the wrong column. What should have been written</a:t>
            </a:r>
          </a:p>
          <a:p>
            <a:r>
              <a:rPr lang="en-US"/>
              <a:t>was what? What was the first mistake?</a:t>
            </a:r>
          </a:p>
          <a:p>
            <a:endParaRPr lang="en-US"/>
          </a:p>
          <a:p>
            <a:r>
              <a:rPr lang="en-US"/>
              <a:t>The failed state is not cracks but broken. When is it likely to break?</a:t>
            </a:r>
          </a:p>
          <a:p>
            <a:r>
              <a:rPr lang="en-US"/>
              <a:t>When it's full of passengers going round a corner. </a:t>
            </a:r>
          </a:p>
          <a:p>
            <a:endParaRPr lang="en-US"/>
          </a:p>
          <a:p>
            <a:r>
              <a:rPr lang="en-US"/>
              <a:t>"cracks" is the failing state not the failed state. Misleads. You have to</a:t>
            </a:r>
          </a:p>
          <a:p>
            <a:r>
              <a:rPr lang="en-US"/>
              <a:t>assume that it goes all the way to the failed state. 0 basing - as if</a:t>
            </a:r>
          </a:p>
          <a:p>
            <a:r>
              <a:rPr lang="en-US"/>
              <a:t>you're doing nothing.</a:t>
            </a:r>
          </a:p>
          <a:p>
            <a:endParaRPr lang="en-US"/>
          </a:p>
          <a:p>
            <a:r>
              <a:rPr lang="en-US"/>
              <a:t>What is the difference between a failure effect and a failure</a:t>
            </a:r>
          </a:p>
          <a:p>
            <a:r>
              <a:rPr lang="en-US"/>
              <a:t>consequence?  HAZOP has it in the same column.  British standard defn. A</a:t>
            </a:r>
          </a:p>
          <a:p>
            <a:r>
              <a:rPr lang="en-US"/>
              <a:t>failure effect is a failure consequence.  Distinction is very clear.</a:t>
            </a:r>
          </a:p>
          <a:p>
            <a:r>
              <a:rPr lang="en-US"/>
              <a:t>Right there in those 7 questions.  Effect = what happens Consequence =</a:t>
            </a:r>
          </a:p>
          <a:p>
            <a:r>
              <a:rPr lang="en-US"/>
              <a:t>does it matter.  Effect: Is there noise, does it stop, is there a smell,</a:t>
            </a:r>
          </a:p>
          <a:p>
            <a:r>
              <a:rPr lang="en-US"/>
              <a:t>does a light come on, does surge bin level drop until there is an alarm.</a:t>
            </a:r>
          </a:p>
          <a:p>
            <a:r>
              <a:rPr lang="en-US"/>
              <a:t>[Later on you ask if it is evident to operators.] How could it affect</a:t>
            </a:r>
          </a:p>
          <a:p>
            <a:r>
              <a:rPr lang="en-US"/>
              <a:t>safety or environment?  You don't write the word "safety". If you do</a:t>
            </a:r>
          </a:p>
          <a:p>
            <a:r>
              <a:rPr lang="en-US"/>
              <a:t>you're actyakkt beginning to assess consequences. Rather say, "This</a:t>
            </a:r>
          </a:p>
          <a:p>
            <a:r>
              <a:rPr lang="en-US"/>
              <a:t>could release toxic fumes of 55 ppm into the atmosphere". How does it</a:t>
            </a:r>
          </a:p>
          <a:p>
            <a:r>
              <a:rPr lang="en-US"/>
              <a:t>affect production? </a:t>
            </a:r>
          </a:p>
          <a:p>
            <a:endParaRPr lang="en-US"/>
          </a:p>
          <a:p>
            <a:r>
              <a:rPr lang="en-US"/>
              <a:t>[flpchrt L21]_______________________________________________________</a:t>
            </a:r>
          </a:p>
          <a:p>
            <a:r>
              <a:rPr lang="en-US"/>
              <a:t>STOP    |      |             |    |    |     |START</a:t>
            </a:r>
          </a:p>
          <a:p>
            <a:r>
              <a:rPr lang="en-US"/>
              <a:t>    FIND| FIND | FIND        |FIND|FIX |TEST |</a:t>
            </a:r>
          </a:p>
          <a:p>
            <a:r>
              <a:rPr lang="en-US"/>
              <a:t>    MAN | FAULT| ELECTRICIAN |PART|IT  |IT   |</a:t>
            </a:r>
          </a:p>
          <a:p>
            <a:endParaRPr lang="en-US"/>
          </a:p>
          <a:p>
            <a:r>
              <a:rPr lang="en-US"/>
              <a:t>                                  &lt;-2H-&gt;</a:t>
            </a:r>
          </a:p>
          <a:p>
            <a:r>
              <a:rPr lang="en-US"/>
              <a:t>&lt;---------------5 HOURS----------------------&gt;</a:t>
            </a:r>
          </a:p>
          <a:p>
            <a:r>
              <a:rPr lang="en-US"/>
              <a:t>               DOWNTIME</a:t>
            </a:r>
          </a:p>
          <a:p>
            <a:endParaRPr lang="en-US"/>
          </a:p>
          <a:p>
            <a:r>
              <a:rPr lang="en-US"/>
              <a:t>____________________________________________________________________</a:t>
            </a:r>
          </a:p>
          <a:p>
            <a:r>
              <a:rPr lang="en-US"/>
              <a:t>What's important? The production log sheets. We don't want MTTR, we want</a:t>
            </a:r>
          </a:p>
          <a:p>
            <a:r>
              <a:rPr lang="en-US"/>
              <a:t>d/t (down time).  Late at night.  Finally we have them all lined up.</a:t>
            </a:r>
          </a:p>
          <a:p>
            <a:r>
              <a:rPr lang="en-US"/>
              <a:t>maint report you see 2h mttr. What counts is</a:t>
            </a:r>
          </a:p>
          <a:p>
            <a:r>
              <a:rPr lang="en-US"/>
              <a:t>mean-time-to-return-to-service not mean-time-to-repair.</a:t>
            </a:r>
          </a:p>
          <a:p>
            <a:endParaRPr lang="en-US"/>
          </a:p>
          <a:p>
            <a:r>
              <a:rPr lang="en-US"/>
              <a:t>Let's look at the meaning of "mean" in MTTR.  12-24 hours. Mean is 18</a:t>
            </a:r>
          </a:p>
          <a:p>
            <a:r>
              <a:rPr lang="en-US"/>
              <a:t>hours.  If I base my analysis on an assessment of 18 hours, I'll be</a:t>
            </a:r>
          </a:p>
          <a:p>
            <a:r>
              <a:rPr lang="en-US"/>
              <a:t>wrong half the time.  Use typical worst case I would take 22 hours.</a:t>
            </a:r>
          </a:p>
          <a:p>
            <a:r>
              <a:rPr lang="en-US"/>
              <a:t>TWCDT (typical worst case downtime).  Real world business oriented</a:t>
            </a:r>
          </a:p>
          <a:p>
            <a:r>
              <a:rPr lang="en-US"/>
              <a:t>consequence assessment. </a:t>
            </a:r>
          </a:p>
          <a:p>
            <a:endParaRPr lang="en-US"/>
          </a:p>
          <a:p>
            <a:r>
              <a:rPr lang="en-US"/>
              <a:t>Does it cause any secondary damage?  What must be done to repair it?</a:t>
            </a:r>
          </a:p>
          <a:p>
            <a:r>
              <a:rPr lang="en-US"/>
              <a:t>(usually mentioned together)</a:t>
            </a:r>
          </a:p>
          <a:p>
            <a:endParaRPr lang="en-US"/>
          </a:p>
          <a:p>
            <a:r>
              <a:rPr lang="en-US"/>
              <a:t>These 5 bullet points need to be considered [next slide]</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C3096-FAA1-495A-81D8-ADFD0DD155B4}" type="slidenum">
              <a:rPr lang="en-CA"/>
              <a:pPr/>
              <a:t>69</a:t>
            </a:fld>
            <a:endParaRPr lang="en-CA"/>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066E18-A10A-4964-9FC1-33700543E1D4}" type="slidenum">
              <a:rPr lang="en-US"/>
              <a:pPr/>
              <a:t>88</a:t>
            </a:fld>
            <a:endParaRPr lang="en-US"/>
          </a:p>
        </p:txBody>
      </p:sp>
      <p:sp>
        <p:nvSpPr>
          <p:cNvPr id="619522" name="1 Marcador de imagen de diapositiva"/>
          <p:cNvSpPr>
            <a:spLocks noGrp="1" noRot="1" noChangeAspect="1" noTextEdit="1"/>
          </p:cNvSpPr>
          <p:nvPr>
            <p:ph type="sldImg"/>
          </p:nvPr>
        </p:nvSpPr>
        <p:spPr>
          <a:xfrm>
            <a:off x="1257300" y="719138"/>
            <a:ext cx="4800600" cy="3600450"/>
          </a:xfrm>
          <a:ln/>
        </p:spPr>
      </p:sp>
      <p:sp>
        <p:nvSpPr>
          <p:cNvPr id="619523" name="2 Marcador de notas"/>
          <p:cNvSpPr>
            <a:spLocks noGrp="1"/>
          </p:cNvSpPr>
          <p:nvPr>
            <p:ph type="body" idx="1"/>
          </p:nvPr>
        </p:nvSpPr>
        <p:spPr>
          <a:xfrm>
            <a:off x="731838" y="4560888"/>
            <a:ext cx="5851525" cy="4321175"/>
          </a:xfrm>
        </p:spPr>
        <p:txBody>
          <a:bodyPr lIns="95747" tIns="47873" rIns="95747" bIns="47873"/>
          <a:lstStyle/>
          <a:p>
            <a:pPr>
              <a:spcBef>
                <a:spcPct val="0"/>
              </a:spcBef>
            </a:pPr>
            <a:endParaRPr lang="es-ES"/>
          </a:p>
        </p:txBody>
      </p:sp>
      <p:sp>
        <p:nvSpPr>
          <p:cNvPr id="619524" name="3 Marcador de número de diapositiva"/>
          <p:cNvSpPr txBox="1">
            <a:spLocks noGrp="1"/>
          </p:cNvSpPr>
          <p:nvPr/>
        </p:nvSpPr>
        <p:spPr bwMode="auto">
          <a:xfrm>
            <a:off x="4143375" y="9118600"/>
            <a:ext cx="3170238"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47" tIns="47873" rIns="95747" bIns="47873" anchor="b"/>
          <a:lstStyle>
            <a:lvl1pPr algn="l" defTabSz="957263">
              <a:spcBef>
                <a:spcPct val="0"/>
              </a:spcBef>
              <a:defRPr>
                <a:solidFill>
                  <a:schemeClr val="tx1"/>
                </a:solidFill>
                <a:latin typeface="Arial" pitchFamily="34" charset="0"/>
              </a:defRPr>
            </a:lvl1pPr>
            <a:lvl2pPr marL="777875" indent="-298450" algn="l" defTabSz="957263">
              <a:spcBef>
                <a:spcPct val="0"/>
              </a:spcBef>
              <a:defRPr>
                <a:solidFill>
                  <a:schemeClr val="tx1"/>
                </a:solidFill>
                <a:latin typeface="Arial" pitchFamily="34" charset="0"/>
              </a:defRPr>
            </a:lvl2pPr>
            <a:lvl3pPr marL="1196975" indent="-239713" algn="l" defTabSz="957263">
              <a:spcBef>
                <a:spcPct val="0"/>
              </a:spcBef>
              <a:defRPr>
                <a:solidFill>
                  <a:schemeClr val="tx1"/>
                </a:solidFill>
                <a:latin typeface="Arial" pitchFamily="34" charset="0"/>
              </a:defRPr>
            </a:lvl3pPr>
            <a:lvl4pPr marL="1674813" indent="-238125" algn="l" defTabSz="957263">
              <a:spcBef>
                <a:spcPct val="0"/>
              </a:spcBef>
              <a:defRPr>
                <a:solidFill>
                  <a:schemeClr val="tx1"/>
                </a:solidFill>
                <a:latin typeface="Arial" pitchFamily="34" charset="0"/>
              </a:defRPr>
            </a:lvl4pPr>
            <a:lvl5pPr marL="2154238" indent="-239713" algn="l" defTabSz="957263">
              <a:spcBef>
                <a:spcPct val="0"/>
              </a:spcBef>
              <a:defRPr>
                <a:solidFill>
                  <a:schemeClr val="tx1"/>
                </a:solidFill>
                <a:latin typeface="Arial" pitchFamily="34" charset="0"/>
              </a:defRPr>
            </a:lvl5pPr>
            <a:lvl6pPr marL="2611438" indent="-239713" defTabSz="957263" fontAlgn="base">
              <a:spcBef>
                <a:spcPct val="0"/>
              </a:spcBef>
              <a:spcAft>
                <a:spcPct val="0"/>
              </a:spcAft>
              <a:defRPr>
                <a:solidFill>
                  <a:schemeClr val="tx1"/>
                </a:solidFill>
                <a:latin typeface="Arial" pitchFamily="34" charset="0"/>
              </a:defRPr>
            </a:lvl6pPr>
            <a:lvl7pPr marL="3068638" indent="-239713" defTabSz="957263" fontAlgn="base">
              <a:spcBef>
                <a:spcPct val="0"/>
              </a:spcBef>
              <a:spcAft>
                <a:spcPct val="0"/>
              </a:spcAft>
              <a:defRPr>
                <a:solidFill>
                  <a:schemeClr val="tx1"/>
                </a:solidFill>
                <a:latin typeface="Arial" pitchFamily="34" charset="0"/>
              </a:defRPr>
            </a:lvl7pPr>
            <a:lvl8pPr marL="3525838" indent="-239713" defTabSz="957263" fontAlgn="base">
              <a:spcBef>
                <a:spcPct val="0"/>
              </a:spcBef>
              <a:spcAft>
                <a:spcPct val="0"/>
              </a:spcAft>
              <a:defRPr>
                <a:solidFill>
                  <a:schemeClr val="tx1"/>
                </a:solidFill>
                <a:latin typeface="Arial" pitchFamily="34" charset="0"/>
              </a:defRPr>
            </a:lvl8pPr>
            <a:lvl9pPr marL="3983038" indent="-239713" defTabSz="957263" fontAlgn="base">
              <a:spcBef>
                <a:spcPct val="0"/>
              </a:spcBef>
              <a:spcAft>
                <a:spcPct val="0"/>
              </a:spcAft>
              <a:defRPr>
                <a:solidFill>
                  <a:schemeClr val="tx1"/>
                </a:solidFill>
                <a:latin typeface="Arial" pitchFamily="34" charset="0"/>
              </a:defRPr>
            </a:lvl9pPr>
          </a:lstStyle>
          <a:p>
            <a:pPr algn="r" eaLnBrk="1" hangingPunct="1"/>
            <a:fld id="{59E0E333-E977-4992-8D4B-5BAB7E9AC713}" type="slidenum">
              <a:rPr lang="en-US" sz="1300" b="0">
                <a:latin typeface="Calibri" pitchFamily="34" charset="0"/>
              </a:rPr>
              <a:pPr algn="r" eaLnBrk="1" hangingPunct="1"/>
              <a:t>88</a:t>
            </a:fld>
            <a:endParaRPr lang="en-US" sz="1300" b="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1B1B78-DBE8-4F7E-A6E3-D45C1A8943B7}" type="slidenum">
              <a:rPr lang="es-CO"/>
              <a:pPr>
                <a:defRPr/>
              </a:pPr>
              <a:t>112</a:t>
            </a:fld>
            <a:endParaRPr lang="es-CO"/>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963B436-49F4-4BD4-B963-0CB192138C1E}" type="slidenum">
              <a:rPr lang="es-CO" smtClean="0"/>
              <a:pPr>
                <a:defRPr/>
              </a:pPr>
              <a:t>115</a:t>
            </a:fld>
            <a:endParaRPr lang="es-CO"/>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6C4AF2-A24D-4B3A-81A9-9D31D738BD25}" type="slidenum">
              <a:rPr lang="es-CO" smtClean="0"/>
              <a:pPr fontAlgn="base">
                <a:spcBef>
                  <a:spcPct val="0"/>
                </a:spcBef>
                <a:spcAft>
                  <a:spcPct val="0"/>
                </a:spcAft>
                <a:defRPr/>
              </a:pPr>
              <a:t>135</a:t>
            </a:fld>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1C45B-3644-49C1-B90A-A3E2F7137CED}" type="slidenum">
              <a:rPr lang="en-CA"/>
              <a:pPr/>
              <a:t>15</a:t>
            </a:fld>
            <a:endParaRPr lang="en-CA"/>
          </a:p>
        </p:txBody>
      </p:sp>
      <p:sp>
        <p:nvSpPr>
          <p:cNvPr id="703490" name="Rectangle 2"/>
          <p:cNvSpPr>
            <a:spLocks noGrp="1" noRot="1" noChangeAspect="1" noChangeArrowheads="1" noTextEdit="1"/>
          </p:cNvSpPr>
          <p:nvPr>
            <p:ph type="sldImg"/>
          </p:nvPr>
        </p:nvSpPr>
        <p:spPr>
          <a:xfrm>
            <a:off x="1258888" y="720725"/>
            <a:ext cx="4800600" cy="3600450"/>
          </a:xfrm>
          <a:ln/>
        </p:spPr>
      </p:sp>
      <p:sp>
        <p:nvSpPr>
          <p:cNvPr id="703491"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95E62-9D7C-4B18-B1FB-1F0F0F21DD08}" type="slidenum">
              <a:rPr lang="en-CA"/>
              <a:pPr/>
              <a:t>16</a:t>
            </a:fld>
            <a:endParaRPr lang="en-CA"/>
          </a:p>
        </p:txBody>
      </p:sp>
      <p:sp>
        <p:nvSpPr>
          <p:cNvPr id="707586" name="Rectangle 2"/>
          <p:cNvSpPr>
            <a:spLocks noGrp="1" noRot="1" noChangeAspect="1" noChangeArrowheads="1" noTextEdit="1"/>
          </p:cNvSpPr>
          <p:nvPr>
            <p:ph type="sldImg"/>
          </p:nvPr>
        </p:nvSpPr>
        <p:spPr>
          <a:xfrm>
            <a:off x="1258888" y="720725"/>
            <a:ext cx="4800600" cy="3600450"/>
          </a:xfrm>
          <a:ln/>
        </p:spPr>
      </p:sp>
      <p:sp>
        <p:nvSpPr>
          <p:cNvPr id="70758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42AD7-F6F1-405D-B02B-00E68E728FC9}" type="slidenum">
              <a:rPr lang="en-CA"/>
              <a:pPr/>
              <a:t>17</a:t>
            </a:fld>
            <a:endParaRPr lang="en-CA"/>
          </a:p>
        </p:txBody>
      </p:sp>
      <p:sp>
        <p:nvSpPr>
          <p:cNvPr id="44034" name="Rectangle 2"/>
          <p:cNvSpPr>
            <a:spLocks noGrp="1" noRot="1" noChangeAspect="1" noChangeArrowheads="1" noTextEdit="1"/>
          </p:cNvSpPr>
          <p:nvPr>
            <p:ph type="sldImg"/>
          </p:nvPr>
        </p:nvSpPr>
        <p:spPr>
          <a:xfrm>
            <a:off x="1258888" y="720725"/>
            <a:ext cx="4800600" cy="3600450"/>
          </a:xfrm>
          <a:ln/>
        </p:spPr>
      </p:sp>
      <p:sp>
        <p:nvSpPr>
          <p:cNvPr id="44035" name="Rectangle 3"/>
          <p:cNvSpPr>
            <a:spLocks noGrp="1" noChangeArrowheads="1"/>
          </p:cNvSpPr>
          <p:nvPr>
            <p:ph type="body" idx="1"/>
          </p:nvPr>
        </p:nvSpPr>
        <p:spPr>
          <a:xfrm>
            <a:off x="974725" y="4560888"/>
            <a:ext cx="5365750" cy="4319587"/>
          </a:xfrm>
        </p:spPr>
        <p:txBody>
          <a:bodyPr/>
          <a:lstStyle/>
          <a:p>
            <a:r>
              <a:rPr lang="en-US"/>
              <a:t>Primary functions spell out why we bought this asset.  Socratic stuff - What's the primary function of a chair? To support body, very often the answer you'll get.  So does a bed...  What is it that distinguishes a bed and chair's function?  In a seated position. </a:t>
            </a:r>
          </a:p>
          <a:p>
            <a:endParaRPr lang="en-US"/>
          </a:p>
          <a:p>
            <a:r>
              <a:rPr lang="en-US"/>
              <a:t>How much body? up to a maximum of 50Kg. 200 Kg in a seated position.</a:t>
            </a:r>
          </a:p>
          <a:p>
            <a:endParaRPr lang="en-US"/>
          </a:p>
          <a:p>
            <a:r>
              <a:rPr lang="en-US"/>
              <a:t>Sign outside a factory.  Very interesting one.  Usual one - advertising. Communicate who is in there: Performance expectations - visible from a certain distance.  By whom? A normally sighted person.  By day or by nite? Then need to bring in concept of lighting. </a:t>
            </a:r>
          </a:p>
          <a:p>
            <a:endParaRPr lang="en-US"/>
          </a:p>
          <a:p>
            <a:r>
              <a:rPr lang="en-US"/>
              <a:t>Filling machine: To fill so many cans of beans per minute to within +- of a desired weight.  Without damage to can. </a:t>
            </a:r>
          </a:p>
          <a:p>
            <a:endParaRPr lang="en-US"/>
          </a:p>
          <a:p>
            <a:r>
              <a:rPr lang="en-US"/>
              <a:t>Putting and between two verbs - to fold and close - rather make it two functions. </a:t>
            </a:r>
          </a:p>
          <a:p>
            <a:endParaRPr lang="en-US"/>
          </a:p>
          <a:p>
            <a:r>
              <a:rPr lang="en-US"/>
              <a:t>Exterior walls of a house: (for the civil guys) Isolate occupants from weather.  To support the roof. </a:t>
            </a:r>
          </a:p>
          <a:p>
            <a:endParaRPr lang="en-US"/>
          </a:p>
          <a:p>
            <a:r>
              <a:rPr lang="en-US"/>
              <a:t>Can overstate the difference between primary and secondary. Some people get overly excited about secondary that they forget the primaries.</a:t>
            </a:r>
          </a:p>
          <a:p>
            <a:endParaRPr lang="en-US"/>
          </a:p>
          <a:p>
            <a:r>
              <a:rPr lang="en-US"/>
              <a:t>Chair exercise: very crucial "so-what" from the fact that the simpler the functionality the more reliable the asset - the more functions the more maintenance and the less reliable.  Which chair is likely to fail more often? which will require more maintenance?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CD5B0-30E4-4603-A597-FE9F3A6FC95F}" type="slidenum">
              <a:rPr lang="en-CA"/>
              <a:pPr/>
              <a:t>18</a:t>
            </a:fld>
            <a:endParaRPr lang="en-CA"/>
          </a:p>
        </p:txBody>
      </p:sp>
      <p:sp>
        <p:nvSpPr>
          <p:cNvPr id="52226" name="Rectangle 2"/>
          <p:cNvSpPr>
            <a:spLocks noGrp="1" noRot="1" noChangeAspect="1" noChangeArrowheads="1" noTextEdit="1"/>
          </p:cNvSpPr>
          <p:nvPr>
            <p:ph type="sldImg"/>
          </p:nvPr>
        </p:nvSpPr>
        <p:spPr>
          <a:xfrm>
            <a:off x="1258888" y="720725"/>
            <a:ext cx="4800600" cy="3600450"/>
          </a:xfrm>
          <a:ln/>
        </p:spPr>
      </p:sp>
      <p:sp>
        <p:nvSpPr>
          <p:cNvPr id="52227" name="Rectangle 3"/>
          <p:cNvSpPr>
            <a:spLocks noGrp="1" noChangeArrowheads="1"/>
          </p:cNvSpPr>
          <p:nvPr>
            <p:ph type="body" idx="1"/>
          </p:nvPr>
        </p:nvSpPr>
        <p:spPr>
          <a:xfrm>
            <a:off x="974725" y="4560888"/>
            <a:ext cx="5365750" cy="4319587"/>
          </a:xfrm>
        </p:spPr>
        <p:txBody>
          <a:bodyPr/>
          <a:lstStyle/>
          <a:p>
            <a:r>
              <a:rPr lang="en-US"/>
              <a:t>first little exercise - chair</a:t>
            </a:r>
          </a:p>
          <a:p>
            <a:r>
              <a:rPr lang="en-US"/>
              <a:t>secondary functions</a:t>
            </a:r>
          </a:p>
          <a:p>
            <a:r>
              <a:rPr lang="en-US"/>
              <a:t>35 mm projector - became obsolete</a:t>
            </a:r>
          </a:p>
          <a:p>
            <a:r>
              <a:rPr lang="en-US"/>
              <a:t>kettle - US people don't know what the primary function is, use microwave</a:t>
            </a:r>
          </a:p>
          <a:p>
            <a:r>
              <a:rPr lang="en-US"/>
              <a:t>dropped it altogether - went straight into benzene system or conveyor.</a:t>
            </a:r>
          </a:p>
          <a:p>
            <a:r>
              <a:rPr lang="en-US"/>
              <a:t>That was too heavy as a first exercise.</a:t>
            </a:r>
          </a:p>
          <a:p>
            <a:r>
              <a:rPr lang="en-US"/>
              <a:t>office chair - not likely to become obsolete, is surprisingly complex, will find it wherever you run a course. Want one which has wheels, goes round, goes back and forward. You do this exercise in pairs. Ask group to list the secondary functions of a chair.</a:t>
            </a:r>
          </a:p>
          <a:p>
            <a:endParaRPr lang="en-US"/>
          </a:p>
          <a:p>
            <a:r>
              <a:rPr lang="en-US"/>
              <a:t>environmental integrety, safety structural integity,</a:t>
            </a:r>
          </a:p>
          <a:p>
            <a:r>
              <a:rPr lang="en-US"/>
              <a:t>control/containment/comfort, appearance, protection,</a:t>
            </a:r>
          </a:p>
          <a:p>
            <a:r>
              <a:rPr lang="en-US"/>
              <a:t>economy/efficiency, superfluous functions</a:t>
            </a:r>
          </a:p>
          <a:p>
            <a:endParaRPr lang="en-US"/>
          </a:p>
          <a:p>
            <a:r>
              <a:rPr lang="en-US"/>
              <a:t>to be able to move chair with a force of 5 lb</a:t>
            </a:r>
          </a:p>
          <a:p>
            <a:r>
              <a:rPr lang="en-US"/>
              <a:t>to be able to adjust elevation from 30 in to 40"</a:t>
            </a:r>
          </a:p>
          <a:p>
            <a:r>
              <a:rPr lang="en-US"/>
              <a:t>to be able to adjust inclination from 90 deg to 120 deg</a:t>
            </a:r>
          </a:p>
          <a:p>
            <a:r>
              <a:rPr lang="en-US"/>
              <a:t>to be able to spring back to 90 deg position</a:t>
            </a:r>
          </a:p>
          <a:p>
            <a:r>
              <a:rPr lang="en-US"/>
              <a:t>to be able to turn 360 deg</a:t>
            </a:r>
          </a:p>
          <a:p>
            <a:endParaRPr lang="en-US"/>
          </a:p>
          <a:p>
            <a:r>
              <a:rPr lang="en-US"/>
              <a:t>environmental</a:t>
            </a:r>
          </a:p>
          <a:p>
            <a:r>
              <a:rPr lang="en-US"/>
              <a:t>to not issue toxic gas when burning</a:t>
            </a:r>
          </a:p>
          <a:p>
            <a:r>
              <a:rPr lang="en-US"/>
              <a:t>to not ignite below 250 deg F</a:t>
            </a:r>
          </a:p>
          <a:p>
            <a:endParaRPr lang="en-US"/>
          </a:p>
          <a:p>
            <a:r>
              <a:rPr lang="en-US"/>
              <a:t>control/containment/comfort</a:t>
            </a:r>
          </a:p>
          <a:p>
            <a:r>
              <a:rPr lang="en-US"/>
              <a:t>to prevent falling when inclining up to 120 deg</a:t>
            </a:r>
          </a:p>
          <a:p>
            <a:r>
              <a:rPr lang="en-US"/>
              <a:t>to maintain comfort for up to 7.5 hours for a normal person</a:t>
            </a:r>
          </a:p>
          <a:p>
            <a:endParaRPr lang="en-US"/>
          </a:p>
          <a:p>
            <a:r>
              <a:rPr lang="en-US"/>
              <a:t>We hand out sheet. </a:t>
            </a:r>
          </a:p>
          <a:p>
            <a:endParaRPr lang="en-US"/>
          </a:p>
          <a:p>
            <a:r>
              <a:rPr lang="en-US"/>
              <a:t>We want people to quantify performance standards wherever possible.</a:t>
            </a:r>
          </a:p>
          <a:p>
            <a:r>
              <a:rPr lang="en-US"/>
              <a:t>Timing is going to be an issue. How much time to spend on it. These exercises offer an opportunity to moderate your time. Spend more or less time depending on how you're doing. However don't spend more than 15 minutes.</a:t>
            </a:r>
          </a:p>
          <a:p>
            <a:endParaRPr lang="en-US"/>
          </a:p>
          <a:p>
            <a:r>
              <a:rPr lang="en-US"/>
              <a:t>The next slide provides the solution (suggested solution) which you also hand out.</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s-ES" altLang="ja-JP" smtClean="0"/>
              <a:t>Haga clic para modificar el estilo de título del patrón</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CA">
              <a:solidFill>
                <a:srgbClr val="FFFFFF"/>
              </a:solidFill>
            </a:endParaRPr>
          </a:p>
        </p:txBody>
      </p:sp>
      <p:sp>
        <p:nvSpPr>
          <p:cNvPr id="11" name="図形 10"/>
          <p:cNvSpPr>
            <a:spLocks noGrp="1"/>
          </p:cNvSpPr>
          <p:nvPr>
            <p:ph type="ftr" sz="quarter" idx="11"/>
          </p:nvPr>
        </p:nvSpPr>
        <p:spPr>
          <a:xfrm>
            <a:off x="6048000" y="6492875"/>
            <a:ext cx="2394000" cy="365125"/>
          </a:xfrm>
        </p:spPr>
        <p:txBody>
          <a:bodyPr/>
          <a:lstStyle/>
          <a:p>
            <a:endParaRPr lang="en-CA">
              <a:solidFill>
                <a:srgbClr val="FFFFFF"/>
              </a:solidFill>
            </a:endParaRPr>
          </a:p>
        </p:txBody>
      </p:sp>
      <p:sp>
        <p:nvSpPr>
          <p:cNvPr id="18" name="図形 17"/>
          <p:cNvSpPr>
            <a:spLocks noGrp="1"/>
          </p:cNvSpPr>
          <p:nvPr>
            <p:ph type="sldNum" sz="quarter" idx="12"/>
          </p:nvPr>
        </p:nvSpPr>
        <p:spPr>
          <a:xfrm>
            <a:off x="8499632" y="6492875"/>
            <a:ext cx="644400" cy="365125"/>
          </a:xfrm>
        </p:spPr>
        <p:txBody>
          <a:bodyPr/>
          <a:lstStyle/>
          <a:p>
            <a:fld id="{B2A297C8-15BD-46FF-832B-E641E2F43A17}" type="slidenum">
              <a:rPr lang="en-CA" smtClean="0">
                <a:solidFill>
                  <a:srgbClr val="FFFFFF"/>
                </a:solidFill>
              </a:rPr>
              <a:pPr/>
              <a:t>‹Nº›</a:t>
            </a:fld>
            <a:endParaRPr lang="en-CA">
              <a:solidFill>
                <a:srgbClr val="FFFFFF"/>
              </a:solidFill>
            </a:endParaRPr>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5" name="図形 4"/>
          <p:cNvSpPr>
            <a:spLocks noGrp="1"/>
          </p:cNvSpPr>
          <p:nvPr>
            <p:ph type="ftr" sz="quarter" idx="11"/>
          </p:nvPr>
        </p:nvSpPr>
        <p:spPr>
          <a:xfrm>
            <a:off x="6048000" y="6494400"/>
            <a:ext cx="2394000" cy="365125"/>
          </a:xfrm>
        </p:spPr>
        <p:txBody>
          <a:bodyPr/>
          <a:lstStyle/>
          <a:p>
            <a:endParaRPr lang="en-CA">
              <a:solidFill>
                <a:srgbClr val="FFFFFF"/>
              </a:solidFill>
            </a:endParaRPr>
          </a:p>
        </p:txBody>
      </p:sp>
      <p:sp>
        <p:nvSpPr>
          <p:cNvPr id="6" name="図形 5"/>
          <p:cNvSpPr>
            <a:spLocks noGrp="1"/>
          </p:cNvSpPr>
          <p:nvPr>
            <p:ph type="sldNum" sz="quarter" idx="12"/>
          </p:nvPr>
        </p:nvSpPr>
        <p:spPr>
          <a:xfrm>
            <a:off x="8499600" y="6494400"/>
            <a:ext cx="644400" cy="365125"/>
          </a:xfrm>
        </p:spPr>
        <p:txBody>
          <a:bodyPr/>
          <a:lstStyle/>
          <a:p>
            <a:fld id="{A7555C3B-775B-449F-8799-F9E516354593}"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s-ES" altLang="ja-JP" smtClean="0"/>
              <a:t>Haga clic para modificar el estilo de título del patrón</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5" name="図形 4"/>
          <p:cNvSpPr>
            <a:spLocks noGrp="1"/>
          </p:cNvSpPr>
          <p:nvPr>
            <p:ph type="ftr" sz="quarter" idx="11"/>
          </p:nvPr>
        </p:nvSpPr>
        <p:spPr>
          <a:xfrm>
            <a:off x="6048000" y="6494400"/>
            <a:ext cx="2394000" cy="365125"/>
          </a:xfrm>
        </p:spPr>
        <p:txBody>
          <a:bodyPr/>
          <a:lstStyle/>
          <a:p>
            <a:endParaRPr lang="en-CA">
              <a:solidFill>
                <a:srgbClr val="FFFFFF"/>
              </a:solidFill>
            </a:endParaRPr>
          </a:p>
        </p:txBody>
      </p:sp>
      <p:sp>
        <p:nvSpPr>
          <p:cNvPr id="6" name="図形 5"/>
          <p:cNvSpPr>
            <a:spLocks noGrp="1"/>
          </p:cNvSpPr>
          <p:nvPr>
            <p:ph type="sldNum" sz="quarter" idx="12"/>
          </p:nvPr>
        </p:nvSpPr>
        <p:spPr>
          <a:xfrm>
            <a:off x="8499600" y="6494400"/>
            <a:ext cx="644400" cy="365125"/>
          </a:xfrm>
        </p:spPr>
        <p:txBody>
          <a:bodyPr/>
          <a:lstStyle/>
          <a:p>
            <a:fld id="{45719768-F134-46B0-8307-349B4DE641C7}"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s-ES" altLang="ja-JP" smtClean="0"/>
              <a:t>Haga clic para modificar el estilo de título del patrón</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s-ES" altLang="ja-JP" smtClean="0"/>
              <a:t>Haga clic para modificar el estilo de subtítulo del patrón</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6ADD9-AC8E-4164-93C8-86EF44C31970}" type="slidenum">
              <a:rPr lang="en-US" smtClean="0"/>
              <a:pPr/>
              <a:t>‹Nº›</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981200" y="0"/>
            <a:ext cx="7162800" cy="838200"/>
          </a:xfr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457200" y="1600200"/>
            <a:ext cx="8229600" cy="4525963"/>
          </a:xfrm>
        </p:spPr>
        <p:txBody>
          <a:bodyPr/>
          <a:lstStyle/>
          <a:p>
            <a:endParaRPr lang="es-CO"/>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6B11B535-79E9-49C7-909F-B6A0E17B5314}" type="slidenum">
              <a:rPr lang="en-US"/>
              <a:pPr/>
              <a:t>‹Nº›</a:t>
            </a:fld>
            <a:endParaRPr lang="en-US"/>
          </a:p>
        </p:txBody>
      </p:sp>
    </p:spTree>
    <p:extLst>
      <p:ext uri="{BB962C8B-B14F-4D97-AF65-F5344CB8AC3E}">
        <p14:creationId xmlns:p14="http://schemas.microsoft.com/office/powerpoint/2010/main" xmlns="" val="3992570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304800"/>
            <a:ext cx="7848600" cy="579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096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dt" sz="half" idx="10"/>
          </p:nvPr>
        </p:nvSpPr>
        <p:spPr/>
        <p:txBody>
          <a:bodyPr/>
          <a:lstStyle/>
          <a:p>
            <a:endParaRPr lang="en-CA">
              <a:solidFill>
                <a:srgbClr val="FFFFFF"/>
              </a:solidFill>
            </a:endParaRPr>
          </a:p>
        </p:txBody>
      </p:sp>
      <p:sp>
        <p:nvSpPr>
          <p:cNvPr id="5" name="図形 4"/>
          <p:cNvSpPr>
            <a:spLocks noGrp="1"/>
          </p:cNvSpPr>
          <p:nvPr>
            <p:ph type="ftr" sz="quarter" idx="11"/>
          </p:nvPr>
        </p:nvSpPr>
        <p:spPr/>
        <p:txBody>
          <a:bodyPr/>
          <a:lstStyle/>
          <a:p>
            <a:endParaRPr lang="en-CA">
              <a:solidFill>
                <a:srgbClr val="FFFFFF"/>
              </a:solidFill>
            </a:endParaRPr>
          </a:p>
        </p:txBody>
      </p:sp>
      <p:sp>
        <p:nvSpPr>
          <p:cNvPr id="6" name="図形 5"/>
          <p:cNvSpPr>
            <a:spLocks noGrp="1"/>
          </p:cNvSpPr>
          <p:nvPr>
            <p:ph type="sldNum" sz="quarter" idx="12"/>
          </p:nvPr>
        </p:nvSpPr>
        <p:spPr/>
        <p:txBody>
          <a:bodyPr/>
          <a:lstStyle/>
          <a:p>
            <a:fld id="{3AE7DC94-16E5-47A5-9FD7-76D9508AA587}"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s-ES" altLang="ja-JP" smtClean="0"/>
              <a:t>Haga clic para modificar el estilo de título del patrón</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5" name="図形 4"/>
          <p:cNvSpPr>
            <a:spLocks noGrp="1"/>
          </p:cNvSpPr>
          <p:nvPr>
            <p:ph type="ftr" sz="quarter" idx="11"/>
          </p:nvPr>
        </p:nvSpPr>
        <p:spPr>
          <a:xfrm>
            <a:off x="6048000" y="6492874"/>
            <a:ext cx="2395534" cy="365125"/>
          </a:xfrm>
        </p:spPr>
        <p:txBody>
          <a:bodyPr/>
          <a:lstStyle/>
          <a:p>
            <a:endParaRPr lang="en-CA">
              <a:solidFill>
                <a:srgbClr val="FFFFFF"/>
              </a:solidFill>
            </a:endParaRPr>
          </a:p>
        </p:txBody>
      </p:sp>
      <p:sp>
        <p:nvSpPr>
          <p:cNvPr id="6" name="図形 5"/>
          <p:cNvSpPr>
            <a:spLocks noGrp="1"/>
          </p:cNvSpPr>
          <p:nvPr>
            <p:ph type="sldNum" sz="quarter" idx="12"/>
          </p:nvPr>
        </p:nvSpPr>
        <p:spPr>
          <a:xfrm>
            <a:off x="8499600" y="6492875"/>
            <a:ext cx="644400" cy="365125"/>
          </a:xfrm>
        </p:spPr>
        <p:txBody>
          <a:bodyPr/>
          <a:lstStyle/>
          <a:p>
            <a:fld id="{E8F15AB6-DDCA-4391-B9BE-9E7535DC3E05}"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6" name="図形 5"/>
          <p:cNvSpPr>
            <a:spLocks noGrp="1"/>
          </p:cNvSpPr>
          <p:nvPr>
            <p:ph type="ftr" sz="quarter" idx="11"/>
          </p:nvPr>
        </p:nvSpPr>
        <p:spPr>
          <a:xfrm>
            <a:off x="6048000" y="6494400"/>
            <a:ext cx="2395534" cy="365125"/>
          </a:xfrm>
        </p:spPr>
        <p:txBody>
          <a:bodyPr/>
          <a:lstStyle/>
          <a:p>
            <a:endParaRPr lang="en-CA">
              <a:solidFill>
                <a:srgbClr val="FFFFFF"/>
              </a:solidFill>
            </a:endParaRPr>
          </a:p>
        </p:txBody>
      </p:sp>
      <p:sp>
        <p:nvSpPr>
          <p:cNvPr id="7" name="図形 6"/>
          <p:cNvSpPr>
            <a:spLocks noGrp="1"/>
          </p:cNvSpPr>
          <p:nvPr>
            <p:ph type="sldNum" sz="quarter" idx="12"/>
          </p:nvPr>
        </p:nvSpPr>
        <p:spPr>
          <a:xfrm>
            <a:off x="8499600" y="6494400"/>
            <a:ext cx="644400" cy="365125"/>
          </a:xfrm>
        </p:spPr>
        <p:txBody>
          <a:bodyPr/>
          <a:lstStyle/>
          <a:p>
            <a:fld id="{70352D7A-E089-4865-899E-DBB3B10817F6}"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s-ES" altLang="ja-JP" smtClean="0"/>
              <a:t>Haga clic para modificar el estilo de título del patrón</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8" name="図形 7"/>
          <p:cNvSpPr>
            <a:spLocks noGrp="1"/>
          </p:cNvSpPr>
          <p:nvPr>
            <p:ph type="ftr" sz="quarter" idx="11"/>
          </p:nvPr>
        </p:nvSpPr>
        <p:spPr>
          <a:xfrm>
            <a:off x="6048000" y="6494400"/>
            <a:ext cx="2394000" cy="365125"/>
          </a:xfrm>
        </p:spPr>
        <p:txBody>
          <a:bodyPr/>
          <a:lstStyle/>
          <a:p>
            <a:endParaRPr lang="en-CA">
              <a:solidFill>
                <a:srgbClr val="FFFFFF"/>
              </a:solidFill>
            </a:endParaRPr>
          </a:p>
        </p:txBody>
      </p:sp>
      <p:sp>
        <p:nvSpPr>
          <p:cNvPr id="9" name="図形 8"/>
          <p:cNvSpPr>
            <a:spLocks noGrp="1"/>
          </p:cNvSpPr>
          <p:nvPr>
            <p:ph type="sldNum" sz="quarter" idx="12"/>
          </p:nvPr>
        </p:nvSpPr>
        <p:spPr>
          <a:xfrm>
            <a:off x="8499600" y="6494400"/>
            <a:ext cx="644400" cy="365125"/>
          </a:xfrm>
        </p:spPr>
        <p:txBody>
          <a:bodyPr/>
          <a:lstStyle/>
          <a:p>
            <a:fld id="{30C0D484-22D8-4DAC-9275-7E1E05EC74E6}" type="slidenum">
              <a:rPr lang="en-CA" smtClean="0">
                <a:solidFill>
                  <a:srgbClr val="FFFFFF"/>
                </a:solidFill>
              </a:rPr>
              <a:pPr/>
              <a:t>‹Nº›</a:t>
            </a:fld>
            <a:endParaRPr lang="en-CA">
              <a:solidFill>
                <a:srgbClr val="FFFFFF"/>
              </a:solidFill>
            </a:endParaRPr>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s-ES" altLang="ja-JP" smtClean="0"/>
              <a:t>Haga clic para modificar el estilo de título del patrón</a:t>
            </a:r>
            <a:endParaRPr kumimoji="1" lang="ja-JP" altLang="en-US"/>
          </a:p>
        </p:txBody>
      </p:sp>
      <p:sp>
        <p:nvSpPr>
          <p:cNvPr id="3" name="図形 2"/>
          <p:cNvSpPr>
            <a:spLocks noGrp="1"/>
          </p:cNvSpPr>
          <p:nvPr>
            <p:ph type="dt" sz="half" idx="10"/>
          </p:nvPr>
        </p:nvSpPr>
        <p:spPr/>
        <p:txBody>
          <a:bodyPr/>
          <a:lstStyle/>
          <a:p>
            <a:endParaRPr lang="en-CA">
              <a:solidFill>
                <a:srgbClr val="FFFFFF"/>
              </a:solidFill>
            </a:endParaRPr>
          </a:p>
        </p:txBody>
      </p:sp>
      <p:sp>
        <p:nvSpPr>
          <p:cNvPr id="4" name="図形 3"/>
          <p:cNvSpPr>
            <a:spLocks noGrp="1"/>
          </p:cNvSpPr>
          <p:nvPr>
            <p:ph type="ftr" sz="quarter" idx="11"/>
          </p:nvPr>
        </p:nvSpPr>
        <p:spPr/>
        <p:txBody>
          <a:bodyPr/>
          <a:lstStyle/>
          <a:p>
            <a:endParaRPr lang="en-CA">
              <a:solidFill>
                <a:srgbClr val="FFFFFF"/>
              </a:solidFill>
            </a:endParaRPr>
          </a:p>
        </p:txBody>
      </p:sp>
      <p:sp>
        <p:nvSpPr>
          <p:cNvPr id="5" name="図形 4"/>
          <p:cNvSpPr>
            <a:spLocks noGrp="1"/>
          </p:cNvSpPr>
          <p:nvPr>
            <p:ph type="sldNum" sz="quarter" idx="12"/>
          </p:nvPr>
        </p:nvSpPr>
        <p:spPr/>
        <p:txBody>
          <a:bodyPr/>
          <a:lstStyle/>
          <a:p>
            <a:fld id="{EE6F0EE5-AD7D-4666-B9FA-73F610D34BD9}"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CA">
              <a:solidFill>
                <a:srgbClr val="FFFFFF"/>
              </a:solidFill>
            </a:endParaRPr>
          </a:p>
        </p:txBody>
      </p:sp>
      <p:sp>
        <p:nvSpPr>
          <p:cNvPr id="3" name="図形 2"/>
          <p:cNvSpPr>
            <a:spLocks noGrp="1"/>
          </p:cNvSpPr>
          <p:nvPr>
            <p:ph type="ftr" sz="quarter" idx="11"/>
          </p:nvPr>
        </p:nvSpPr>
        <p:spPr/>
        <p:txBody>
          <a:bodyPr/>
          <a:lstStyle/>
          <a:p>
            <a:endParaRPr lang="en-CA">
              <a:solidFill>
                <a:srgbClr val="FFFFFF"/>
              </a:solidFill>
            </a:endParaRPr>
          </a:p>
        </p:txBody>
      </p:sp>
      <p:sp>
        <p:nvSpPr>
          <p:cNvPr id="4" name="図形 3"/>
          <p:cNvSpPr>
            <a:spLocks noGrp="1"/>
          </p:cNvSpPr>
          <p:nvPr>
            <p:ph type="sldNum" sz="quarter" idx="12"/>
          </p:nvPr>
        </p:nvSpPr>
        <p:spPr/>
        <p:txBody>
          <a:bodyPr/>
          <a:lstStyle/>
          <a:p>
            <a:fld id="{D4F63A04-D058-479F-A107-B39EEBA007B5}"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s-ES" altLang="ja-JP" smtClean="0"/>
              <a:t>Haga clic para modificar el estilo de título del patrón</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6" name="図形 5"/>
          <p:cNvSpPr>
            <a:spLocks noGrp="1"/>
          </p:cNvSpPr>
          <p:nvPr>
            <p:ph type="ftr" sz="quarter" idx="11"/>
          </p:nvPr>
        </p:nvSpPr>
        <p:spPr>
          <a:xfrm>
            <a:off x="6048000" y="6494400"/>
            <a:ext cx="2394000" cy="365125"/>
          </a:xfrm>
        </p:spPr>
        <p:txBody>
          <a:bodyPr/>
          <a:lstStyle/>
          <a:p>
            <a:endParaRPr lang="en-CA">
              <a:solidFill>
                <a:srgbClr val="FFFFFF"/>
              </a:solidFill>
            </a:endParaRPr>
          </a:p>
        </p:txBody>
      </p:sp>
      <p:sp>
        <p:nvSpPr>
          <p:cNvPr id="7" name="図形 6"/>
          <p:cNvSpPr>
            <a:spLocks noGrp="1"/>
          </p:cNvSpPr>
          <p:nvPr>
            <p:ph type="sldNum" sz="quarter" idx="12"/>
          </p:nvPr>
        </p:nvSpPr>
        <p:spPr>
          <a:xfrm>
            <a:off x="8499600" y="6494400"/>
            <a:ext cx="644400" cy="365125"/>
          </a:xfrm>
        </p:spPr>
        <p:txBody>
          <a:bodyPr/>
          <a:lstStyle/>
          <a:p>
            <a:fld id="{8BD710CE-35DB-4ADC-A6C2-8D8E77A41C5C}" type="slidenum">
              <a:rPr lang="en-CA" smtClean="0">
                <a:solidFill>
                  <a:srgbClr val="FFFFFF"/>
                </a:solidFill>
              </a:rPr>
              <a:pPr/>
              <a:t>‹Nº›</a:t>
            </a:fld>
            <a:endParaRPr lang="en-CA">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CA">
              <a:solidFill>
                <a:srgbClr val="FFFFFF"/>
              </a:solidFill>
            </a:endParaRPr>
          </a:p>
        </p:txBody>
      </p:sp>
      <p:sp>
        <p:nvSpPr>
          <p:cNvPr id="10" name="図形 9"/>
          <p:cNvSpPr>
            <a:spLocks noGrp="1"/>
          </p:cNvSpPr>
          <p:nvPr>
            <p:ph type="ftr" sz="quarter" idx="11"/>
          </p:nvPr>
        </p:nvSpPr>
        <p:spPr>
          <a:xfrm>
            <a:off x="6048000" y="6494400"/>
            <a:ext cx="2394000" cy="365125"/>
          </a:xfrm>
        </p:spPr>
        <p:txBody>
          <a:bodyPr/>
          <a:lstStyle/>
          <a:p>
            <a:endParaRPr lang="en-CA">
              <a:solidFill>
                <a:srgbClr val="FFFFFF"/>
              </a:solidFill>
            </a:endParaRPr>
          </a:p>
        </p:txBody>
      </p:sp>
      <p:sp>
        <p:nvSpPr>
          <p:cNvPr id="11" name="図形 10"/>
          <p:cNvSpPr>
            <a:spLocks noGrp="1"/>
          </p:cNvSpPr>
          <p:nvPr>
            <p:ph type="sldNum" sz="quarter" idx="12"/>
          </p:nvPr>
        </p:nvSpPr>
        <p:spPr>
          <a:xfrm>
            <a:off x="8499600" y="6494400"/>
            <a:ext cx="644400" cy="365125"/>
          </a:xfrm>
        </p:spPr>
        <p:txBody>
          <a:bodyPr/>
          <a:lstStyle/>
          <a:p>
            <a:fld id="{EDB92889-DFE4-4FBE-AFAC-EAE67188A27B}" type="slidenum">
              <a:rPr lang="en-CA" smtClean="0">
                <a:solidFill>
                  <a:srgbClr val="FFFFFF"/>
                </a:solidFill>
              </a:rPr>
              <a:pPr/>
              <a:t>‹Nº›</a:t>
            </a:fld>
            <a:endParaRPr lang="en-CA">
              <a:solidFill>
                <a:srgbClr val="FFFFFF"/>
              </a:solidFill>
            </a:endParaRPr>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s-ES" altLang="ja-JP" smtClean="0"/>
              <a:t>Haga clic para modificar el estilo de título del patrón</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s-ES" altLang="ja-JP" smtClean="0"/>
              <a:t>Haga clic en el icono para agregar una imagen</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s-ES" altLang="ja-JP" smtClean="0"/>
              <a:t>Haga clic para modificar el estilo de texto del patrón</a:t>
            </a:r>
          </a:p>
          <a:p>
            <a:pPr lvl="1"/>
            <a:r>
              <a:rPr kumimoji="1" lang="es-ES" altLang="ja-JP" smtClean="0"/>
              <a:t>Segundo nivel</a:t>
            </a:r>
          </a:p>
          <a:p>
            <a:pPr lvl="2"/>
            <a:r>
              <a:rPr kumimoji="1" lang="es-ES" altLang="ja-JP" smtClean="0"/>
              <a:t>Tercer nivel</a:t>
            </a:r>
          </a:p>
          <a:p>
            <a:pPr lvl="3"/>
            <a:r>
              <a:rPr kumimoji="1" lang="es-ES" altLang="ja-JP" smtClean="0"/>
              <a:t>Cuarto nivel</a:t>
            </a:r>
          </a:p>
          <a:p>
            <a:pPr lvl="4"/>
            <a:r>
              <a:rPr kumimoji="1" lang="es-ES" altLang="ja-JP" smtClean="0"/>
              <a:t>Quinto nivel</a:t>
            </a:r>
            <a:endParaRPr 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1AC6ADD9-AC8E-4164-93C8-86EF44C31970}" type="slidenum">
              <a:rPr lang="en-US" smtClean="0"/>
              <a:pPr/>
              <a:t>‹Nº›</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Lst>
  <p:hf hdr="0" ftr="0" dt="0"/>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hyperlink" Target="file:///\\LMNSHR03\Shared\Mantto\Mina\GI&amp;T%20PRIVADO\RCM\Diagrama%20de%20Decisi&#243;n%20RCM.doc"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hyperlink" Target="file:///\\LMNSHR03\Shared\Mantto\Mina\GI&amp;T%20PRIVADO\RCM\Formato%20Hoja%20de%20Trabajo%20de%20Decisi&#243;n.doc"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Hoja_de_c_lculo_de_Microsoft_Office_Excel_97-200316.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Hoja_de_c_lculo_de_Microsoft_Office_Excel_97-200317.xl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13.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18.xml"/><Relationship Id="rId7" Type="http://schemas.openxmlformats.org/officeDocument/2006/relationships/slide" Target="slide6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8.xml"/><Relationship Id="rId5" Type="http://schemas.openxmlformats.org/officeDocument/2006/relationships/slide" Target="slide77.xml"/><Relationship Id="rId4" Type="http://schemas.openxmlformats.org/officeDocument/2006/relationships/slide" Target="slide44.xml"/><Relationship Id="rId9" Type="http://schemas.openxmlformats.org/officeDocument/2006/relationships/slide" Target="slide63.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Hoja_de_c_lculo_de_Microsoft_Office_Excel_97-200318.xls"/><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Hoja_de_c_lculo_de_Microsoft_Office_Excel_97-200319.xl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Hoja_de_c_lculo_de_Microsoft_Office_Excel_97-200320.xls"/><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Hoja_de_c_lculo_de_Microsoft_Office_Excel_97-200321.xl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Hoja_de_c_lculo_de_Microsoft_Office_Excel_97-200322.xls"/><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Hoja_de_c_lculo_de_Microsoft_Office_Excel_97-200323.xls"/></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Hoja_de_c_lculo_de_Microsoft_Office_Excel_97-20031.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jpeg"/><Relationship Id="rId4" Type="http://schemas.openxmlformats.org/officeDocument/2006/relationships/oleObject" Target="../embeddings/Hoja_de_c_lculo_de_Microsoft_Office_Excel_97-20032.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Hoja_de_c_lculo_de_Microsoft_Office_Excel_97-20033.xls"/></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Hoja_de_c_lculo_de_Microsoft_Office_Excel_97-20034.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Hoja_de_c_lculo_de_Microsoft_Office_Excel_97-20035.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Hoja_de_c_lculo_de_Microsoft_Office_Excel_97-20036.xls"/></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Hoja_de_c_lculo_de_Microsoft_Office_Excel_97-20037.xls"/></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0.png"/><Relationship Id="rId4" Type="http://schemas.openxmlformats.org/officeDocument/2006/relationships/oleObject" Target="../embeddings/Hoja_de_c_lculo_de_Microsoft_Office_Excel_97-20038.xls"/></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4.png"/><Relationship Id="rId4" Type="http://schemas.openxmlformats.org/officeDocument/2006/relationships/oleObject" Target="../embeddings/Hoja_de_c_lculo_de_Microsoft_Office_Excel_97-20039.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26.png"/><Relationship Id="rId4" Type="http://schemas.openxmlformats.org/officeDocument/2006/relationships/oleObject" Target="../embeddings/Hoja_de_c_lculo_de_Microsoft_Office_Excel_97-200310.xls"/></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3.jpeg"/><Relationship Id="rId4" Type="http://schemas.openxmlformats.org/officeDocument/2006/relationships/oleObject" Target="../embeddings/Hoja_de_c_lculo_de_Microsoft_Office_Excel_97-200311.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Hoja_de_c_lculo_de_Microsoft_Office_Excel_97-200312.xls"/></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30.png"/><Relationship Id="rId4" Type="http://schemas.openxmlformats.org/officeDocument/2006/relationships/oleObject" Target="../embeddings/Hoja_de_c_lculo_de_Microsoft_Office_Excel_97-200313.xls"/></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Hoja_de_c_lculo_de_Microsoft_Office_Excel_97-200314.xls"/></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Documento_de_Microsoft_Office_Word_97-200315.doc"/><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8.xml.rels><?xml version="1.0" encoding="UTF-8" standalone="yes"?>
<Relationships xmlns="http://schemas.openxmlformats.org/package/2006/relationships"><Relationship Id="rId2" Type="http://schemas.openxmlformats.org/officeDocument/2006/relationships/hyperlink" Target="file:///\\LMNSHR03\Shared\Mantto\Mina\GI&amp;T%20PRIVADO\RCM\Formato%20Hoja%20de%20Trabajo%201.do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0.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 Id="rId9" Type="http://schemas.openxmlformats.org/officeDocument/2006/relationships/image" Target="../media/image50.png"/></Relationships>
</file>

<file path=ppt/slides/_rels/slide8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hyperlink" Target="file:///\\LMNSHR03\Shared\Mantto\Mina\GI&amp;T%20PRIVADO\RCM\Tecnicas%20de%20Monitoreo.ppt"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3 Marcador de número de diapositiva"/>
          <p:cNvSpPr>
            <a:spLocks noGrp="1"/>
          </p:cNvSpPr>
          <p:nvPr>
            <p:ph type="sldNum" sz="quarter" idx="12"/>
          </p:nvPr>
        </p:nvSpPr>
        <p:spPr/>
        <p:txBody>
          <a:bodyPr/>
          <a:lstStyle/>
          <a:p>
            <a:fld id="{D78861D5-6DDB-4E28-9FFE-A3EABE720791}" type="slidenum">
              <a:rPr lang="en-US"/>
              <a:pPr/>
              <a:t>1</a:t>
            </a:fld>
            <a:endParaRPr lang="en-US"/>
          </a:p>
        </p:txBody>
      </p:sp>
      <p:sp>
        <p:nvSpPr>
          <p:cNvPr id="567298" name="Text Box 2"/>
          <p:cNvSpPr txBox="1">
            <a:spLocks noChangeArrowheads="1"/>
          </p:cNvSpPr>
          <p:nvPr/>
        </p:nvSpPr>
        <p:spPr bwMode="auto">
          <a:xfrm>
            <a:off x="2362200" y="1979613"/>
            <a:ext cx="4316413" cy="198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0"/>
              </a:spcBef>
            </a:pPr>
            <a:r>
              <a:rPr lang="es-ES_tradnl" sz="2800"/>
              <a:t>Introducción al</a:t>
            </a:r>
            <a:endParaRPr lang="es-ES_tradnl" sz="9600"/>
          </a:p>
          <a:p>
            <a:pPr>
              <a:spcBef>
                <a:spcPct val="0"/>
              </a:spcBef>
            </a:pPr>
            <a:r>
              <a:rPr lang="es-ES_tradnl" sz="9600"/>
              <a:t>R  C  M</a:t>
            </a:r>
            <a:endParaRPr lang="es-ES_tradnl" sz="7200" b="0"/>
          </a:p>
        </p:txBody>
      </p:sp>
      <p:sp>
        <p:nvSpPr>
          <p:cNvPr id="567299" name="Text Box 3"/>
          <p:cNvSpPr txBox="1">
            <a:spLocks noChangeArrowheads="1"/>
          </p:cNvSpPr>
          <p:nvPr/>
        </p:nvSpPr>
        <p:spPr bwMode="auto">
          <a:xfrm>
            <a:off x="4098925" y="23272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endParaRPr lang="es-ES_tradnl" sz="2400" b="0"/>
          </a:p>
        </p:txBody>
      </p:sp>
      <p:sp>
        <p:nvSpPr>
          <p:cNvPr id="567300" name="Rectangle 4"/>
          <p:cNvSpPr>
            <a:spLocks noChangeArrowheads="1"/>
          </p:cNvSpPr>
          <p:nvPr/>
        </p:nvSpPr>
        <p:spPr bwMode="auto">
          <a:xfrm>
            <a:off x="1981200" y="4191000"/>
            <a:ext cx="516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s-ES_tradnl" sz="2400">
                <a:latin typeface="Arial" pitchFamily="34" charset="0"/>
              </a:rPr>
              <a:t>(Reliability Centered Maintenance)</a:t>
            </a:r>
          </a:p>
        </p:txBody>
      </p:sp>
      <p:sp>
        <p:nvSpPr>
          <p:cNvPr id="567301" name="Text Box 5"/>
          <p:cNvSpPr txBox="1">
            <a:spLocks noChangeArrowheads="1"/>
          </p:cNvSpPr>
          <p:nvPr/>
        </p:nvSpPr>
        <p:spPr bwMode="auto">
          <a:xfrm>
            <a:off x="838200" y="4876800"/>
            <a:ext cx="75676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spcBef>
                <a:spcPct val="0"/>
              </a:spcBef>
            </a:pPr>
            <a:r>
              <a:rPr lang="es-ES_tradnl" sz="2400">
                <a:latin typeface="Arial" pitchFamily="34" charset="0"/>
              </a:rPr>
              <a:t>MANTENIMIENTO CENTRADO EN CONFIABILIDAD</a:t>
            </a:r>
          </a:p>
        </p:txBody>
      </p:sp>
      <p:sp>
        <p:nvSpPr>
          <p:cNvPr id="567302" name="Line 6"/>
          <p:cNvSpPr>
            <a:spLocks noChangeShapeType="1"/>
          </p:cNvSpPr>
          <p:nvPr/>
        </p:nvSpPr>
        <p:spPr bwMode="auto">
          <a:xfrm>
            <a:off x="0" y="914400"/>
            <a:ext cx="9144000" cy="0"/>
          </a:xfrm>
          <a:prstGeom prst="line">
            <a:avLst/>
          </a:prstGeom>
          <a:noFill/>
          <a:ln w="76200">
            <a:pattFill prst="narHorz">
              <a:fgClr>
                <a:srgbClr val="003366"/>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567298">
                                            <p:txEl>
                                              <p:pRg st="0" end="0"/>
                                            </p:txEl>
                                          </p:spTgt>
                                        </p:tgtEl>
                                        <p:attrNameLst>
                                          <p:attrName>style.visibility</p:attrName>
                                        </p:attrNameLst>
                                      </p:cBhvr>
                                      <p:to>
                                        <p:strVal val="visible"/>
                                      </p:to>
                                    </p:set>
                                    <p:anim calcmode="lin" valueType="num">
                                      <p:cBhvr additive="base">
                                        <p:cTn id="7" dur="500" fill="hold"/>
                                        <p:tgtEl>
                                          <p:spTgt spid="567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72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9" fill="hold" nodeType="afterGroup">
                            <p:stCondLst>
                              <p:cond delay="3500"/>
                            </p:stCondLst>
                            <p:childTnLst>
                              <p:par>
                                <p:cTn id="10" presetID="2" presetClass="entr" presetSubtype="8" fill="hold" grpId="0" nodeType="afterEffect">
                                  <p:stCondLst>
                                    <p:cond delay="3000"/>
                                  </p:stCondLst>
                                  <p:childTnLst>
                                    <p:set>
                                      <p:cBhvr>
                                        <p:cTn id="11" dur="1" fill="hold">
                                          <p:stCondLst>
                                            <p:cond delay="0"/>
                                          </p:stCondLst>
                                        </p:cTn>
                                        <p:tgtEl>
                                          <p:spTgt spid="567298">
                                            <p:txEl>
                                              <p:pRg st="1" end="1"/>
                                            </p:txEl>
                                          </p:spTgt>
                                        </p:tgtEl>
                                        <p:attrNameLst>
                                          <p:attrName>style.visibility</p:attrName>
                                        </p:attrNameLst>
                                      </p:cBhvr>
                                      <p:to>
                                        <p:strVal val="visible"/>
                                      </p:to>
                                    </p:set>
                                    <p:anim calcmode="lin" valueType="num">
                                      <p:cBhvr additive="base">
                                        <p:cTn id="12" dur="500" fill="hold"/>
                                        <p:tgtEl>
                                          <p:spTgt spid="56729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672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par>
                          <p:cTn id="14" fill="hold" nodeType="afterGroup">
                            <p:stCondLst>
                              <p:cond delay="7000"/>
                            </p:stCondLst>
                            <p:childTnLst>
                              <p:par>
                                <p:cTn id="15" presetID="2" presetClass="entr" presetSubtype="8" fill="hold" grpId="0" nodeType="afterEffect">
                                  <p:stCondLst>
                                    <p:cond delay="3000"/>
                                  </p:stCondLst>
                                  <p:childTnLst>
                                    <p:set>
                                      <p:cBhvr>
                                        <p:cTn id="16" dur="1" fill="hold">
                                          <p:stCondLst>
                                            <p:cond delay="0"/>
                                          </p:stCondLst>
                                        </p:cTn>
                                        <p:tgtEl>
                                          <p:spTgt spid="567300"/>
                                        </p:tgtEl>
                                        <p:attrNameLst>
                                          <p:attrName>style.visibility</p:attrName>
                                        </p:attrNameLst>
                                      </p:cBhvr>
                                      <p:to>
                                        <p:strVal val="visible"/>
                                      </p:to>
                                    </p:set>
                                    <p:anim calcmode="lin" valueType="num">
                                      <p:cBhvr additive="base">
                                        <p:cTn id="17" dur="500" fill="hold"/>
                                        <p:tgtEl>
                                          <p:spTgt spid="567300"/>
                                        </p:tgtEl>
                                        <p:attrNameLst>
                                          <p:attrName>ppt_x</p:attrName>
                                        </p:attrNameLst>
                                      </p:cBhvr>
                                      <p:tavLst>
                                        <p:tav tm="0">
                                          <p:val>
                                            <p:strVal val="0-#ppt_w/2"/>
                                          </p:val>
                                        </p:tav>
                                        <p:tav tm="100000">
                                          <p:val>
                                            <p:strVal val="#ppt_x"/>
                                          </p:val>
                                        </p:tav>
                                      </p:tavLst>
                                    </p:anim>
                                    <p:anim calcmode="lin" valueType="num">
                                      <p:cBhvr additive="base">
                                        <p:cTn id="18" dur="500" fill="hold"/>
                                        <p:tgtEl>
                                          <p:spTgt spid="56730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8" fill="hold" grpId="0" nodeType="afterEffect">
                                  <p:stCondLst>
                                    <p:cond delay="3000"/>
                                  </p:stCondLst>
                                  <p:childTnLst>
                                    <p:set>
                                      <p:cBhvr>
                                        <p:cTn id="21" dur="1" fill="hold">
                                          <p:stCondLst>
                                            <p:cond delay="0"/>
                                          </p:stCondLst>
                                        </p:cTn>
                                        <p:tgtEl>
                                          <p:spTgt spid="567301"/>
                                        </p:tgtEl>
                                        <p:attrNameLst>
                                          <p:attrName>style.visibility</p:attrName>
                                        </p:attrNameLst>
                                      </p:cBhvr>
                                      <p:to>
                                        <p:strVal val="visible"/>
                                      </p:to>
                                    </p:set>
                                    <p:anim calcmode="lin" valueType="num">
                                      <p:cBhvr additive="base">
                                        <p:cTn id="22" dur="500" fill="hold"/>
                                        <p:tgtEl>
                                          <p:spTgt spid="567301"/>
                                        </p:tgtEl>
                                        <p:attrNameLst>
                                          <p:attrName>ppt_x</p:attrName>
                                        </p:attrNameLst>
                                      </p:cBhvr>
                                      <p:tavLst>
                                        <p:tav tm="0">
                                          <p:val>
                                            <p:strVal val="0-#ppt_w/2"/>
                                          </p:val>
                                        </p:tav>
                                        <p:tav tm="100000">
                                          <p:val>
                                            <p:strVal val="#ppt_x"/>
                                          </p:val>
                                        </p:tav>
                                      </p:tavLst>
                                    </p:anim>
                                    <p:anim calcmode="lin" valueType="num">
                                      <p:cBhvr additive="base">
                                        <p:cTn id="23" dur="500" fill="hold"/>
                                        <p:tgtEl>
                                          <p:spTgt spid="56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build="p" autoUpdateAnimBg="0" advAuto="3000"/>
      <p:bldP spid="567300" grpId="0" autoUpdateAnimBg="0"/>
      <p:bldP spid="5673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20875" y="423863"/>
            <a:ext cx="5964238" cy="654050"/>
          </a:xfrm>
          <a:ln/>
        </p:spPr>
        <p:txBody>
          <a:bodyPr/>
          <a:lstStyle/>
          <a:p>
            <a:pPr algn="ctr"/>
            <a:r>
              <a:rPr lang="es-ES_tradnl" sz="3200" i="1">
                <a:solidFill>
                  <a:srgbClr val="D66B00"/>
                </a:solidFill>
                <a:latin typeface="Times New Roman" pitchFamily="18" charset="0"/>
              </a:rPr>
              <a:t>QUÉ  ES  RCM</a:t>
            </a:r>
            <a:r>
              <a:rPr lang="es-ES_tradnl" sz="3200">
                <a:solidFill>
                  <a:srgbClr val="D66B00"/>
                </a:solidFill>
                <a:effectLst/>
                <a:latin typeface="Times New Roman" pitchFamily="18" charset="0"/>
              </a:rPr>
              <a:t>  ?</a:t>
            </a:r>
            <a:endParaRPr lang="en-US" sz="3200">
              <a:solidFill>
                <a:srgbClr val="D66B00"/>
              </a:solidFill>
              <a:effectLst/>
              <a:latin typeface="Times New Roman" pitchFamily="18" charset="0"/>
            </a:endParaRPr>
          </a:p>
        </p:txBody>
      </p:sp>
      <p:sp>
        <p:nvSpPr>
          <p:cNvPr id="4" name="4 Marcador de número de diapositiva"/>
          <p:cNvSpPr>
            <a:spLocks noGrp="1"/>
          </p:cNvSpPr>
          <p:nvPr>
            <p:ph type="sldNum" sz="quarter" idx="12"/>
          </p:nvPr>
        </p:nvSpPr>
        <p:spPr/>
        <p:txBody>
          <a:bodyPr/>
          <a:lstStyle/>
          <a:p>
            <a:fld id="{FA88B043-75E1-435D-A657-410C1D6F9031}" type="slidenum">
              <a:rPr lang="en-CA"/>
              <a:pPr/>
              <a:t>10</a:t>
            </a:fld>
            <a:endParaRPr lang="en-CA"/>
          </a:p>
        </p:txBody>
      </p:sp>
      <p:sp>
        <p:nvSpPr>
          <p:cNvPr id="34819" name="Text Box 3"/>
          <p:cNvSpPr txBox="1">
            <a:spLocks noChangeArrowheads="1"/>
          </p:cNvSpPr>
          <p:nvPr/>
        </p:nvSpPr>
        <p:spPr bwMode="auto">
          <a:xfrm>
            <a:off x="882650" y="1334602"/>
            <a:ext cx="7485063" cy="489364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lvl="2"/>
            <a:endParaRPr lang="es-ES_tradnl" sz="2400" dirty="0">
              <a:solidFill>
                <a:schemeClr val="tx2"/>
              </a:solidFill>
              <a:latin typeface="Times New Roman" pitchFamily="18" charset="0"/>
            </a:endParaRPr>
          </a:p>
          <a:p>
            <a:pPr lvl="2" algn="just"/>
            <a:r>
              <a:rPr lang="es-ES_tradnl" sz="2400" i="1" dirty="0">
                <a:latin typeface="Times New Roman" pitchFamily="18" charset="0"/>
              </a:rPr>
              <a:t>Es un proceso </a:t>
            </a:r>
            <a:r>
              <a:rPr lang="es-ES_tradnl" sz="2400" i="1" u="sng" dirty="0">
                <a:latin typeface="Times New Roman" pitchFamily="18" charset="0"/>
              </a:rPr>
              <a:t>técnico</a:t>
            </a:r>
            <a:r>
              <a:rPr lang="es-ES_tradnl" sz="2400" i="1" dirty="0">
                <a:latin typeface="Times New Roman" pitchFamily="18" charset="0"/>
              </a:rPr>
              <a:t> y </a:t>
            </a:r>
            <a:r>
              <a:rPr lang="es-ES_tradnl" sz="2400" i="1" u="sng" dirty="0">
                <a:latin typeface="Times New Roman" pitchFamily="18" charset="0"/>
              </a:rPr>
              <a:t>lógico</a:t>
            </a:r>
            <a:r>
              <a:rPr lang="es-ES_tradnl" sz="2400" i="1" dirty="0">
                <a:latin typeface="Times New Roman" pitchFamily="18" charset="0"/>
              </a:rPr>
              <a:t> que se desarrolla para determinar las tareas de mantenimiento necesarias para alcanzar la confiabilidad de diseño de plantas, equipos, sistemas, componentes, en su </a:t>
            </a:r>
            <a:r>
              <a:rPr lang="es-ES_tradnl" sz="2400" i="1" u="sng" dirty="0">
                <a:latin typeface="Times New Roman" pitchFamily="18" charset="0"/>
              </a:rPr>
              <a:t>contexto operacional.</a:t>
            </a:r>
          </a:p>
          <a:p>
            <a:pPr lvl="2" algn="just"/>
            <a:endParaRPr lang="es-ES_tradnl" sz="2400" i="1" u="sng" dirty="0">
              <a:latin typeface="Times New Roman" pitchFamily="18" charset="0"/>
            </a:endParaRPr>
          </a:p>
          <a:p>
            <a:pPr lvl="2" algn="just"/>
            <a:r>
              <a:rPr lang="es-ES_tradnl" sz="2400" i="1" dirty="0">
                <a:latin typeface="Times New Roman" pitchFamily="18" charset="0"/>
              </a:rPr>
              <a:t>Es ampliamente conocido como la manera más costo - efectiva para desarrollar estrategias de mantenimiento clase mundial.</a:t>
            </a:r>
            <a:endParaRPr lang="en-US" sz="2400" i="1" dirty="0">
              <a:latin typeface="Times New Roman" pitchFamily="18" charset="0"/>
            </a:endParaRPr>
          </a:p>
          <a:p>
            <a:pPr lvl="2" algn="just"/>
            <a:endParaRPr lang="es-ES_tradnl" sz="2400" i="1" dirty="0">
              <a:latin typeface="Times New Roman" pitchFamily="18" charset="0"/>
            </a:endParaRPr>
          </a:p>
        </p:txBody>
      </p:sp>
    </p:spTree>
    <p:extLst>
      <p:ext uri="{BB962C8B-B14F-4D97-AF65-F5344CB8AC3E}">
        <p14:creationId xmlns:p14="http://schemas.microsoft.com/office/powerpoint/2010/main" xmlns="" val="14094323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1811" name="Rectangle 3"/>
          <p:cNvSpPr>
            <a:spLocks noGrp="1" noChangeArrowheads="1"/>
          </p:cNvSpPr>
          <p:nvPr>
            <p:ph idx="1"/>
          </p:nvPr>
        </p:nvSpPr>
        <p:spPr>
          <a:xfrm>
            <a:off x="381000" y="1828800"/>
            <a:ext cx="8178800" cy="4171950"/>
          </a:xfrm>
        </p:spPr>
        <p:txBody>
          <a:bodyPr>
            <a:normAutofit/>
          </a:bodyPr>
          <a:lstStyle/>
          <a:p>
            <a:r>
              <a:rPr lang="es-ES_tradnl" sz="1800"/>
              <a:t>Acciones “A falta de...” (Default Actions)</a:t>
            </a:r>
          </a:p>
          <a:p>
            <a:pPr lvl="1"/>
            <a:r>
              <a:rPr lang="es-ES_tradnl" sz="1600"/>
              <a:t>Tareas de búsqueda de fallas</a:t>
            </a:r>
          </a:p>
          <a:p>
            <a:pPr lvl="1">
              <a:buFont typeface="Arial" pitchFamily="34" charset="0"/>
              <a:buNone/>
            </a:pPr>
            <a:r>
              <a:rPr lang="es-ES_tradnl" sz="1600"/>
              <a:t>Una tarea programada de búsqueda de fallas asegura la verificación de una función oculta a intervalos regulares para ver si ésta ha fallado.</a:t>
            </a:r>
          </a:p>
          <a:p>
            <a:pPr lvl="1"/>
            <a:r>
              <a:rPr lang="es-ES_tradnl" sz="1600"/>
              <a:t>Ningún Mantenimiento preventivo (RTF - Run-to-failure)</a:t>
            </a:r>
          </a:p>
          <a:p>
            <a:pPr lvl="1">
              <a:buFont typeface="Arial" pitchFamily="34" charset="0"/>
              <a:buNone/>
            </a:pPr>
            <a:r>
              <a:rPr lang="es-ES_tradnl" sz="1600"/>
              <a:t>Cuando no se ha encontrado una tarea programada adecuada para una función oculta y las fallas múltiples asociadas no tienen consecuencias en seguridad o ambiente o no se puede encontrar una tarea preventiva costo-efectiva para fallas que tienen consecuencias operacionales o no-operacionales se opta por esta opción</a:t>
            </a:r>
          </a:p>
          <a:p>
            <a:pPr lvl="1"/>
            <a:r>
              <a:rPr lang="es-ES_tradnl" sz="1600"/>
              <a:t>Rediseño</a:t>
            </a:r>
          </a:p>
          <a:p>
            <a:pPr lvl="1">
              <a:buFont typeface="Arial" pitchFamily="34" charset="0"/>
              <a:buNone/>
            </a:pPr>
            <a:r>
              <a:rPr lang="es-ES_tradnl" sz="1600"/>
              <a:t>Sólo se considera obligatorio cuando las fallas tienen consecuencias en seguridad o medio ambiente y no hay ninguna acción preventiva que reduzca estas consecuencias; para otros casos se considera “deseable”</a:t>
            </a:r>
          </a:p>
        </p:txBody>
      </p:sp>
      <p:sp>
        <p:nvSpPr>
          <p:cNvPr id="4" name="5 Marcador de número de diapositiva"/>
          <p:cNvSpPr>
            <a:spLocks noGrp="1"/>
          </p:cNvSpPr>
          <p:nvPr>
            <p:ph type="sldNum" sz="quarter" idx="12"/>
          </p:nvPr>
        </p:nvSpPr>
        <p:spPr/>
        <p:txBody>
          <a:bodyPr/>
          <a:lstStyle/>
          <a:p>
            <a:fld id="{5F84FAD6-09A9-475C-9146-569236A3D5BB}" type="slidenum">
              <a:rPr lang="en-US"/>
              <a:pPr/>
              <a:t>100</a:t>
            </a:fld>
            <a:endParaRPr lang="en-US"/>
          </a:p>
        </p:txBody>
      </p:sp>
      <p:sp>
        <p:nvSpPr>
          <p:cNvPr id="631812" name="Rectangle 4"/>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a:solidFill>
                  <a:srgbClr val="003366"/>
                </a:solidFill>
                <a:effectLst>
                  <a:outerShdw blurRad="38100" dist="38100" dir="2700000" algn="tl">
                    <a:srgbClr val="000000"/>
                  </a:outerShdw>
                </a:effectLst>
                <a:latin typeface="Arial" pitchFamily="34" charset="0"/>
              </a:rPr>
              <a:t>SELECCION DE LAS TAREAS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animEffect transition="in" filter="blinds(vertical)">
                                      <p:cBhvr>
                                        <p:cTn id="7" dur="500"/>
                                        <p:tgtEl>
                                          <p:spTgt spid="631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31811">
                                            <p:txEl>
                                              <p:pRg st="1" end="1"/>
                                            </p:txEl>
                                          </p:spTgt>
                                        </p:tgtEl>
                                        <p:attrNameLst>
                                          <p:attrName>style.visibility</p:attrName>
                                        </p:attrNameLst>
                                      </p:cBhvr>
                                      <p:to>
                                        <p:strVal val="visible"/>
                                      </p:to>
                                    </p:set>
                                    <p:animEffect transition="in" filter="blinds(vertical)">
                                      <p:cBhvr>
                                        <p:cTn id="12" dur="500"/>
                                        <p:tgtEl>
                                          <p:spTgt spid="631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631811">
                                            <p:txEl>
                                              <p:pRg st="2" end="2"/>
                                            </p:txEl>
                                          </p:spTgt>
                                        </p:tgtEl>
                                        <p:attrNameLst>
                                          <p:attrName>style.visibility</p:attrName>
                                        </p:attrNameLst>
                                      </p:cBhvr>
                                      <p:to>
                                        <p:strVal val="visible"/>
                                      </p:to>
                                    </p:set>
                                    <p:animEffect transition="in" filter="blinds(vertical)">
                                      <p:cBhvr>
                                        <p:cTn id="17" dur="500"/>
                                        <p:tgtEl>
                                          <p:spTgt spid="6318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631811">
                                            <p:txEl>
                                              <p:pRg st="3" end="3"/>
                                            </p:txEl>
                                          </p:spTgt>
                                        </p:tgtEl>
                                        <p:attrNameLst>
                                          <p:attrName>style.visibility</p:attrName>
                                        </p:attrNameLst>
                                      </p:cBhvr>
                                      <p:to>
                                        <p:strVal val="visible"/>
                                      </p:to>
                                    </p:set>
                                    <p:animEffect transition="in" filter="blinds(vertical)">
                                      <p:cBhvr>
                                        <p:cTn id="22" dur="500"/>
                                        <p:tgtEl>
                                          <p:spTgt spid="6318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31811">
                                            <p:txEl>
                                              <p:pRg st="4" end="4"/>
                                            </p:txEl>
                                          </p:spTgt>
                                        </p:tgtEl>
                                        <p:attrNameLst>
                                          <p:attrName>style.visibility</p:attrName>
                                        </p:attrNameLst>
                                      </p:cBhvr>
                                      <p:to>
                                        <p:strVal val="visible"/>
                                      </p:to>
                                    </p:set>
                                    <p:animEffect transition="in" filter="blinds(vertical)">
                                      <p:cBhvr>
                                        <p:cTn id="27" dur="500"/>
                                        <p:tgtEl>
                                          <p:spTgt spid="6318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631811">
                                            <p:txEl>
                                              <p:pRg st="5" end="5"/>
                                            </p:txEl>
                                          </p:spTgt>
                                        </p:tgtEl>
                                        <p:attrNameLst>
                                          <p:attrName>style.visibility</p:attrName>
                                        </p:attrNameLst>
                                      </p:cBhvr>
                                      <p:to>
                                        <p:strVal val="visible"/>
                                      </p:to>
                                    </p:set>
                                    <p:animEffect transition="in" filter="blinds(vertical)">
                                      <p:cBhvr>
                                        <p:cTn id="32" dur="500"/>
                                        <p:tgtEl>
                                          <p:spTgt spid="6318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31811">
                                            <p:txEl>
                                              <p:pRg st="6" end="6"/>
                                            </p:txEl>
                                          </p:spTgt>
                                        </p:tgtEl>
                                        <p:attrNameLst>
                                          <p:attrName>style.visibility</p:attrName>
                                        </p:attrNameLst>
                                      </p:cBhvr>
                                      <p:to>
                                        <p:strVal val="visible"/>
                                      </p:to>
                                    </p:set>
                                    <p:animEffect transition="in" filter="blinds(vertical)">
                                      <p:cBhvr>
                                        <p:cTn id="37" dur="500"/>
                                        <p:tgtEl>
                                          <p:spTgt spid="6318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31812"/>
                                        </p:tgtEl>
                                        <p:attrNameLst>
                                          <p:attrName>style.visibility</p:attrName>
                                        </p:attrNameLst>
                                      </p:cBhvr>
                                      <p:to>
                                        <p:strVal val="visible"/>
                                      </p:to>
                                    </p:set>
                                    <p:anim calcmode="lin" valueType="num">
                                      <p:cBhvr additive="base">
                                        <p:cTn id="42" dur="500" fill="hold"/>
                                        <p:tgtEl>
                                          <p:spTgt spid="631812"/>
                                        </p:tgtEl>
                                        <p:attrNameLst>
                                          <p:attrName>ppt_x</p:attrName>
                                        </p:attrNameLst>
                                      </p:cBhvr>
                                      <p:tavLst>
                                        <p:tav tm="0">
                                          <p:val>
                                            <p:strVal val="0-#ppt_w/2"/>
                                          </p:val>
                                        </p:tav>
                                        <p:tav tm="100000">
                                          <p:val>
                                            <p:strVal val="#ppt_x"/>
                                          </p:val>
                                        </p:tav>
                                      </p:tavLst>
                                    </p:anim>
                                    <p:anim calcmode="lin" valueType="num">
                                      <p:cBhvr additive="base">
                                        <p:cTn id="43" dur="500" fill="hold"/>
                                        <p:tgtEl>
                                          <p:spTgt spid="631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build="p" bldLvl="5" autoUpdateAnimBg="0"/>
      <p:bldP spid="631812" grpId="0"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3 Marcador de número de diapositiva"/>
          <p:cNvSpPr>
            <a:spLocks noGrp="1"/>
          </p:cNvSpPr>
          <p:nvPr>
            <p:ph type="sldNum" sz="quarter" idx="12"/>
          </p:nvPr>
        </p:nvSpPr>
        <p:spPr/>
        <p:txBody>
          <a:bodyPr/>
          <a:lstStyle/>
          <a:p>
            <a:fld id="{D3854BE6-F4FF-4624-944F-CBD352F707D1}" type="slidenum">
              <a:rPr lang="en-US"/>
              <a:pPr/>
              <a:t>101</a:t>
            </a:fld>
            <a:endParaRPr lang="en-US"/>
          </a:p>
        </p:txBody>
      </p:sp>
      <p:grpSp>
        <p:nvGrpSpPr>
          <p:cNvPr id="2" name="Group 418"/>
          <p:cNvGrpSpPr>
            <a:grpSpLocks/>
          </p:cNvGrpSpPr>
          <p:nvPr/>
        </p:nvGrpSpPr>
        <p:grpSpPr bwMode="auto">
          <a:xfrm>
            <a:off x="723900" y="4327525"/>
            <a:ext cx="8064500" cy="2039938"/>
            <a:chOff x="456" y="2700"/>
            <a:chExt cx="5080" cy="1285"/>
          </a:xfrm>
        </p:grpSpPr>
        <p:grpSp>
          <p:nvGrpSpPr>
            <p:cNvPr id="632835" name="Group 377"/>
            <p:cNvGrpSpPr>
              <a:grpSpLocks/>
            </p:cNvGrpSpPr>
            <p:nvPr/>
          </p:nvGrpSpPr>
          <p:grpSpPr bwMode="auto">
            <a:xfrm>
              <a:off x="2080" y="3217"/>
              <a:ext cx="3456" cy="768"/>
              <a:chOff x="2080" y="3200"/>
              <a:chExt cx="3456" cy="768"/>
            </a:xfrm>
          </p:grpSpPr>
          <p:sp>
            <p:nvSpPr>
              <p:cNvPr id="632836" name="Rectangle 265"/>
              <p:cNvSpPr>
                <a:spLocks noChangeArrowheads="1"/>
              </p:cNvSpPr>
              <p:nvPr/>
            </p:nvSpPr>
            <p:spPr bwMode="auto">
              <a:xfrm>
                <a:off x="5112" y="3469"/>
                <a:ext cx="42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a:t>
                </a:r>
                <a:endParaRPr lang="es-CO" sz="1100">
                  <a:solidFill>
                    <a:srgbClr val="000000"/>
                  </a:solidFill>
                  <a:latin typeface="Arial" pitchFamily="34" charset="0"/>
                  <a:ea typeface="ＭＳ Ｐゴシック" pitchFamily="34" charset="-128"/>
                </a:endParaRPr>
              </a:p>
            </p:txBody>
          </p:sp>
          <p:sp>
            <p:nvSpPr>
              <p:cNvPr id="632837" name="Rectangle 266"/>
              <p:cNvSpPr>
                <a:spLocks noChangeArrowheads="1"/>
              </p:cNvSpPr>
              <p:nvPr/>
            </p:nvSpPr>
            <p:spPr bwMode="auto">
              <a:xfrm>
                <a:off x="4696" y="3469"/>
                <a:ext cx="416"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2%</a:t>
                </a:r>
                <a:endParaRPr lang="es-CO" sz="1100">
                  <a:solidFill>
                    <a:srgbClr val="000000"/>
                  </a:solidFill>
                  <a:latin typeface="Arial" pitchFamily="34" charset="0"/>
                  <a:ea typeface="ＭＳ Ｐゴシック" pitchFamily="34" charset="-128"/>
                </a:endParaRPr>
              </a:p>
            </p:txBody>
          </p:sp>
          <p:sp>
            <p:nvSpPr>
              <p:cNvPr id="632838" name="Rectangle 267"/>
              <p:cNvSpPr>
                <a:spLocks noChangeArrowheads="1"/>
              </p:cNvSpPr>
              <p:nvPr/>
            </p:nvSpPr>
            <p:spPr bwMode="auto">
              <a:xfrm>
                <a:off x="4280" y="3469"/>
                <a:ext cx="416"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1%</a:t>
                </a:r>
                <a:endParaRPr lang="es-CO" sz="1100">
                  <a:solidFill>
                    <a:srgbClr val="000000"/>
                  </a:solidFill>
                  <a:latin typeface="Arial" pitchFamily="34" charset="0"/>
                  <a:ea typeface="ＭＳ Ｐゴシック" pitchFamily="34" charset="-128"/>
                </a:endParaRPr>
              </a:p>
            </p:txBody>
          </p:sp>
          <p:sp>
            <p:nvSpPr>
              <p:cNvPr id="632839" name="Rectangle 268"/>
              <p:cNvSpPr>
                <a:spLocks noChangeArrowheads="1"/>
              </p:cNvSpPr>
              <p:nvPr/>
            </p:nvSpPr>
            <p:spPr bwMode="auto">
              <a:xfrm>
                <a:off x="3864" y="3469"/>
                <a:ext cx="416"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0.4%</a:t>
                </a:r>
                <a:endParaRPr lang="es-CO" sz="1100">
                  <a:solidFill>
                    <a:srgbClr val="606060"/>
                  </a:solidFill>
                  <a:latin typeface="Arial" pitchFamily="34" charset="0"/>
                  <a:ea typeface="ＭＳ Ｐゴシック" pitchFamily="34" charset="-128"/>
                </a:endParaRPr>
              </a:p>
            </p:txBody>
          </p:sp>
          <p:sp>
            <p:nvSpPr>
              <p:cNvPr id="632840" name="Rectangle 269"/>
              <p:cNvSpPr>
                <a:spLocks noChangeArrowheads="1"/>
              </p:cNvSpPr>
              <p:nvPr/>
            </p:nvSpPr>
            <p:spPr bwMode="auto">
              <a:xfrm>
                <a:off x="3432" y="3469"/>
                <a:ext cx="432"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0.2%</a:t>
                </a:r>
                <a:endParaRPr lang="es-CO" sz="1100">
                  <a:solidFill>
                    <a:srgbClr val="000000"/>
                  </a:solidFill>
                  <a:latin typeface="Arial" pitchFamily="34" charset="0"/>
                  <a:ea typeface="ＭＳ Ｐゴシック" pitchFamily="34" charset="-128"/>
                </a:endParaRPr>
              </a:p>
            </p:txBody>
          </p:sp>
          <p:sp>
            <p:nvSpPr>
              <p:cNvPr id="632841" name="Rectangle 270"/>
              <p:cNvSpPr>
                <a:spLocks noChangeArrowheads="1"/>
              </p:cNvSpPr>
              <p:nvPr/>
            </p:nvSpPr>
            <p:spPr bwMode="auto">
              <a:xfrm>
                <a:off x="3008" y="3469"/>
                <a:ext cx="424" cy="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0.02%</a:t>
                </a:r>
                <a:endParaRPr lang="es-CO" sz="1100">
                  <a:solidFill>
                    <a:srgbClr val="000000"/>
                  </a:solidFill>
                  <a:latin typeface="Arial" pitchFamily="34" charset="0"/>
                  <a:ea typeface="ＭＳ Ｐゴシック" pitchFamily="34" charset="-128"/>
                </a:endParaRPr>
              </a:p>
            </p:txBody>
          </p:sp>
          <p:sp>
            <p:nvSpPr>
              <p:cNvPr id="632842" name="Rectangle 271"/>
              <p:cNvSpPr>
                <a:spLocks noChangeArrowheads="1"/>
              </p:cNvSpPr>
              <p:nvPr/>
            </p:nvSpPr>
            <p:spPr bwMode="auto">
              <a:xfrm>
                <a:off x="2080" y="3469"/>
                <a:ext cx="928" cy="499"/>
              </a:xfrm>
              <a:prstGeom prst="rect">
                <a:avLst/>
              </a:prstGeom>
              <a:solidFill>
                <a:srgbClr val="DDDDD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CO" sz="1100">
                    <a:solidFill>
                      <a:srgbClr val="000000"/>
                    </a:solidFill>
                    <a:latin typeface="Arial" pitchFamily="34" charset="0"/>
                    <a:ea typeface="ＭＳ Ｐゴシック" pitchFamily="34" charset="-128"/>
                  </a:rPr>
                  <a:t>Intervalo de búsqueda de falla (% del TMEF del dispositivo</a:t>
                </a:r>
              </a:p>
            </p:txBody>
          </p:sp>
          <p:sp>
            <p:nvSpPr>
              <p:cNvPr id="632843" name="Rectangle 274"/>
              <p:cNvSpPr>
                <a:spLocks noChangeArrowheads="1"/>
              </p:cNvSpPr>
              <p:nvPr/>
            </p:nvSpPr>
            <p:spPr bwMode="auto">
              <a:xfrm>
                <a:off x="5112" y="3200"/>
                <a:ext cx="424"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a:t>
                </a:r>
                <a:endParaRPr lang="es-CO" sz="1100">
                  <a:solidFill>
                    <a:srgbClr val="000000"/>
                  </a:solidFill>
                  <a:latin typeface="Arial" pitchFamily="34" charset="0"/>
                  <a:ea typeface="ＭＳ Ｐゴシック" pitchFamily="34" charset="-128"/>
                </a:endParaRPr>
              </a:p>
            </p:txBody>
          </p:sp>
          <p:sp>
            <p:nvSpPr>
              <p:cNvPr id="632844" name="Rectangle 275"/>
              <p:cNvSpPr>
                <a:spLocks noChangeArrowheads="1"/>
              </p:cNvSpPr>
              <p:nvPr/>
            </p:nvSpPr>
            <p:spPr bwMode="auto">
              <a:xfrm>
                <a:off x="4696" y="3200"/>
                <a:ext cx="41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99.00%</a:t>
                </a:r>
                <a:endParaRPr lang="es-CO" sz="1100">
                  <a:solidFill>
                    <a:srgbClr val="000000"/>
                  </a:solidFill>
                  <a:latin typeface="Arial" pitchFamily="34" charset="0"/>
                  <a:ea typeface="ＭＳ Ｐゴシック" pitchFamily="34" charset="-128"/>
                </a:endParaRPr>
              </a:p>
            </p:txBody>
          </p:sp>
          <p:sp>
            <p:nvSpPr>
              <p:cNvPr id="632845" name="Rectangle 276"/>
              <p:cNvSpPr>
                <a:spLocks noChangeArrowheads="1"/>
              </p:cNvSpPr>
              <p:nvPr/>
            </p:nvSpPr>
            <p:spPr bwMode="auto">
              <a:xfrm>
                <a:off x="4280" y="3200"/>
                <a:ext cx="41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99.50%</a:t>
                </a:r>
                <a:endParaRPr lang="es-CO" sz="1100">
                  <a:solidFill>
                    <a:srgbClr val="000000"/>
                  </a:solidFill>
                  <a:latin typeface="Arial" pitchFamily="34" charset="0"/>
                  <a:ea typeface="ＭＳ Ｐゴシック" pitchFamily="34" charset="-128"/>
                </a:endParaRPr>
              </a:p>
            </p:txBody>
          </p:sp>
          <p:sp>
            <p:nvSpPr>
              <p:cNvPr id="632846" name="Rectangle 277"/>
              <p:cNvSpPr>
                <a:spLocks noChangeArrowheads="1"/>
              </p:cNvSpPr>
              <p:nvPr/>
            </p:nvSpPr>
            <p:spPr bwMode="auto">
              <a:xfrm>
                <a:off x="3864" y="3200"/>
                <a:ext cx="41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99.80%</a:t>
                </a:r>
                <a:endParaRPr lang="es-CO" sz="1100">
                  <a:solidFill>
                    <a:srgbClr val="000000"/>
                  </a:solidFill>
                  <a:latin typeface="Arial" pitchFamily="34" charset="0"/>
                  <a:ea typeface="ＭＳ Ｐゴシック" pitchFamily="34" charset="-128"/>
                </a:endParaRPr>
              </a:p>
            </p:txBody>
          </p:sp>
          <p:sp>
            <p:nvSpPr>
              <p:cNvPr id="632847" name="Rectangle 278"/>
              <p:cNvSpPr>
                <a:spLocks noChangeArrowheads="1"/>
              </p:cNvSpPr>
              <p:nvPr/>
            </p:nvSpPr>
            <p:spPr bwMode="auto">
              <a:xfrm>
                <a:off x="3432" y="3200"/>
                <a:ext cx="432"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ES_tradnl" sz="1100">
                    <a:solidFill>
                      <a:srgbClr val="000000"/>
                    </a:solidFill>
                    <a:latin typeface="Arial" pitchFamily="34" charset="0"/>
                    <a:ea typeface="ＭＳ Ｐゴシック" pitchFamily="34" charset="-128"/>
                  </a:rPr>
                  <a:t>99.90%</a:t>
                </a:r>
                <a:endParaRPr lang="es-CO" sz="1100">
                  <a:solidFill>
                    <a:srgbClr val="000000"/>
                  </a:solidFill>
                  <a:latin typeface="Arial" pitchFamily="34" charset="0"/>
                  <a:ea typeface="ＭＳ Ｐゴシック" pitchFamily="34" charset="-128"/>
                </a:endParaRPr>
              </a:p>
            </p:txBody>
          </p:sp>
          <p:sp>
            <p:nvSpPr>
              <p:cNvPr id="632848" name="Rectangle 279"/>
              <p:cNvSpPr>
                <a:spLocks noChangeArrowheads="1"/>
              </p:cNvSpPr>
              <p:nvPr/>
            </p:nvSpPr>
            <p:spPr bwMode="auto">
              <a:xfrm>
                <a:off x="3008" y="3200"/>
                <a:ext cx="424"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p>
                <a:r>
                  <a:rPr lang="es-ES_tradnl" sz="1100">
                    <a:solidFill>
                      <a:srgbClr val="000000"/>
                    </a:solidFill>
                    <a:latin typeface="Arial" pitchFamily="34" charset="0"/>
                    <a:ea typeface="ＭＳ Ｐゴシック" pitchFamily="34" charset="-128"/>
                  </a:rPr>
                  <a:t>99.99%</a:t>
                </a:r>
                <a:endParaRPr lang="es-CO" sz="1100">
                  <a:solidFill>
                    <a:srgbClr val="606060"/>
                  </a:solidFill>
                  <a:latin typeface="Arial" pitchFamily="34" charset="0"/>
                  <a:ea typeface="ＭＳ Ｐゴシック" pitchFamily="34" charset="-128"/>
                </a:endParaRPr>
              </a:p>
            </p:txBody>
          </p:sp>
          <p:sp>
            <p:nvSpPr>
              <p:cNvPr id="632849" name="Rectangle 280"/>
              <p:cNvSpPr>
                <a:spLocks noChangeArrowheads="1"/>
              </p:cNvSpPr>
              <p:nvPr/>
            </p:nvSpPr>
            <p:spPr bwMode="auto">
              <a:xfrm>
                <a:off x="2080" y="3200"/>
                <a:ext cx="928" cy="269"/>
              </a:xfrm>
              <a:prstGeom prst="rect">
                <a:avLst/>
              </a:prstGeom>
              <a:solidFill>
                <a:srgbClr val="DDDDDD"/>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lstStyle/>
              <a:p>
                <a:pPr eaLnBrk="1" hangingPunct="1">
                  <a:spcBef>
                    <a:spcPct val="0"/>
                  </a:spcBef>
                  <a:spcAft>
                    <a:spcPct val="25000"/>
                  </a:spcAft>
                  <a:buClr>
                    <a:srgbClr val="948671"/>
                  </a:buClr>
                  <a:buFont typeface="Wingdings" pitchFamily="2" charset="2"/>
                  <a:buNone/>
                </a:pPr>
                <a:r>
                  <a:rPr lang="es-CO" sz="1100">
                    <a:solidFill>
                      <a:srgbClr val="000000"/>
                    </a:solidFill>
                    <a:latin typeface="Arial" pitchFamily="34" charset="0"/>
                    <a:ea typeface="ＭＳ Ｐゴシック" pitchFamily="34" charset="-128"/>
                  </a:rPr>
                  <a:t>isponibilidad deseada</a:t>
                </a:r>
              </a:p>
            </p:txBody>
          </p:sp>
          <p:sp>
            <p:nvSpPr>
              <p:cNvPr id="632850" name="Line 281"/>
              <p:cNvSpPr>
                <a:spLocks noChangeShapeType="1"/>
              </p:cNvSpPr>
              <p:nvPr/>
            </p:nvSpPr>
            <p:spPr bwMode="auto">
              <a:xfrm>
                <a:off x="2080" y="3200"/>
                <a:ext cx="3456" cy="0"/>
              </a:xfrm>
              <a:prstGeom prst="line">
                <a:avLst/>
              </a:prstGeom>
              <a:noFill/>
              <a:ln w="28575" cap="sq">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1" name="Line 282"/>
              <p:cNvSpPr>
                <a:spLocks noChangeShapeType="1"/>
              </p:cNvSpPr>
              <p:nvPr/>
            </p:nvSpPr>
            <p:spPr bwMode="auto">
              <a:xfrm>
                <a:off x="2080" y="3469"/>
                <a:ext cx="34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2" name="Line 283"/>
              <p:cNvSpPr>
                <a:spLocks noChangeShapeType="1"/>
              </p:cNvSpPr>
              <p:nvPr/>
            </p:nvSpPr>
            <p:spPr bwMode="auto">
              <a:xfrm>
                <a:off x="2080" y="3968"/>
                <a:ext cx="3456" cy="0"/>
              </a:xfrm>
              <a:prstGeom prst="line">
                <a:avLst/>
              </a:prstGeom>
              <a:noFill/>
              <a:ln w="28575" cap="sq">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3" name="Line 284"/>
              <p:cNvSpPr>
                <a:spLocks noChangeShapeType="1"/>
              </p:cNvSpPr>
              <p:nvPr/>
            </p:nvSpPr>
            <p:spPr bwMode="auto">
              <a:xfrm>
                <a:off x="2080" y="3200"/>
                <a:ext cx="0" cy="768"/>
              </a:xfrm>
              <a:prstGeom prst="line">
                <a:avLst/>
              </a:prstGeom>
              <a:noFill/>
              <a:ln w="28575" cap="sq">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4" name="Line 285"/>
              <p:cNvSpPr>
                <a:spLocks noChangeShapeType="1"/>
              </p:cNvSpPr>
              <p:nvPr/>
            </p:nvSpPr>
            <p:spPr bwMode="auto">
              <a:xfrm>
                <a:off x="3008"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5" name="Line 286"/>
              <p:cNvSpPr>
                <a:spLocks noChangeShapeType="1"/>
              </p:cNvSpPr>
              <p:nvPr/>
            </p:nvSpPr>
            <p:spPr bwMode="auto">
              <a:xfrm>
                <a:off x="3432"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6" name="Line 287"/>
              <p:cNvSpPr>
                <a:spLocks noChangeShapeType="1"/>
              </p:cNvSpPr>
              <p:nvPr/>
            </p:nvSpPr>
            <p:spPr bwMode="auto">
              <a:xfrm>
                <a:off x="3864"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7" name="Line 288"/>
              <p:cNvSpPr>
                <a:spLocks noChangeShapeType="1"/>
              </p:cNvSpPr>
              <p:nvPr/>
            </p:nvSpPr>
            <p:spPr bwMode="auto">
              <a:xfrm>
                <a:off x="4280"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8" name="Line 289"/>
              <p:cNvSpPr>
                <a:spLocks noChangeShapeType="1"/>
              </p:cNvSpPr>
              <p:nvPr/>
            </p:nvSpPr>
            <p:spPr bwMode="auto">
              <a:xfrm>
                <a:off x="4696"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59" name="Line 290"/>
              <p:cNvSpPr>
                <a:spLocks noChangeShapeType="1"/>
              </p:cNvSpPr>
              <p:nvPr/>
            </p:nvSpPr>
            <p:spPr bwMode="auto">
              <a:xfrm>
                <a:off x="5112" y="3200"/>
                <a:ext cx="0"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sp>
            <p:nvSpPr>
              <p:cNvPr id="632860" name="Line 293"/>
              <p:cNvSpPr>
                <a:spLocks noChangeShapeType="1"/>
              </p:cNvSpPr>
              <p:nvPr/>
            </p:nvSpPr>
            <p:spPr bwMode="auto">
              <a:xfrm>
                <a:off x="5536" y="3200"/>
                <a:ext cx="0" cy="768"/>
              </a:xfrm>
              <a:prstGeom prst="line">
                <a:avLst/>
              </a:prstGeom>
              <a:noFill/>
              <a:ln w="28575" cap="sq">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s-CO"/>
              </a:p>
            </p:txBody>
          </p:sp>
        </p:grpSp>
        <p:sp>
          <p:nvSpPr>
            <p:cNvPr id="632861" name="Freeform 379"/>
            <p:cNvSpPr>
              <a:spLocks/>
            </p:cNvSpPr>
            <p:nvPr/>
          </p:nvSpPr>
          <p:spPr bwMode="auto">
            <a:xfrm>
              <a:off x="1056" y="2700"/>
              <a:ext cx="288" cy="618"/>
            </a:xfrm>
            <a:custGeom>
              <a:avLst/>
              <a:gdLst>
                <a:gd name="T0" fmla="*/ 0 w 288"/>
                <a:gd name="T1" fmla="*/ 0 h 864"/>
                <a:gd name="T2" fmla="*/ 0 w 288"/>
                <a:gd name="T3" fmla="*/ 123 h 864"/>
                <a:gd name="T4" fmla="*/ 288 w 288"/>
                <a:gd name="T5" fmla="*/ 123 h 864"/>
                <a:gd name="T6" fmla="*/ 288 w 288"/>
                <a:gd name="T7" fmla="*/ 442 h 864"/>
                <a:gd name="T8" fmla="*/ 0 60000 65536"/>
                <a:gd name="T9" fmla="*/ 0 60000 65536"/>
                <a:gd name="T10" fmla="*/ 0 60000 65536"/>
                <a:gd name="T11" fmla="*/ 0 60000 65536"/>
                <a:gd name="T12" fmla="*/ 0 w 288"/>
                <a:gd name="T13" fmla="*/ 0 h 864"/>
                <a:gd name="T14" fmla="*/ 288 w 288"/>
                <a:gd name="T15" fmla="*/ 864 h 864"/>
              </a:gdLst>
              <a:ahLst/>
              <a:cxnLst>
                <a:cxn ang="T8">
                  <a:pos x="T0" y="T1"/>
                </a:cxn>
                <a:cxn ang="T9">
                  <a:pos x="T2" y="T3"/>
                </a:cxn>
                <a:cxn ang="T10">
                  <a:pos x="T4" y="T5"/>
                </a:cxn>
                <a:cxn ang="T11">
                  <a:pos x="T6" y="T7"/>
                </a:cxn>
              </a:cxnLst>
              <a:rect l="T12" t="T13" r="T14" b="T15"/>
              <a:pathLst>
                <a:path w="288" h="864">
                  <a:moveTo>
                    <a:pt x="0" y="0"/>
                  </a:moveTo>
                  <a:lnTo>
                    <a:pt x="0" y="240"/>
                  </a:lnTo>
                  <a:lnTo>
                    <a:pt x="288" y="240"/>
                  </a:lnTo>
                  <a:lnTo>
                    <a:pt x="288" y="864"/>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62" name="Freeform 381"/>
            <p:cNvSpPr>
              <a:spLocks/>
            </p:cNvSpPr>
            <p:nvPr/>
          </p:nvSpPr>
          <p:spPr bwMode="auto">
            <a:xfrm>
              <a:off x="768" y="2700"/>
              <a:ext cx="288" cy="318"/>
            </a:xfrm>
            <a:custGeom>
              <a:avLst/>
              <a:gdLst>
                <a:gd name="T0" fmla="*/ 288 w 288"/>
                <a:gd name="T1" fmla="*/ 0 h 456"/>
                <a:gd name="T2" fmla="*/ 288 w 288"/>
                <a:gd name="T3" fmla="*/ 120 h 456"/>
                <a:gd name="T4" fmla="*/ 0 w 288"/>
                <a:gd name="T5" fmla="*/ 120 h 456"/>
                <a:gd name="T6" fmla="*/ 2 w 288"/>
                <a:gd name="T7" fmla="*/ 222 h 456"/>
                <a:gd name="T8" fmla="*/ 0 60000 65536"/>
                <a:gd name="T9" fmla="*/ 0 60000 65536"/>
                <a:gd name="T10" fmla="*/ 0 60000 65536"/>
                <a:gd name="T11" fmla="*/ 0 60000 65536"/>
                <a:gd name="T12" fmla="*/ 0 w 288"/>
                <a:gd name="T13" fmla="*/ 0 h 456"/>
                <a:gd name="T14" fmla="*/ 288 w 288"/>
                <a:gd name="T15" fmla="*/ 456 h 456"/>
              </a:gdLst>
              <a:ahLst/>
              <a:cxnLst>
                <a:cxn ang="T8">
                  <a:pos x="T0" y="T1"/>
                </a:cxn>
                <a:cxn ang="T9">
                  <a:pos x="T2" y="T3"/>
                </a:cxn>
                <a:cxn ang="T10">
                  <a:pos x="T4" y="T5"/>
                </a:cxn>
                <a:cxn ang="T11">
                  <a:pos x="T6" y="T7"/>
                </a:cxn>
              </a:cxnLst>
              <a:rect l="T12" t="T13" r="T14" b="T15"/>
              <a:pathLst>
                <a:path w="288" h="456">
                  <a:moveTo>
                    <a:pt x="288" y="0"/>
                  </a:moveTo>
                  <a:lnTo>
                    <a:pt x="288" y="247"/>
                  </a:lnTo>
                  <a:lnTo>
                    <a:pt x="0" y="247"/>
                  </a:lnTo>
                  <a:lnTo>
                    <a:pt x="2" y="456"/>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63" name="Text Box 384"/>
            <p:cNvSpPr txBox="1">
              <a:spLocks noChangeArrowheads="1"/>
            </p:cNvSpPr>
            <p:nvPr/>
          </p:nvSpPr>
          <p:spPr bwMode="auto">
            <a:xfrm>
              <a:off x="530" y="2857"/>
              <a:ext cx="22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CO">
                  <a:solidFill>
                    <a:srgbClr val="000000"/>
                  </a:solidFill>
                  <a:ea typeface="ＭＳ Ｐゴシック" pitchFamily="34" charset="-128"/>
                </a:rPr>
                <a:t>Si</a:t>
              </a:r>
              <a:endParaRPr lang="es-ES">
                <a:solidFill>
                  <a:srgbClr val="000000"/>
                </a:solidFill>
                <a:ea typeface="ＭＳ Ｐゴシック" pitchFamily="34" charset="-128"/>
              </a:endParaRPr>
            </a:p>
          </p:txBody>
        </p:sp>
        <p:sp>
          <p:nvSpPr>
            <p:cNvPr id="632864" name="Text Box 385"/>
            <p:cNvSpPr txBox="1">
              <a:spLocks noChangeArrowheads="1"/>
            </p:cNvSpPr>
            <p:nvPr/>
          </p:nvSpPr>
          <p:spPr bwMode="auto">
            <a:xfrm>
              <a:off x="1370" y="2857"/>
              <a:ext cx="26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CO">
                  <a:solidFill>
                    <a:srgbClr val="000000"/>
                  </a:solidFill>
                  <a:ea typeface="ＭＳ Ｐゴシック" pitchFamily="34" charset="-128"/>
                </a:rPr>
                <a:t>No</a:t>
              </a:r>
              <a:endParaRPr lang="es-ES">
                <a:solidFill>
                  <a:srgbClr val="000000"/>
                </a:solidFill>
                <a:ea typeface="ＭＳ Ｐゴシック" pitchFamily="34" charset="-128"/>
              </a:endParaRPr>
            </a:p>
          </p:txBody>
        </p:sp>
        <p:sp>
          <p:nvSpPr>
            <p:cNvPr id="632865" name="Text Box 24"/>
            <p:cNvSpPr txBox="1">
              <a:spLocks noChangeArrowheads="1"/>
            </p:cNvSpPr>
            <p:nvPr/>
          </p:nvSpPr>
          <p:spPr bwMode="auto">
            <a:xfrm>
              <a:off x="456" y="3304"/>
              <a:ext cx="1248" cy="595"/>
            </a:xfrm>
            <a:prstGeom prst="rect">
              <a:avLst/>
            </a:prstGeom>
            <a:gradFill rotWithShape="1">
              <a:gsLst>
                <a:gs pos="0">
                  <a:srgbClr val="6699FF"/>
                </a:gs>
                <a:gs pos="100000">
                  <a:srgbClr val="3366FF"/>
                </a:gs>
              </a:gsLst>
              <a:lin ang="5400000" scaled="1"/>
            </a:gradFill>
            <a:ln w="28575">
              <a:solidFill>
                <a:schemeClr val="tx1"/>
              </a:solidFill>
              <a:miter lim="800000"/>
              <a:headEnd/>
              <a:tailEnd/>
            </a:ln>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s-ES_tradnl" sz="1800">
                  <a:solidFill>
                    <a:srgbClr val="000000"/>
                  </a:solidFill>
                  <a:ea typeface="ＭＳ Ｐゴシック" pitchFamily="34" charset="-128"/>
                </a:rPr>
                <a:t>¿Tarea de búsqueda de fallas?</a:t>
              </a:r>
              <a:endParaRPr lang="es-ES_tradnl">
                <a:solidFill>
                  <a:srgbClr val="000000"/>
                </a:solidFill>
                <a:ea typeface="ＭＳ Ｐゴシック" pitchFamily="34" charset="-128"/>
              </a:endParaRPr>
            </a:p>
          </p:txBody>
        </p:sp>
      </p:grpSp>
      <p:grpSp>
        <p:nvGrpSpPr>
          <p:cNvPr id="4" name="Group 417"/>
          <p:cNvGrpSpPr>
            <a:grpSpLocks/>
          </p:cNvGrpSpPr>
          <p:nvPr/>
        </p:nvGrpSpPr>
        <p:grpSpPr bwMode="auto">
          <a:xfrm>
            <a:off x="304800" y="2327275"/>
            <a:ext cx="7664450" cy="2455863"/>
            <a:chOff x="192" y="1392"/>
            <a:chExt cx="4828" cy="1547"/>
          </a:xfrm>
        </p:grpSpPr>
        <p:sp>
          <p:nvSpPr>
            <p:cNvPr id="632867" name="Text Box 6"/>
            <p:cNvSpPr txBox="1">
              <a:spLocks noChangeArrowheads="1"/>
            </p:cNvSpPr>
            <p:nvPr/>
          </p:nvSpPr>
          <p:spPr bwMode="auto">
            <a:xfrm>
              <a:off x="192" y="2277"/>
              <a:ext cx="1776" cy="422"/>
            </a:xfrm>
            <a:prstGeom prst="rect">
              <a:avLst/>
            </a:prstGeom>
            <a:gradFill rotWithShape="1">
              <a:gsLst>
                <a:gs pos="0">
                  <a:srgbClr val="6699FF"/>
                </a:gs>
                <a:gs pos="100000">
                  <a:srgbClr val="3366FF"/>
                </a:gs>
              </a:gsLst>
              <a:lin ang="5400000" scaled="1"/>
            </a:gradFill>
            <a:ln w="28575">
              <a:solidFill>
                <a:schemeClr val="tx1"/>
              </a:solidFill>
              <a:miter lim="800000"/>
              <a:headEnd/>
              <a:tailEnd/>
            </a:ln>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s-ES_tradnl" sz="1800">
                  <a:solidFill>
                    <a:srgbClr val="000000"/>
                  </a:solidFill>
                  <a:ea typeface="ＭＳ Ｐゴシック" pitchFamily="34" charset="-128"/>
                </a:rPr>
                <a:t>¿Reacondicionamiento o sustitución cíclica?</a:t>
              </a:r>
              <a:endParaRPr lang="es-ES_tradnl">
                <a:solidFill>
                  <a:srgbClr val="000000"/>
                </a:solidFill>
                <a:ea typeface="ＭＳ Ｐゴシック" pitchFamily="34" charset="-128"/>
              </a:endParaRPr>
            </a:p>
          </p:txBody>
        </p:sp>
        <p:sp>
          <p:nvSpPr>
            <p:cNvPr id="632868" name="Freeform 378"/>
            <p:cNvSpPr>
              <a:spLocks/>
            </p:cNvSpPr>
            <p:nvPr/>
          </p:nvSpPr>
          <p:spPr bwMode="auto">
            <a:xfrm>
              <a:off x="1056" y="1392"/>
              <a:ext cx="288" cy="888"/>
            </a:xfrm>
            <a:custGeom>
              <a:avLst/>
              <a:gdLst>
                <a:gd name="T0" fmla="*/ 0 w 288"/>
                <a:gd name="T1" fmla="*/ 0 h 864"/>
                <a:gd name="T2" fmla="*/ 0 w 288"/>
                <a:gd name="T3" fmla="*/ 254 h 864"/>
                <a:gd name="T4" fmla="*/ 288 w 288"/>
                <a:gd name="T5" fmla="*/ 254 h 864"/>
                <a:gd name="T6" fmla="*/ 288 w 288"/>
                <a:gd name="T7" fmla="*/ 913 h 864"/>
                <a:gd name="T8" fmla="*/ 0 60000 65536"/>
                <a:gd name="T9" fmla="*/ 0 60000 65536"/>
                <a:gd name="T10" fmla="*/ 0 60000 65536"/>
                <a:gd name="T11" fmla="*/ 0 60000 65536"/>
                <a:gd name="T12" fmla="*/ 0 w 288"/>
                <a:gd name="T13" fmla="*/ 0 h 864"/>
                <a:gd name="T14" fmla="*/ 288 w 288"/>
                <a:gd name="T15" fmla="*/ 864 h 864"/>
              </a:gdLst>
              <a:ahLst/>
              <a:cxnLst>
                <a:cxn ang="T8">
                  <a:pos x="T0" y="T1"/>
                </a:cxn>
                <a:cxn ang="T9">
                  <a:pos x="T2" y="T3"/>
                </a:cxn>
                <a:cxn ang="T10">
                  <a:pos x="T4" y="T5"/>
                </a:cxn>
                <a:cxn ang="T11">
                  <a:pos x="T6" y="T7"/>
                </a:cxn>
              </a:cxnLst>
              <a:rect l="T12" t="T13" r="T14" b="T15"/>
              <a:pathLst>
                <a:path w="288" h="864">
                  <a:moveTo>
                    <a:pt x="0" y="0"/>
                  </a:moveTo>
                  <a:lnTo>
                    <a:pt x="0" y="240"/>
                  </a:lnTo>
                  <a:lnTo>
                    <a:pt x="288" y="240"/>
                  </a:lnTo>
                  <a:lnTo>
                    <a:pt x="288" y="864"/>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69" name="Freeform 380"/>
            <p:cNvSpPr>
              <a:spLocks/>
            </p:cNvSpPr>
            <p:nvPr/>
          </p:nvSpPr>
          <p:spPr bwMode="auto">
            <a:xfrm>
              <a:off x="768" y="1392"/>
              <a:ext cx="288" cy="456"/>
            </a:xfrm>
            <a:custGeom>
              <a:avLst/>
              <a:gdLst>
                <a:gd name="T0" fmla="*/ 288 w 288"/>
                <a:gd name="T1" fmla="*/ 0 h 456"/>
                <a:gd name="T2" fmla="*/ 288 w 288"/>
                <a:gd name="T3" fmla="*/ 247 h 456"/>
                <a:gd name="T4" fmla="*/ 0 w 288"/>
                <a:gd name="T5" fmla="*/ 247 h 456"/>
                <a:gd name="T6" fmla="*/ 2 w 288"/>
                <a:gd name="T7" fmla="*/ 456 h 456"/>
                <a:gd name="T8" fmla="*/ 0 60000 65536"/>
                <a:gd name="T9" fmla="*/ 0 60000 65536"/>
                <a:gd name="T10" fmla="*/ 0 60000 65536"/>
                <a:gd name="T11" fmla="*/ 0 60000 65536"/>
                <a:gd name="T12" fmla="*/ 0 w 288"/>
                <a:gd name="T13" fmla="*/ 0 h 456"/>
                <a:gd name="T14" fmla="*/ 288 w 288"/>
                <a:gd name="T15" fmla="*/ 456 h 456"/>
              </a:gdLst>
              <a:ahLst/>
              <a:cxnLst>
                <a:cxn ang="T8">
                  <a:pos x="T0" y="T1"/>
                </a:cxn>
                <a:cxn ang="T9">
                  <a:pos x="T2" y="T3"/>
                </a:cxn>
                <a:cxn ang="T10">
                  <a:pos x="T4" y="T5"/>
                </a:cxn>
                <a:cxn ang="T11">
                  <a:pos x="T6" y="T7"/>
                </a:cxn>
              </a:cxnLst>
              <a:rect l="T12" t="T13" r="T14" b="T15"/>
              <a:pathLst>
                <a:path w="288" h="456">
                  <a:moveTo>
                    <a:pt x="288" y="0"/>
                  </a:moveTo>
                  <a:lnTo>
                    <a:pt x="288" y="247"/>
                  </a:lnTo>
                  <a:lnTo>
                    <a:pt x="0" y="247"/>
                  </a:lnTo>
                  <a:lnTo>
                    <a:pt x="2" y="456"/>
                  </a:ln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70" name="Text Box 382"/>
            <p:cNvSpPr txBox="1">
              <a:spLocks noChangeArrowheads="1"/>
            </p:cNvSpPr>
            <p:nvPr/>
          </p:nvSpPr>
          <p:spPr bwMode="auto">
            <a:xfrm>
              <a:off x="530" y="1621"/>
              <a:ext cx="22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CO">
                  <a:solidFill>
                    <a:srgbClr val="000000"/>
                  </a:solidFill>
                  <a:ea typeface="ＭＳ Ｐゴシック" pitchFamily="34" charset="-128"/>
                </a:rPr>
                <a:t>Si</a:t>
              </a:r>
              <a:endParaRPr lang="es-ES">
                <a:solidFill>
                  <a:srgbClr val="000000"/>
                </a:solidFill>
                <a:ea typeface="ＭＳ Ｐゴシック" pitchFamily="34" charset="-128"/>
              </a:endParaRPr>
            </a:p>
          </p:txBody>
        </p:sp>
        <p:sp>
          <p:nvSpPr>
            <p:cNvPr id="632871" name="Text Box 383"/>
            <p:cNvSpPr txBox="1">
              <a:spLocks noChangeArrowheads="1"/>
            </p:cNvSpPr>
            <p:nvPr/>
          </p:nvSpPr>
          <p:spPr bwMode="auto">
            <a:xfrm>
              <a:off x="1370" y="1621"/>
              <a:ext cx="265"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s-CO">
                  <a:solidFill>
                    <a:srgbClr val="000000"/>
                  </a:solidFill>
                  <a:ea typeface="ＭＳ Ｐゴシック" pitchFamily="34" charset="-128"/>
                </a:rPr>
                <a:t>No</a:t>
              </a:r>
              <a:endParaRPr lang="es-ES">
                <a:solidFill>
                  <a:srgbClr val="000000"/>
                </a:solidFill>
                <a:ea typeface="ＭＳ Ｐゴシック" pitchFamily="34" charset="-128"/>
              </a:endParaRPr>
            </a:p>
          </p:txBody>
        </p:sp>
        <p:grpSp>
          <p:nvGrpSpPr>
            <p:cNvPr id="632872" name="Group 416"/>
            <p:cNvGrpSpPr>
              <a:grpSpLocks/>
            </p:cNvGrpSpPr>
            <p:nvPr/>
          </p:nvGrpSpPr>
          <p:grpSpPr bwMode="auto">
            <a:xfrm>
              <a:off x="2596" y="2037"/>
              <a:ext cx="2424" cy="902"/>
              <a:chOff x="2596" y="2037"/>
              <a:chExt cx="2424" cy="902"/>
            </a:xfrm>
          </p:grpSpPr>
          <p:grpSp>
            <p:nvGrpSpPr>
              <p:cNvPr id="632873" name="Group 415"/>
              <p:cNvGrpSpPr>
                <a:grpSpLocks/>
              </p:cNvGrpSpPr>
              <p:nvPr/>
            </p:nvGrpSpPr>
            <p:grpSpPr bwMode="auto">
              <a:xfrm>
                <a:off x="3214" y="2307"/>
                <a:ext cx="1783" cy="439"/>
                <a:chOff x="3214" y="2307"/>
                <a:chExt cx="1783" cy="439"/>
              </a:xfrm>
            </p:grpSpPr>
            <p:pic>
              <p:nvPicPr>
                <p:cNvPr id="632874" name="Picture 4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4" y="2307"/>
                  <a:ext cx="1783" cy="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2875" name="Freeform 414"/>
                <p:cNvSpPr>
                  <a:spLocks/>
                </p:cNvSpPr>
                <p:nvPr/>
              </p:nvSpPr>
              <p:spPr bwMode="auto">
                <a:xfrm>
                  <a:off x="3219" y="2308"/>
                  <a:ext cx="1773" cy="434"/>
                </a:xfrm>
                <a:custGeom>
                  <a:avLst/>
                  <a:gdLst>
                    <a:gd name="T0" fmla="*/ 4214 w 746"/>
                    <a:gd name="T1" fmla="*/ 0 h 187"/>
                    <a:gd name="T2" fmla="*/ 3068 w 746"/>
                    <a:gd name="T3" fmla="*/ 722 h 187"/>
                    <a:gd name="T4" fmla="*/ 0 w 746"/>
                    <a:gd name="T5" fmla="*/ 743 h 187"/>
                    <a:gd name="T6" fmla="*/ 0 w 746"/>
                    <a:gd name="T7" fmla="*/ 1007 h 187"/>
                    <a:gd name="T8" fmla="*/ 4214 w 746"/>
                    <a:gd name="T9" fmla="*/ 1007 h 187"/>
                    <a:gd name="T10" fmla="*/ 4214 w 746"/>
                    <a:gd name="T11" fmla="*/ 0 h 187"/>
                    <a:gd name="T12" fmla="*/ 0 60000 65536"/>
                    <a:gd name="T13" fmla="*/ 0 60000 65536"/>
                    <a:gd name="T14" fmla="*/ 0 60000 65536"/>
                    <a:gd name="T15" fmla="*/ 0 60000 65536"/>
                    <a:gd name="T16" fmla="*/ 0 60000 65536"/>
                    <a:gd name="T17" fmla="*/ 0 60000 65536"/>
                    <a:gd name="T18" fmla="*/ 0 w 746"/>
                    <a:gd name="T19" fmla="*/ 0 h 187"/>
                    <a:gd name="T20" fmla="*/ 746 w 746"/>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746" h="187">
                      <a:moveTo>
                        <a:pt x="746" y="0"/>
                      </a:moveTo>
                      <a:cubicBezTo>
                        <a:pt x="746" y="0"/>
                        <a:pt x="696" y="134"/>
                        <a:pt x="543" y="134"/>
                      </a:cubicBezTo>
                      <a:cubicBezTo>
                        <a:pt x="522" y="134"/>
                        <a:pt x="537" y="138"/>
                        <a:pt x="0" y="138"/>
                      </a:cubicBezTo>
                      <a:cubicBezTo>
                        <a:pt x="0" y="187"/>
                        <a:pt x="0" y="187"/>
                        <a:pt x="0" y="187"/>
                      </a:cubicBezTo>
                      <a:cubicBezTo>
                        <a:pt x="746" y="187"/>
                        <a:pt x="746" y="187"/>
                        <a:pt x="746" y="187"/>
                      </a:cubicBezTo>
                      <a:lnTo>
                        <a:pt x="746" y="0"/>
                      </a:lnTo>
                      <a:close/>
                    </a:path>
                  </a:pathLst>
                </a:custGeom>
                <a:noFill/>
                <a:ln w="14288">
                  <a:solidFill>
                    <a:srgbClr val="231F2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grpSp>
          <p:sp>
            <p:nvSpPr>
              <p:cNvPr id="632876" name="AutoShape 389"/>
              <p:cNvSpPr>
                <a:spLocks noChangeAspect="1" noChangeArrowheads="1" noTextEdit="1"/>
              </p:cNvSpPr>
              <p:nvPr/>
            </p:nvSpPr>
            <p:spPr bwMode="auto">
              <a:xfrm>
                <a:off x="2596" y="2037"/>
                <a:ext cx="2424" cy="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CO"/>
              </a:p>
            </p:txBody>
          </p:sp>
          <p:sp>
            <p:nvSpPr>
              <p:cNvPr id="632877" name="Line 391"/>
              <p:cNvSpPr>
                <a:spLocks noChangeShapeType="1"/>
              </p:cNvSpPr>
              <p:nvPr/>
            </p:nvSpPr>
            <p:spPr bwMode="auto">
              <a:xfrm flipV="1">
                <a:off x="4580" y="2195"/>
                <a:ext cx="1" cy="532"/>
              </a:xfrm>
              <a:prstGeom prst="line">
                <a:avLst/>
              </a:prstGeom>
              <a:noFill/>
              <a:ln w="14288">
                <a:solidFill>
                  <a:srgbClr val="000066"/>
                </a:solidFill>
                <a:miter lim="800000"/>
                <a:headEnd/>
                <a:tailEnd/>
              </a:ln>
              <a:extLst>
                <a:ext uri="{909E8E84-426E-40DD-AFC4-6F175D3DCCD1}">
                  <a14:hiddenFill xmlns:a14="http://schemas.microsoft.com/office/drawing/2010/main" xmlns="">
                    <a:noFill/>
                  </a14:hiddenFill>
                </a:ext>
              </a:extLst>
            </p:spPr>
            <p:txBody>
              <a:bodyPr/>
              <a:lstStyle/>
              <a:p>
                <a:endParaRPr lang="es-CO"/>
              </a:p>
            </p:txBody>
          </p:sp>
          <p:sp>
            <p:nvSpPr>
              <p:cNvPr id="632878" name="Rectangle 392"/>
              <p:cNvSpPr>
                <a:spLocks noChangeArrowheads="1"/>
              </p:cNvSpPr>
              <p:nvPr/>
            </p:nvSpPr>
            <p:spPr bwMode="auto">
              <a:xfrm>
                <a:off x="4634" y="2059"/>
                <a:ext cx="29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66"/>
                    </a:solidFill>
                    <a:latin typeface="Arial Narrow" pitchFamily="34" charset="0"/>
                    <a:ea typeface="ＭＳ Ｐゴシック" pitchFamily="34" charset="-128"/>
                  </a:rPr>
                  <a:t>ZONA DE</a:t>
                </a:r>
                <a:endParaRPr lang="es-ES" sz="1800">
                  <a:solidFill>
                    <a:srgbClr val="000000"/>
                  </a:solidFill>
                  <a:latin typeface="Arial" pitchFamily="34" charset="0"/>
                  <a:ea typeface="ＭＳ Ｐゴシック" pitchFamily="34" charset="-128"/>
                </a:endParaRPr>
              </a:p>
            </p:txBody>
          </p:sp>
          <p:sp>
            <p:nvSpPr>
              <p:cNvPr id="632879" name="Rectangle 393"/>
              <p:cNvSpPr>
                <a:spLocks noChangeArrowheads="1"/>
              </p:cNvSpPr>
              <p:nvPr/>
            </p:nvSpPr>
            <p:spPr bwMode="auto">
              <a:xfrm>
                <a:off x="4602" y="2155"/>
                <a:ext cx="361"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66"/>
                    </a:solidFill>
                    <a:latin typeface="Arial Narrow" pitchFamily="34" charset="0"/>
                    <a:ea typeface="ＭＳ Ｐゴシック" pitchFamily="34" charset="-128"/>
                  </a:rPr>
                  <a:t>DESGASTE</a:t>
                </a:r>
                <a:endParaRPr lang="es-ES" sz="1800">
                  <a:solidFill>
                    <a:srgbClr val="000000"/>
                  </a:solidFill>
                  <a:latin typeface="Arial" pitchFamily="34" charset="0"/>
                  <a:ea typeface="ＭＳ Ｐゴシック" pitchFamily="34" charset="-128"/>
                </a:endParaRPr>
              </a:p>
            </p:txBody>
          </p:sp>
          <p:sp>
            <p:nvSpPr>
              <p:cNvPr id="632880" name="Rectangle 394"/>
              <p:cNvSpPr>
                <a:spLocks noChangeArrowheads="1"/>
              </p:cNvSpPr>
              <p:nvPr/>
            </p:nvSpPr>
            <p:spPr bwMode="auto">
              <a:xfrm>
                <a:off x="3729" y="2162"/>
                <a:ext cx="5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a:t>
                </a:r>
                <a:endParaRPr lang="es-ES" sz="1800">
                  <a:solidFill>
                    <a:srgbClr val="000000"/>
                  </a:solidFill>
                  <a:latin typeface="Arial" pitchFamily="34" charset="0"/>
                  <a:ea typeface="ＭＳ Ｐゴシック" pitchFamily="34" charset="-128"/>
                </a:endParaRPr>
              </a:p>
            </p:txBody>
          </p:sp>
          <p:sp>
            <p:nvSpPr>
              <p:cNvPr id="632881" name="Rectangle 395"/>
              <p:cNvSpPr>
                <a:spLocks noChangeArrowheads="1"/>
              </p:cNvSpPr>
              <p:nvPr/>
            </p:nvSpPr>
            <p:spPr bwMode="auto">
              <a:xfrm>
                <a:off x="3782" y="2162"/>
                <a:ext cx="248"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VIDA</a:t>
                </a:r>
                <a:endParaRPr lang="es-ES" sz="1800">
                  <a:solidFill>
                    <a:srgbClr val="000000"/>
                  </a:solidFill>
                  <a:latin typeface="Arial" pitchFamily="34" charset="0"/>
                  <a:ea typeface="ＭＳ Ｐゴシック" pitchFamily="34" charset="-128"/>
                </a:endParaRPr>
              </a:p>
            </p:txBody>
          </p:sp>
          <p:sp>
            <p:nvSpPr>
              <p:cNvPr id="632882" name="Rectangle 396"/>
              <p:cNvSpPr>
                <a:spLocks noChangeArrowheads="1"/>
              </p:cNvSpPr>
              <p:nvPr/>
            </p:nvSpPr>
            <p:spPr bwMode="auto">
              <a:xfrm>
                <a:off x="4034" y="2162"/>
                <a:ext cx="5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a:t>
                </a:r>
                <a:endParaRPr lang="es-ES" sz="1800">
                  <a:solidFill>
                    <a:srgbClr val="000000"/>
                  </a:solidFill>
                  <a:latin typeface="Arial" pitchFamily="34" charset="0"/>
                  <a:ea typeface="ＭＳ Ｐゴシック" pitchFamily="34" charset="-128"/>
                </a:endParaRPr>
              </a:p>
            </p:txBody>
          </p:sp>
          <p:sp>
            <p:nvSpPr>
              <p:cNvPr id="632883" name="Freeform 397"/>
              <p:cNvSpPr>
                <a:spLocks noEditPoints="1"/>
              </p:cNvSpPr>
              <p:nvPr/>
            </p:nvSpPr>
            <p:spPr bwMode="auto">
              <a:xfrm>
                <a:off x="3217" y="2311"/>
                <a:ext cx="1363" cy="59"/>
              </a:xfrm>
              <a:custGeom>
                <a:avLst/>
                <a:gdLst>
                  <a:gd name="T0" fmla="*/ 50 w 1363"/>
                  <a:gd name="T1" fmla="*/ 19 h 59"/>
                  <a:gd name="T2" fmla="*/ 1314 w 1363"/>
                  <a:gd name="T3" fmla="*/ 19 h 59"/>
                  <a:gd name="T4" fmla="*/ 1314 w 1363"/>
                  <a:gd name="T5" fmla="*/ 39 h 59"/>
                  <a:gd name="T6" fmla="*/ 50 w 1363"/>
                  <a:gd name="T7" fmla="*/ 39 h 59"/>
                  <a:gd name="T8" fmla="*/ 50 w 1363"/>
                  <a:gd name="T9" fmla="*/ 19 h 59"/>
                  <a:gd name="T10" fmla="*/ 60 w 1363"/>
                  <a:gd name="T11" fmla="*/ 59 h 59"/>
                  <a:gd name="T12" fmla="*/ 0 w 1363"/>
                  <a:gd name="T13" fmla="*/ 29 h 59"/>
                  <a:gd name="T14" fmla="*/ 60 w 1363"/>
                  <a:gd name="T15" fmla="*/ 0 h 59"/>
                  <a:gd name="T16" fmla="*/ 60 w 1363"/>
                  <a:gd name="T17" fmla="*/ 59 h 59"/>
                  <a:gd name="T18" fmla="*/ 1304 w 1363"/>
                  <a:gd name="T19" fmla="*/ 0 h 59"/>
                  <a:gd name="T20" fmla="*/ 1363 w 1363"/>
                  <a:gd name="T21" fmla="*/ 29 h 59"/>
                  <a:gd name="T22" fmla="*/ 1304 w 1363"/>
                  <a:gd name="T23" fmla="*/ 59 h 59"/>
                  <a:gd name="T24" fmla="*/ 1304 w 1363"/>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3"/>
                  <a:gd name="T40" fmla="*/ 0 h 59"/>
                  <a:gd name="T41" fmla="*/ 1363 w 136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3" h="59">
                    <a:moveTo>
                      <a:pt x="50" y="19"/>
                    </a:moveTo>
                    <a:lnTo>
                      <a:pt x="1314" y="19"/>
                    </a:lnTo>
                    <a:lnTo>
                      <a:pt x="1314" y="39"/>
                    </a:lnTo>
                    <a:lnTo>
                      <a:pt x="50" y="39"/>
                    </a:lnTo>
                    <a:lnTo>
                      <a:pt x="50" y="19"/>
                    </a:lnTo>
                    <a:close/>
                    <a:moveTo>
                      <a:pt x="60" y="59"/>
                    </a:moveTo>
                    <a:lnTo>
                      <a:pt x="0" y="29"/>
                    </a:lnTo>
                    <a:lnTo>
                      <a:pt x="60" y="0"/>
                    </a:lnTo>
                    <a:lnTo>
                      <a:pt x="60" y="59"/>
                    </a:lnTo>
                    <a:close/>
                    <a:moveTo>
                      <a:pt x="1304" y="0"/>
                    </a:moveTo>
                    <a:lnTo>
                      <a:pt x="1363" y="29"/>
                    </a:lnTo>
                    <a:lnTo>
                      <a:pt x="1304" y="59"/>
                    </a:lnTo>
                    <a:lnTo>
                      <a:pt x="1304" y="0"/>
                    </a:lnTo>
                    <a:close/>
                  </a:path>
                </a:pathLst>
              </a:custGeom>
              <a:solidFill>
                <a:srgbClr val="000066"/>
              </a:solidFill>
              <a:ln w="0">
                <a:solidFill>
                  <a:srgbClr val="000066"/>
                </a:solidFill>
                <a:bevel/>
                <a:headEnd/>
                <a:tailEnd/>
              </a:ln>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84" name="Rectangle 398"/>
              <p:cNvSpPr>
                <a:spLocks noChangeArrowheads="1"/>
              </p:cNvSpPr>
              <p:nvPr/>
            </p:nvSpPr>
            <p:spPr bwMode="auto">
              <a:xfrm>
                <a:off x="3729" y="2162"/>
                <a:ext cx="5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a:t>
                </a:r>
                <a:endParaRPr lang="es-ES" sz="1800">
                  <a:solidFill>
                    <a:srgbClr val="000000"/>
                  </a:solidFill>
                  <a:latin typeface="Arial" pitchFamily="34" charset="0"/>
                  <a:ea typeface="ＭＳ Ｐゴシック" pitchFamily="34" charset="-128"/>
                </a:endParaRPr>
              </a:p>
            </p:txBody>
          </p:sp>
          <p:sp>
            <p:nvSpPr>
              <p:cNvPr id="632885" name="Rectangle 399"/>
              <p:cNvSpPr>
                <a:spLocks noChangeArrowheads="1"/>
              </p:cNvSpPr>
              <p:nvPr/>
            </p:nvSpPr>
            <p:spPr bwMode="auto">
              <a:xfrm>
                <a:off x="3782" y="2162"/>
                <a:ext cx="248"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VIDA</a:t>
                </a:r>
                <a:endParaRPr lang="es-ES" sz="1800">
                  <a:solidFill>
                    <a:srgbClr val="000000"/>
                  </a:solidFill>
                  <a:latin typeface="Arial" pitchFamily="34" charset="0"/>
                  <a:ea typeface="ＭＳ Ｐゴシック" pitchFamily="34" charset="-128"/>
                </a:endParaRPr>
              </a:p>
            </p:txBody>
          </p:sp>
          <p:sp>
            <p:nvSpPr>
              <p:cNvPr id="632886" name="Rectangle 400"/>
              <p:cNvSpPr>
                <a:spLocks noChangeArrowheads="1"/>
              </p:cNvSpPr>
              <p:nvPr/>
            </p:nvSpPr>
            <p:spPr bwMode="auto">
              <a:xfrm>
                <a:off x="4034" y="2162"/>
                <a:ext cx="5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300">
                    <a:solidFill>
                      <a:srgbClr val="000000"/>
                    </a:solidFill>
                    <a:latin typeface="Arial" pitchFamily="34" charset="0"/>
                    <a:ea typeface="ＭＳ Ｐゴシック" pitchFamily="34" charset="-128"/>
                  </a:rPr>
                  <a:t>”</a:t>
                </a:r>
                <a:endParaRPr lang="es-ES" sz="1800">
                  <a:solidFill>
                    <a:srgbClr val="000000"/>
                  </a:solidFill>
                  <a:latin typeface="Arial" pitchFamily="34" charset="0"/>
                  <a:ea typeface="ＭＳ Ｐゴシック" pitchFamily="34" charset="-128"/>
                </a:endParaRPr>
              </a:p>
            </p:txBody>
          </p:sp>
          <p:sp>
            <p:nvSpPr>
              <p:cNvPr id="632887" name="Freeform 401"/>
              <p:cNvSpPr>
                <a:spLocks noEditPoints="1"/>
              </p:cNvSpPr>
              <p:nvPr/>
            </p:nvSpPr>
            <p:spPr bwMode="auto">
              <a:xfrm>
                <a:off x="3217" y="2311"/>
                <a:ext cx="1363" cy="59"/>
              </a:xfrm>
              <a:custGeom>
                <a:avLst/>
                <a:gdLst>
                  <a:gd name="T0" fmla="*/ 50 w 1363"/>
                  <a:gd name="T1" fmla="*/ 19 h 59"/>
                  <a:gd name="T2" fmla="*/ 1314 w 1363"/>
                  <a:gd name="T3" fmla="*/ 19 h 59"/>
                  <a:gd name="T4" fmla="*/ 1314 w 1363"/>
                  <a:gd name="T5" fmla="*/ 39 h 59"/>
                  <a:gd name="T6" fmla="*/ 50 w 1363"/>
                  <a:gd name="T7" fmla="*/ 39 h 59"/>
                  <a:gd name="T8" fmla="*/ 50 w 1363"/>
                  <a:gd name="T9" fmla="*/ 19 h 59"/>
                  <a:gd name="T10" fmla="*/ 60 w 1363"/>
                  <a:gd name="T11" fmla="*/ 59 h 59"/>
                  <a:gd name="T12" fmla="*/ 0 w 1363"/>
                  <a:gd name="T13" fmla="*/ 29 h 59"/>
                  <a:gd name="T14" fmla="*/ 60 w 1363"/>
                  <a:gd name="T15" fmla="*/ 0 h 59"/>
                  <a:gd name="T16" fmla="*/ 60 w 1363"/>
                  <a:gd name="T17" fmla="*/ 59 h 59"/>
                  <a:gd name="T18" fmla="*/ 1304 w 1363"/>
                  <a:gd name="T19" fmla="*/ 0 h 59"/>
                  <a:gd name="T20" fmla="*/ 1363 w 1363"/>
                  <a:gd name="T21" fmla="*/ 29 h 59"/>
                  <a:gd name="T22" fmla="*/ 1304 w 1363"/>
                  <a:gd name="T23" fmla="*/ 59 h 59"/>
                  <a:gd name="T24" fmla="*/ 1304 w 1363"/>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3"/>
                  <a:gd name="T40" fmla="*/ 0 h 59"/>
                  <a:gd name="T41" fmla="*/ 1363 w 136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3" h="59">
                    <a:moveTo>
                      <a:pt x="50" y="19"/>
                    </a:moveTo>
                    <a:lnTo>
                      <a:pt x="1314" y="19"/>
                    </a:lnTo>
                    <a:lnTo>
                      <a:pt x="1314" y="39"/>
                    </a:lnTo>
                    <a:lnTo>
                      <a:pt x="50" y="39"/>
                    </a:lnTo>
                    <a:lnTo>
                      <a:pt x="50" y="19"/>
                    </a:lnTo>
                    <a:close/>
                    <a:moveTo>
                      <a:pt x="60" y="59"/>
                    </a:moveTo>
                    <a:lnTo>
                      <a:pt x="0" y="29"/>
                    </a:lnTo>
                    <a:lnTo>
                      <a:pt x="60" y="0"/>
                    </a:lnTo>
                    <a:lnTo>
                      <a:pt x="60" y="59"/>
                    </a:lnTo>
                    <a:close/>
                    <a:moveTo>
                      <a:pt x="1304" y="0"/>
                    </a:moveTo>
                    <a:lnTo>
                      <a:pt x="1363" y="29"/>
                    </a:lnTo>
                    <a:lnTo>
                      <a:pt x="1304" y="59"/>
                    </a:lnTo>
                    <a:lnTo>
                      <a:pt x="1304" y="0"/>
                    </a:lnTo>
                    <a:close/>
                  </a:path>
                </a:pathLst>
              </a:custGeom>
              <a:solidFill>
                <a:srgbClr val="000066"/>
              </a:solidFill>
              <a:ln w="0">
                <a:solidFill>
                  <a:srgbClr val="000066"/>
                </a:solidFill>
                <a:bevel/>
                <a:headEnd/>
                <a:tailEnd/>
              </a:ln>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88" name="Freeform 402"/>
              <p:cNvSpPr>
                <a:spLocks/>
              </p:cNvSpPr>
              <p:nvPr/>
            </p:nvSpPr>
            <p:spPr bwMode="auto">
              <a:xfrm>
                <a:off x="3218" y="2195"/>
                <a:ext cx="1773" cy="547"/>
              </a:xfrm>
              <a:custGeom>
                <a:avLst/>
                <a:gdLst>
                  <a:gd name="T0" fmla="*/ 1773 w 1773"/>
                  <a:gd name="T1" fmla="*/ 0 h 547"/>
                  <a:gd name="T2" fmla="*/ 1773 w 1773"/>
                  <a:gd name="T3" fmla="*/ 547 h 547"/>
                  <a:gd name="T4" fmla="*/ 0 w 1773"/>
                  <a:gd name="T5" fmla="*/ 547 h 547"/>
                  <a:gd name="T6" fmla="*/ 0 w 1773"/>
                  <a:gd name="T7" fmla="*/ 0 h 547"/>
                  <a:gd name="T8" fmla="*/ 0 60000 65536"/>
                  <a:gd name="T9" fmla="*/ 0 60000 65536"/>
                  <a:gd name="T10" fmla="*/ 0 60000 65536"/>
                  <a:gd name="T11" fmla="*/ 0 60000 65536"/>
                  <a:gd name="T12" fmla="*/ 0 w 1773"/>
                  <a:gd name="T13" fmla="*/ 0 h 547"/>
                  <a:gd name="T14" fmla="*/ 1773 w 1773"/>
                  <a:gd name="T15" fmla="*/ 547 h 547"/>
                </a:gdLst>
                <a:ahLst/>
                <a:cxnLst>
                  <a:cxn ang="T8">
                    <a:pos x="T0" y="T1"/>
                  </a:cxn>
                  <a:cxn ang="T9">
                    <a:pos x="T2" y="T3"/>
                  </a:cxn>
                  <a:cxn ang="T10">
                    <a:pos x="T4" y="T5"/>
                  </a:cxn>
                  <a:cxn ang="T11">
                    <a:pos x="T6" y="T7"/>
                  </a:cxn>
                </a:cxnLst>
                <a:rect l="T12" t="T13" r="T14" b="T15"/>
                <a:pathLst>
                  <a:path w="1773" h="547">
                    <a:moveTo>
                      <a:pt x="1773" y="0"/>
                    </a:moveTo>
                    <a:lnTo>
                      <a:pt x="1773" y="547"/>
                    </a:lnTo>
                    <a:lnTo>
                      <a:pt x="0" y="547"/>
                    </a:lnTo>
                    <a:lnTo>
                      <a:pt x="0" y="0"/>
                    </a:lnTo>
                  </a:path>
                </a:pathLst>
              </a:custGeom>
              <a:noFill/>
              <a:ln w="1428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89" name="Rectangle 403"/>
              <p:cNvSpPr>
                <a:spLocks noChangeArrowheads="1"/>
              </p:cNvSpPr>
              <p:nvPr/>
            </p:nvSpPr>
            <p:spPr bwMode="auto">
              <a:xfrm>
                <a:off x="4029" y="2778"/>
                <a:ext cx="195"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00"/>
                    </a:solidFill>
                    <a:latin typeface="Arial" pitchFamily="34" charset="0"/>
                    <a:ea typeface="ＭＳ Ｐゴシック" pitchFamily="34" charset="-128"/>
                  </a:rPr>
                  <a:t>Edad</a:t>
                </a:r>
                <a:endParaRPr lang="es-ES" sz="1800">
                  <a:solidFill>
                    <a:srgbClr val="000000"/>
                  </a:solidFill>
                  <a:latin typeface="Arial" pitchFamily="34" charset="0"/>
                  <a:ea typeface="ＭＳ Ｐゴシック" pitchFamily="34" charset="-128"/>
                </a:endParaRPr>
              </a:p>
            </p:txBody>
          </p:sp>
          <p:sp>
            <p:nvSpPr>
              <p:cNvPr id="632890" name="Rectangle 404"/>
              <p:cNvSpPr>
                <a:spLocks noChangeArrowheads="1"/>
              </p:cNvSpPr>
              <p:nvPr/>
            </p:nvSpPr>
            <p:spPr bwMode="auto">
              <a:xfrm>
                <a:off x="2596" y="2300"/>
                <a:ext cx="48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00"/>
                    </a:solidFill>
                    <a:latin typeface="Arial" pitchFamily="34" charset="0"/>
                    <a:ea typeface="ＭＳ Ｐゴシック" pitchFamily="34" charset="-128"/>
                  </a:rPr>
                  <a:t>Probabilidad</a:t>
                </a:r>
                <a:endParaRPr lang="es-ES" sz="1800">
                  <a:solidFill>
                    <a:srgbClr val="000000"/>
                  </a:solidFill>
                  <a:latin typeface="Arial" pitchFamily="34" charset="0"/>
                  <a:ea typeface="ＭＳ Ｐゴシック" pitchFamily="34" charset="-128"/>
                </a:endParaRPr>
              </a:p>
            </p:txBody>
          </p:sp>
          <p:sp>
            <p:nvSpPr>
              <p:cNvPr id="632891" name="Rectangle 405"/>
              <p:cNvSpPr>
                <a:spLocks noChangeArrowheads="1"/>
              </p:cNvSpPr>
              <p:nvPr/>
            </p:nvSpPr>
            <p:spPr bwMode="auto">
              <a:xfrm>
                <a:off x="2616" y="2387"/>
                <a:ext cx="44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00"/>
                    </a:solidFill>
                    <a:latin typeface="Arial" pitchFamily="34" charset="0"/>
                    <a:ea typeface="ＭＳ Ｐゴシック" pitchFamily="34" charset="-128"/>
                  </a:rPr>
                  <a:t>condicional</a:t>
                </a:r>
                <a:endParaRPr lang="es-ES" sz="1800">
                  <a:solidFill>
                    <a:srgbClr val="000000"/>
                  </a:solidFill>
                  <a:latin typeface="Arial" pitchFamily="34" charset="0"/>
                  <a:ea typeface="ＭＳ Ｐゴシック" pitchFamily="34" charset="-128"/>
                </a:endParaRPr>
              </a:p>
            </p:txBody>
          </p:sp>
          <p:sp>
            <p:nvSpPr>
              <p:cNvPr id="632892" name="Rectangle 406"/>
              <p:cNvSpPr>
                <a:spLocks noChangeArrowheads="1"/>
              </p:cNvSpPr>
              <p:nvPr/>
            </p:nvSpPr>
            <p:spPr bwMode="auto">
              <a:xfrm>
                <a:off x="2701" y="2472"/>
                <a:ext cx="274"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spcBef>
                    <a:spcPct val="0"/>
                  </a:spcBef>
                </a:pPr>
                <a:r>
                  <a:rPr lang="es-ES" sz="1000">
                    <a:solidFill>
                      <a:srgbClr val="000000"/>
                    </a:solidFill>
                    <a:latin typeface="Arial" pitchFamily="34" charset="0"/>
                    <a:ea typeface="ＭＳ Ｐゴシック" pitchFamily="34" charset="-128"/>
                  </a:rPr>
                  <a:t>de falla</a:t>
                </a:r>
                <a:endParaRPr lang="es-ES" sz="1800">
                  <a:solidFill>
                    <a:srgbClr val="000000"/>
                  </a:solidFill>
                  <a:latin typeface="Arial" pitchFamily="34" charset="0"/>
                  <a:ea typeface="ＭＳ Ｐゴシック" pitchFamily="34" charset="-128"/>
                </a:endParaRPr>
              </a:p>
            </p:txBody>
          </p:sp>
          <p:sp>
            <p:nvSpPr>
              <p:cNvPr id="632893" name="Line 407"/>
              <p:cNvSpPr>
                <a:spLocks noChangeShapeType="1"/>
              </p:cNvSpPr>
              <p:nvPr/>
            </p:nvSpPr>
            <p:spPr bwMode="auto">
              <a:xfrm flipV="1">
                <a:off x="3154" y="2362"/>
                <a:ext cx="1" cy="216"/>
              </a:xfrm>
              <a:prstGeom prst="line">
                <a:avLst/>
              </a:prstGeom>
              <a:noFill/>
              <a:ln w="1428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s-CO"/>
              </a:p>
            </p:txBody>
          </p:sp>
          <p:sp>
            <p:nvSpPr>
              <p:cNvPr id="632894" name="Freeform 408"/>
              <p:cNvSpPr>
                <a:spLocks/>
              </p:cNvSpPr>
              <p:nvPr/>
            </p:nvSpPr>
            <p:spPr bwMode="auto">
              <a:xfrm>
                <a:off x="3128" y="2308"/>
                <a:ext cx="49" cy="78"/>
              </a:xfrm>
              <a:custGeom>
                <a:avLst/>
                <a:gdLst>
                  <a:gd name="T0" fmla="*/ 26 w 49"/>
                  <a:gd name="T1" fmla="*/ 0 h 78"/>
                  <a:gd name="T2" fmla="*/ 49 w 49"/>
                  <a:gd name="T3" fmla="*/ 78 h 78"/>
                  <a:gd name="T4" fmla="*/ 26 w 49"/>
                  <a:gd name="T5" fmla="*/ 59 h 78"/>
                  <a:gd name="T6" fmla="*/ 0 w 49"/>
                  <a:gd name="T7" fmla="*/ 78 h 78"/>
                  <a:gd name="T8" fmla="*/ 26 w 49"/>
                  <a:gd name="T9" fmla="*/ 0 h 78"/>
                  <a:gd name="T10" fmla="*/ 0 60000 65536"/>
                  <a:gd name="T11" fmla="*/ 0 60000 65536"/>
                  <a:gd name="T12" fmla="*/ 0 60000 65536"/>
                  <a:gd name="T13" fmla="*/ 0 60000 65536"/>
                  <a:gd name="T14" fmla="*/ 0 60000 65536"/>
                  <a:gd name="T15" fmla="*/ 0 w 49"/>
                  <a:gd name="T16" fmla="*/ 0 h 78"/>
                  <a:gd name="T17" fmla="*/ 49 w 49"/>
                  <a:gd name="T18" fmla="*/ 78 h 78"/>
                </a:gdLst>
                <a:ahLst/>
                <a:cxnLst>
                  <a:cxn ang="T10">
                    <a:pos x="T0" y="T1"/>
                  </a:cxn>
                  <a:cxn ang="T11">
                    <a:pos x="T2" y="T3"/>
                  </a:cxn>
                  <a:cxn ang="T12">
                    <a:pos x="T4" y="T5"/>
                  </a:cxn>
                  <a:cxn ang="T13">
                    <a:pos x="T6" y="T7"/>
                  </a:cxn>
                  <a:cxn ang="T14">
                    <a:pos x="T8" y="T9"/>
                  </a:cxn>
                </a:cxnLst>
                <a:rect l="T15" t="T16" r="T17" b="T18"/>
                <a:pathLst>
                  <a:path w="49" h="78">
                    <a:moveTo>
                      <a:pt x="26" y="0"/>
                    </a:moveTo>
                    <a:lnTo>
                      <a:pt x="49" y="78"/>
                    </a:lnTo>
                    <a:lnTo>
                      <a:pt x="26" y="59"/>
                    </a:lnTo>
                    <a:lnTo>
                      <a:pt x="0" y="78"/>
                    </a:lnTo>
                    <a:lnTo>
                      <a:pt x="2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95" name="Line 409"/>
              <p:cNvSpPr>
                <a:spLocks noChangeShapeType="1"/>
              </p:cNvSpPr>
              <p:nvPr/>
            </p:nvSpPr>
            <p:spPr bwMode="auto">
              <a:xfrm>
                <a:off x="3982" y="2906"/>
                <a:ext cx="214" cy="1"/>
              </a:xfrm>
              <a:prstGeom prst="line">
                <a:avLst/>
              </a:prstGeom>
              <a:noFill/>
              <a:ln w="1428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es-CO"/>
              </a:p>
            </p:txBody>
          </p:sp>
          <p:grpSp>
            <p:nvGrpSpPr>
              <p:cNvPr id="632896" name="Group 412"/>
              <p:cNvGrpSpPr>
                <a:grpSpLocks/>
              </p:cNvGrpSpPr>
              <p:nvPr/>
            </p:nvGrpSpPr>
            <p:grpSpPr bwMode="auto">
              <a:xfrm>
                <a:off x="4174" y="2880"/>
                <a:ext cx="79" cy="50"/>
                <a:chOff x="4174" y="2880"/>
                <a:chExt cx="79" cy="50"/>
              </a:xfrm>
            </p:grpSpPr>
            <p:sp>
              <p:nvSpPr>
                <p:cNvPr id="632897" name="Freeform 410"/>
                <p:cNvSpPr>
                  <a:spLocks/>
                </p:cNvSpPr>
                <p:nvPr/>
              </p:nvSpPr>
              <p:spPr bwMode="auto">
                <a:xfrm>
                  <a:off x="4174" y="2880"/>
                  <a:ext cx="79" cy="50"/>
                </a:xfrm>
                <a:custGeom>
                  <a:avLst/>
                  <a:gdLst>
                    <a:gd name="T0" fmla="*/ 79 w 79"/>
                    <a:gd name="T1" fmla="*/ 26 h 50"/>
                    <a:gd name="T2" fmla="*/ 0 w 79"/>
                    <a:gd name="T3" fmla="*/ 50 h 50"/>
                    <a:gd name="T4" fmla="*/ 20 w 79"/>
                    <a:gd name="T5" fmla="*/ 26 h 50"/>
                    <a:gd name="T6" fmla="*/ 0 w 79"/>
                    <a:gd name="T7" fmla="*/ 0 h 50"/>
                    <a:gd name="T8" fmla="*/ 79 w 79"/>
                    <a:gd name="T9" fmla="*/ 26 h 50"/>
                    <a:gd name="T10" fmla="*/ 0 60000 65536"/>
                    <a:gd name="T11" fmla="*/ 0 60000 65536"/>
                    <a:gd name="T12" fmla="*/ 0 60000 65536"/>
                    <a:gd name="T13" fmla="*/ 0 60000 65536"/>
                    <a:gd name="T14" fmla="*/ 0 60000 65536"/>
                    <a:gd name="T15" fmla="*/ 0 w 79"/>
                    <a:gd name="T16" fmla="*/ 0 h 50"/>
                    <a:gd name="T17" fmla="*/ 79 w 79"/>
                    <a:gd name="T18" fmla="*/ 50 h 50"/>
                  </a:gdLst>
                  <a:ahLst/>
                  <a:cxnLst>
                    <a:cxn ang="T10">
                      <a:pos x="T0" y="T1"/>
                    </a:cxn>
                    <a:cxn ang="T11">
                      <a:pos x="T2" y="T3"/>
                    </a:cxn>
                    <a:cxn ang="T12">
                      <a:pos x="T4" y="T5"/>
                    </a:cxn>
                    <a:cxn ang="T13">
                      <a:pos x="T6" y="T7"/>
                    </a:cxn>
                    <a:cxn ang="T14">
                      <a:pos x="T8" y="T9"/>
                    </a:cxn>
                  </a:cxnLst>
                  <a:rect l="T15" t="T16" r="T17" b="T18"/>
                  <a:pathLst>
                    <a:path w="79" h="50">
                      <a:moveTo>
                        <a:pt x="79" y="26"/>
                      </a:moveTo>
                      <a:lnTo>
                        <a:pt x="0" y="50"/>
                      </a:lnTo>
                      <a:lnTo>
                        <a:pt x="20" y="26"/>
                      </a:lnTo>
                      <a:lnTo>
                        <a:pt x="0" y="0"/>
                      </a:lnTo>
                      <a:lnTo>
                        <a:pt x="79"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sp>
              <p:nvSpPr>
                <p:cNvPr id="632898" name="Freeform 411"/>
                <p:cNvSpPr>
                  <a:spLocks/>
                </p:cNvSpPr>
                <p:nvPr/>
              </p:nvSpPr>
              <p:spPr bwMode="auto">
                <a:xfrm>
                  <a:off x="4174" y="2880"/>
                  <a:ext cx="79" cy="50"/>
                </a:xfrm>
                <a:custGeom>
                  <a:avLst/>
                  <a:gdLst>
                    <a:gd name="T0" fmla="*/ 79 w 79"/>
                    <a:gd name="T1" fmla="*/ 26 h 50"/>
                    <a:gd name="T2" fmla="*/ 0 w 79"/>
                    <a:gd name="T3" fmla="*/ 50 h 50"/>
                    <a:gd name="T4" fmla="*/ 20 w 79"/>
                    <a:gd name="T5" fmla="*/ 26 h 50"/>
                    <a:gd name="T6" fmla="*/ 0 w 79"/>
                    <a:gd name="T7" fmla="*/ 0 h 50"/>
                    <a:gd name="T8" fmla="*/ 79 w 79"/>
                    <a:gd name="T9" fmla="*/ 26 h 50"/>
                    <a:gd name="T10" fmla="*/ 0 60000 65536"/>
                    <a:gd name="T11" fmla="*/ 0 60000 65536"/>
                    <a:gd name="T12" fmla="*/ 0 60000 65536"/>
                    <a:gd name="T13" fmla="*/ 0 60000 65536"/>
                    <a:gd name="T14" fmla="*/ 0 60000 65536"/>
                    <a:gd name="T15" fmla="*/ 0 w 79"/>
                    <a:gd name="T16" fmla="*/ 0 h 50"/>
                    <a:gd name="T17" fmla="*/ 79 w 79"/>
                    <a:gd name="T18" fmla="*/ 50 h 50"/>
                  </a:gdLst>
                  <a:ahLst/>
                  <a:cxnLst>
                    <a:cxn ang="T10">
                      <a:pos x="T0" y="T1"/>
                    </a:cxn>
                    <a:cxn ang="T11">
                      <a:pos x="T2" y="T3"/>
                    </a:cxn>
                    <a:cxn ang="T12">
                      <a:pos x="T4" y="T5"/>
                    </a:cxn>
                    <a:cxn ang="T13">
                      <a:pos x="T6" y="T7"/>
                    </a:cxn>
                    <a:cxn ang="T14">
                      <a:pos x="T8" y="T9"/>
                    </a:cxn>
                  </a:cxnLst>
                  <a:rect l="T15" t="T16" r="T17" b="T18"/>
                  <a:pathLst>
                    <a:path w="79" h="50">
                      <a:moveTo>
                        <a:pt x="79" y="26"/>
                      </a:moveTo>
                      <a:lnTo>
                        <a:pt x="0" y="50"/>
                      </a:lnTo>
                      <a:lnTo>
                        <a:pt x="20" y="26"/>
                      </a:lnTo>
                      <a:lnTo>
                        <a:pt x="0" y="0"/>
                      </a:lnTo>
                      <a:lnTo>
                        <a:pt x="79" y="26"/>
                      </a:lnTo>
                      <a:close/>
                    </a:path>
                  </a:pathLst>
                </a:custGeom>
                <a:noFill/>
                <a:ln w="4763" cap="rnd">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algn="l">
                    <a:spcBef>
                      <a:spcPct val="0"/>
                    </a:spcBef>
                  </a:pPr>
                  <a:endParaRPr lang="es-CO" sz="1800">
                    <a:solidFill>
                      <a:srgbClr val="000000"/>
                    </a:solidFill>
                    <a:latin typeface="Arial" pitchFamily="34" charset="0"/>
                    <a:ea typeface="ＭＳ Ｐゴシック" pitchFamily="34" charset="-128"/>
                  </a:endParaRPr>
                </a:p>
              </p:txBody>
            </p:sp>
          </p:grpSp>
        </p:grpSp>
      </p:grpSp>
      <p:grpSp>
        <p:nvGrpSpPr>
          <p:cNvPr id="8" name="Group 386"/>
          <p:cNvGrpSpPr>
            <a:grpSpLocks/>
          </p:cNvGrpSpPr>
          <p:nvPr/>
        </p:nvGrpSpPr>
        <p:grpSpPr bwMode="auto">
          <a:xfrm>
            <a:off x="762000" y="1177925"/>
            <a:ext cx="7488238" cy="1912938"/>
            <a:chOff x="480" y="571"/>
            <a:chExt cx="4717" cy="1205"/>
          </a:xfrm>
        </p:grpSpPr>
        <p:sp>
          <p:nvSpPr>
            <p:cNvPr id="632901" name="Text Box 18"/>
            <p:cNvSpPr txBox="1">
              <a:spLocks noChangeArrowheads="1"/>
            </p:cNvSpPr>
            <p:nvPr/>
          </p:nvSpPr>
          <p:spPr bwMode="auto">
            <a:xfrm>
              <a:off x="480" y="962"/>
              <a:ext cx="1200" cy="422"/>
            </a:xfrm>
            <a:prstGeom prst="rect">
              <a:avLst/>
            </a:prstGeom>
            <a:gradFill rotWithShape="1">
              <a:gsLst>
                <a:gs pos="0">
                  <a:srgbClr val="6699FF"/>
                </a:gs>
                <a:gs pos="100000">
                  <a:srgbClr val="3366FF"/>
                </a:gs>
              </a:gsLst>
              <a:lin ang="5400000" scaled="1"/>
            </a:gradFill>
            <a:ln w="28575">
              <a:solidFill>
                <a:schemeClr val="tx1"/>
              </a:solidFill>
              <a:miter lim="800000"/>
              <a:headEnd/>
              <a:tailEnd/>
            </a:ln>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s-ES_tradnl" sz="1800">
                  <a:solidFill>
                    <a:srgbClr val="000000"/>
                  </a:solidFill>
                  <a:ea typeface="ＭＳ Ｐゴシック" pitchFamily="34" charset="-128"/>
                </a:rPr>
                <a:t>¿Tarea a condición?</a:t>
              </a:r>
            </a:p>
          </p:txBody>
        </p:sp>
        <p:grpSp>
          <p:nvGrpSpPr>
            <p:cNvPr id="632902" name="Group 260"/>
            <p:cNvGrpSpPr>
              <a:grpSpLocks/>
            </p:cNvGrpSpPr>
            <p:nvPr/>
          </p:nvGrpSpPr>
          <p:grpSpPr bwMode="auto">
            <a:xfrm>
              <a:off x="2420" y="571"/>
              <a:ext cx="2777" cy="1205"/>
              <a:chOff x="2489" y="536"/>
              <a:chExt cx="2777" cy="1205"/>
            </a:xfrm>
          </p:grpSpPr>
          <p:pic>
            <p:nvPicPr>
              <p:cNvPr id="632903" name="Picture 25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88" y="536"/>
                <a:ext cx="2578" cy="1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32904" name="Text Box 258"/>
              <p:cNvSpPr txBox="1">
                <a:spLocks noChangeArrowheads="1"/>
              </p:cNvSpPr>
              <p:nvPr/>
            </p:nvSpPr>
            <p:spPr bwMode="auto">
              <a:xfrm rot="-5400000">
                <a:off x="2099" y="1004"/>
                <a:ext cx="99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CO" sz="800">
                    <a:solidFill>
                      <a:srgbClr val="000000"/>
                    </a:solidFill>
                    <a:ea typeface="ＭＳ Ｐゴシック" pitchFamily="34" charset="-128"/>
                  </a:rPr>
                  <a:t>Funcionamiento o condición</a:t>
                </a:r>
              </a:p>
              <a:p>
                <a:pPr algn="ctr"/>
                <a:r>
                  <a:rPr lang="es-CO" sz="800">
                    <a:solidFill>
                      <a:srgbClr val="000000"/>
                    </a:solidFill>
                    <a:ea typeface="ＭＳ Ｐゴシック" pitchFamily="34" charset="-128"/>
                  </a:rPr>
                  <a:t>(Resistencia al esfuerzo)</a:t>
                </a:r>
              </a:p>
            </p:txBody>
          </p:sp>
          <p:sp>
            <p:nvSpPr>
              <p:cNvPr id="632905" name="Text Box 259"/>
              <p:cNvSpPr txBox="1">
                <a:spLocks noChangeArrowheads="1"/>
              </p:cNvSpPr>
              <p:nvPr/>
            </p:nvSpPr>
            <p:spPr bwMode="auto">
              <a:xfrm>
                <a:off x="3394" y="1606"/>
                <a:ext cx="992"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s-CO" sz="800">
                    <a:solidFill>
                      <a:srgbClr val="000000"/>
                    </a:solidFill>
                    <a:ea typeface="ＭＳ Ｐゴシック" pitchFamily="34" charset="-128"/>
                  </a:rPr>
                  <a:t>Tiempo</a:t>
                </a:r>
              </a:p>
            </p:txBody>
          </p:sp>
        </p:grpSp>
      </p:grpSp>
      <p:sp>
        <p:nvSpPr>
          <p:cNvPr id="632906" name="Rectangle 74"/>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SELECCIONAR FRECUENCIAS PARA LAS TAREAS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32906"/>
                                        </p:tgtEl>
                                        <p:attrNameLst>
                                          <p:attrName>style.visibility</p:attrName>
                                        </p:attrNameLst>
                                      </p:cBhvr>
                                      <p:to>
                                        <p:strVal val="visible"/>
                                      </p:to>
                                    </p:set>
                                    <p:anim calcmode="lin" valueType="num">
                                      <p:cBhvr additive="base">
                                        <p:cTn id="22" dur="500" fill="hold"/>
                                        <p:tgtEl>
                                          <p:spTgt spid="632906"/>
                                        </p:tgtEl>
                                        <p:attrNameLst>
                                          <p:attrName>ppt_x</p:attrName>
                                        </p:attrNameLst>
                                      </p:cBhvr>
                                      <p:tavLst>
                                        <p:tav tm="0">
                                          <p:val>
                                            <p:strVal val="0-#ppt_w/2"/>
                                          </p:val>
                                        </p:tav>
                                        <p:tav tm="100000">
                                          <p:val>
                                            <p:strVal val="#ppt_x"/>
                                          </p:val>
                                        </p:tav>
                                      </p:tavLst>
                                    </p:anim>
                                    <p:anim calcmode="lin" valueType="num">
                                      <p:cBhvr additive="base">
                                        <p:cTn id="23" dur="500" fill="hold"/>
                                        <p:tgtEl>
                                          <p:spTgt spid="6329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906" grpId="0"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s-ES_tradnl" sz="3200">
                <a:latin typeface="Arial" pitchFamily="34" charset="0"/>
              </a:rPr>
              <a:t>Diagrama de decisión RCM2</a:t>
            </a:r>
            <a:endParaRPr lang="en-US" sz="3200">
              <a:latin typeface="Arial" pitchFamily="34" charset="0"/>
            </a:endParaRPr>
          </a:p>
        </p:txBody>
      </p:sp>
      <p:sp>
        <p:nvSpPr>
          <p:cNvPr id="4" name="5 Marcador de número de diapositiva"/>
          <p:cNvSpPr>
            <a:spLocks noGrp="1"/>
          </p:cNvSpPr>
          <p:nvPr>
            <p:ph type="sldNum" sz="quarter" idx="12"/>
          </p:nvPr>
        </p:nvSpPr>
        <p:spPr/>
        <p:txBody>
          <a:bodyPr/>
          <a:lstStyle/>
          <a:p>
            <a:fld id="{5A75FC38-D9BE-426F-83A2-F6233C9EBAA8}" type="slidenum">
              <a:rPr lang="en-US"/>
              <a:pPr/>
              <a:t>102</a:t>
            </a:fld>
            <a:endParaRPr lang="en-US"/>
          </a:p>
        </p:txBody>
      </p:sp>
      <p:sp>
        <p:nvSpPr>
          <p:cNvPr id="646148" name="Text Box 4"/>
          <p:cNvSpPr txBox="1">
            <a:spLocks noChangeArrowheads="1"/>
          </p:cNvSpPr>
          <p:nvPr/>
        </p:nvSpPr>
        <p:spPr bwMode="auto">
          <a:xfrm>
            <a:off x="1143000" y="2819400"/>
            <a:ext cx="64770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0"/>
              </a:spcBef>
            </a:pPr>
            <a:r>
              <a:rPr lang="es-ES_tradnl" sz="3200" b="0" i="1">
                <a:solidFill>
                  <a:srgbClr val="003366"/>
                </a:solidFill>
                <a:effectLst>
                  <a:outerShdw blurRad="38100" dist="38100" dir="2700000" algn="tl">
                    <a:srgbClr val="C0C0C0"/>
                  </a:outerShdw>
                </a:effectLst>
                <a:latin typeface="Arial" pitchFamily="34" charset="0"/>
                <a:hlinkClick r:id="rId2" action="ppaction://hlinkfile"/>
              </a:rPr>
              <a:t>Ir a Diagrama de decisión RCM 2</a:t>
            </a:r>
            <a:endParaRPr lang="es-ES_tradnl" sz="3200" b="0" i="1">
              <a:solidFill>
                <a:srgbClr val="003366"/>
              </a:solidFill>
              <a:effectLst>
                <a:outerShdw blurRad="38100" dist="38100" dir="2700000" algn="tl">
                  <a:srgbClr val="C0C0C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3 Marcador de número de diapositiva"/>
          <p:cNvSpPr>
            <a:spLocks noGrp="1"/>
          </p:cNvSpPr>
          <p:nvPr>
            <p:ph type="sldNum" sz="quarter" idx="12"/>
          </p:nvPr>
        </p:nvSpPr>
        <p:spPr/>
        <p:txBody>
          <a:bodyPr/>
          <a:lstStyle/>
          <a:p>
            <a:fld id="{B03AB7B9-693D-47AE-986C-9E3FD3ED2B12}" type="slidenum">
              <a:rPr lang="en-US"/>
              <a:pPr/>
              <a:t>103</a:t>
            </a:fld>
            <a:endParaRPr lang="en-US"/>
          </a:p>
        </p:txBody>
      </p:sp>
      <p:sp>
        <p:nvSpPr>
          <p:cNvPr id="636930" name="AutoShape 2"/>
          <p:cNvSpPr>
            <a:spLocks noChangeArrowheads="1"/>
          </p:cNvSpPr>
          <p:nvPr/>
        </p:nvSpPr>
        <p:spPr bwMode="auto">
          <a:xfrm>
            <a:off x="6018213" y="59436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31" name="Text Box 3"/>
          <p:cNvSpPr txBox="1">
            <a:spLocks noChangeArrowheads="1"/>
          </p:cNvSpPr>
          <p:nvPr/>
        </p:nvSpPr>
        <p:spPr bwMode="auto">
          <a:xfrm>
            <a:off x="6856413" y="6096000"/>
            <a:ext cx="1981200" cy="457200"/>
          </a:xfrm>
          <a:prstGeom prst="rect">
            <a:avLst/>
          </a:prstGeom>
          <a:solidFill>
            <a:srgbClr val="FFFFFF"/>
          </a:solidFill>
          <a:ln w="22225">
            <a:solidFill>
              <a:srgbClr val="000000"/>
            </a:solidFill>
            <a:miter lim="800000"/>
            <a:headEnd/>
            <a:tailEnd/>
          </a:ln>
        </p:spPr>
        <p:txBody>
          <a:bodyPr/>
          <a:lstStyle/>
          <a:p>
            <a:pPr algn="l" eaLnBrk="1" hangingPunct="1">
              <a:spcBef>
                <a:spcPct val="0"/>
              </a:spcBef>
            </a:pPr>
            <a:r>
              <a:rPr lang="en-US" sz="1600">
                <a:solidFill>
                  <a:srgbClr val="FF0000"/>
                </a:solidFill>
                <a:latin typeface="Arial" pitchFamily="34" charset="0"/>
                <a:cs typeface="Arial" pitchFamily="34" charset="0"/>
              </a:rPr>
              <a:t>Change Design</a:t>
            </a:r>
            <a:r>
              <a:rPr lang="en-US" sz="2200">
                <a:solidFill>
                  <a:srgbClr val="FF0000"/>
                </a:solidFill>
                <a:latin typeface="Arial" pitchFamily="34" charset="0"/>
                <a:cs typeface="Arial" pitchFamily="34" charset="0"/>
              </a:rPr>
              <a:t>.</a:t>
            </a:r>
            <a:endParaRPr lang="en-US" sz="1000" b="0">
              <a:cs typeface="Times New Roman" pitchFamily="18" charset="0"/>
            </a:endParaRPr>
          </a:p>
          <a:p>
            <a:pPr algn="l">
              <a:spcBef>
                <a:spcPct val="0"/>
              </a:spcBef>
            </a:pPr>
            <a:endParaRPr lang="en-US" sz="2400" b="0"/>
          </a:p>
        </p:txBody>
      </p:sp>
      <p:sp>
        <p:nvSpPr>
          <p:cNvPr id="636932" name="Rectangle 4"/>
          <p:cNvSpPr>
            <a:spLocks noChangeArrowheads="1"/>
          </p:cNvSpPr>
          <p:nvPr/>
        </p:nvSpPr>
        <p:spPr bwMode="auto">
          <a:xfrm>
            <a:off x="0" y="985838"/>
            <a:ext cx="5865813" cy="556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1</a:t>
            </a:r>
            <a:r>
              <a:rPr lang="en-US">
                <a:latin typeface="Arial" pitchFamily="34" charset="0"/>
                <a:cs typeface="Arial" pitchFamily="34" charset="0"/>
              </a:rPr>
              <a:t>		Select </a:t>
            </a:r>
            <a:r>
              <a:rPr lang="en-US" u="sng">
                <a:latin typeface="Arial" pitchFamily="34" charset="0"/>
                <a:cs typeface="Arial" pitchFamily="34" charset="0"/>
              </a:rPr>
              <a:t>Root</a:t>
            </a:r>
            <a:r>
              <a:rPr lang="en-US">
                <a:latin typeface="Arial" pitchFamily="34" charset="0"/>
                <a:cs typeface="Arial" pitchFamily="34" charset="0"/>
              </a:rPr>
              <a:t> Cause of Failure Mode</a:t>
            </a:r>
            <a:endParaRPr lang="en-US" sz="1000" b="0">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endParaRPr lang="en-US" i="1">
              <a:solidFill>
                <a:srgbClr val="FF00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2</a:t>
            </a:r>
            <a:r>
              <a:rPr lang="en-US" sz="1000">
                <a:cs typeface="Times New Roman" pitchFamily="18" charset="0"/>
              </a:rPr>
              <a:t>		</a:t>
            </a:r>
            <a:r>
              <a:rPr lang="en-US">
                <a:latin typeface="Arial" pitchFamily="34" charset="0"/>
                <a:cs typeface="Arial" pitchFamily="34" charset="0"/>
              </a:rPr>
              <a:t>Can the Failure mode be tolerated?</a:t>
            </a:r>
            <a:r>
              <a:rPr lang="en-US" sz="2200">
                <a:latin typeface="Arial" pitchFamily="34" charset="0"/>
                <a:cs typeface="Arial" pitchFamily="34" charset="0"/>
              </a:rPr>
              <a:t> </a:t>
            </a:r>
          </a:p>
          <a:p>
            <a:pPr algn="l">
              <a:spcBef>
                <a:spcPct val="0"/>
              </a:spcBef>
              <a:tabLst>
                <a:tab pos="450850" algn="r"/>
                <a:tab pos="900113" algn="r"/>
                <a:tab pos="1350963" algn="r"/>
                <a:tab pos="1800225" algn="r"/>
                <a:tab pos="2251075" algn="r"/>
                <a:tab pos="2636838" algn="ctr"/>
                <a:tab pos="2700338" algn="r"/>
                <a:tab pos="5273675" algn="r"/>
              </a:tabLst>
            </a:pPr>
            <a:r>
              <a:rPr lang="en-US" sz="2200">
                <a:latin typeface="Arial" pitchFamily="34" charset="0"/>
                <a:cs typeface="Arial" pitchFamily="34" charset="0"/>
              </a:rPr>
              <a:t>		</a:t>
            </a:r>
            <a:r>
              <a:rPr lang="en-US" sz="2200">
                <a:solidFill>
                  <a:srgbClr val="FFCC00"/>
                </a:solidFill>
                <a:latin typeface="Arial" pitchFamily="34" charset="0"/>
                <a:cs typeface="Arial" pitchFamily="34" charset="0"/>
              </a:rPr>
              <a:t>	</a:t>
            </a:r>
            <a:r>
              <a:rPr lang="en-US" sz="1200" b="0">
                <a:solidFill>
                  <a:srgbClr val="FFCC00"/>
                </a:solidFill>
                <a:latin typeface="Arial" pitchFamily="34" charset="0"/>
                <a:cs typeface="Arial" pitchFamily="34" charset="0"/>
              </a:rPr>
              <a:t>-so what if it occurs? </a:t>
            </a:r>
          </a:p>
          <a:p>
            <a:pPr algn="l">
              <a:spcBef>
                <a:spcPct val="0"/>
              </a:spcBef>
              <a:tabLst>
                <a:tab pos="450850" algn="r"/>
                <a:tab pos="900113" algn="r"/>
                <a:tab pos="1350963" algn="r"/>
                <a:tab pos="1800225" algn="r"/>
                <a:tab pos="2251075" algn="r"/>
                <a:tab pos="2636838" algn="ctr"/>
                <a:tab pos="2700338" algn="r"/>
                <a:tab pos="5273675" algn="r"/>
              </a:tabLst>
            </a:pPr>
            <a:r>
              <a:rPr lang="en-US" sz="1200" b="0">
                <a:solidFill>
                  <a:srgbClr val="FFCC00"/>
                </a:solidFill>
                <a:latin typeface="Arial" pitchFamily="34" charset="0"/>
                <a:cs typeface="Arial" pitchFamily="34" charset="0"/>
              </a:rPr>
              <a:t>			Safety,Environment Operations, Economic</a:t>
            </a:r>
            <a:endParaRPr lang="en-US" sz="1000" b="0">
              <a:solidFill>
                <a:srgbClr val="FFCC00"/>
              </a:solidFill>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sz="1200" b="0">
                <a:solidFill>
                  <a:srgbClr val="FFCC00"/>
                </a:solidFill>
                <a:latin typeface="Arial" pitchFamily="34" charset="0"/>
                <a:cs typeface="Arial" pitchFamily="34" charset="0"/>
              </a:rPr>
              <a:t>			-is the risk acceptable?</a:t>
            </a:r>
            <a:endParaRPr lang="en-US" sz="1000" b="0">
              <a:solidFill>
                <a:srgbClr val="FFCC00"/>
              </a:solidFill>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endParaRPr lang="en-US" i="1">
              <a:solidFill>
                <a:srgbClr val="FFCC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3</a:t>
            </a:r>
            <a:r>
              <a:rPr lang="en-US">
                <a:latin typeface="Arial" pitchFamily="34" charset="0"/>
                <a:cs typeface="Arial" pitchFamily="34" charset="0"/>
              </a:rPr>
              <a:t> </a:t>
            </a:r>
            <a:r>
              <a:rPr lang="en-US" sz="1000">
                <a:cs typeface="Times New Roman" pitchFamily="18" charset="0"/>
              </a:rPr>
              <a:t>		</a:t>
            </a:r>
            <a:r>
              <a:rPr lang="en-US">
                <a:latin typeface="Arial" pitchFamily="34" charset="0"/>
                <a:cs typeface="Arial" pitchFamily="34" charset="0"/>
              </a:rPr>
              <a:t>Can the onset of the Failure Mode be detected? 		</a:t>
            </a:r>
            <a:r>
              <a:rPr lang="en-US" sz="1600">
                <a:solidFill>
                  <a:srgbClr val="FFCC00"/>
                </a:solidFill>
                <a:latin typeface="Arial" pitchFamily="34" charset="0"/>
                <a:cs typeface="Arial" pitchFamily="34" charset="0"/>
              </a:rPr>
              <a:t>	</a:t>
            </a:r>
            <a:r>
              <a:rPr lang="en-US" sz="1600" b="0">
                <a:solidFill>
                  <a:srgbClr val="FFCC00"/>
                </a:solidFill>
                <a:latin typeface="Arial" pitchFamily="34" charset="0"/>
                <a:cs typeface="Arial" pitchFamily="34" charset="0"/>
              </a:rPr>
              <a:t>-</a:t>
            </a:r>
            <a:r>
              <a:rPr lang="en-US" sz="1200" b="0" i="1">
                <a:solidFill>
                  <a:srgbClr val="FFCC00"/>
                </a:solidFill>
                <a:latin typeface="Arial" pitchFamily="34" charset="0"/>
                <a:cs typeface="Arial" pitchFamily="34" charset="0"/>
              </a:rPr>
              <a:t>is there a potential failure condition I can detect?</a:t>
            </a:r>
            <a:endParaRPr lang="en-AU" sz="1600">
              <a:solidFill>
                <a:srgbClr val="FFCC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sz="1200" b="0" i="1">
                <a:solidFill>
                  <a:srgbClr val="FFCC00"/>
                </a:solidFill>
                <a:latin typeface="Arial" pitchFamily="34" charset="0"/>
                <a:cs typeface="Arial" pitchFamily="34" charset="0"/>
              </a:rPr>
              <a:t>			-Is the P-F interval long enough for response</a:t>
            </a:r>
            <a:r>
              <a:rPr lang="en-US" b="0" i="1">
                <a:solidFill>
                  <a:srgbClr val="FFCC00"/>
                </a:solidFill>
                <a:latin typeface="Arial" pitchFamily="34" charset="0"/>
                <a:cs typeface="Arial" pitchFamily="34" charset="0"/>
              </a:rPr>
              <a:t>?</a:t>
            </a:r>
            <a:endParaRPr lang="en-AU" sz="1600">
              <a:solidFill>
                <a:srgbClr val="FFCC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endParaRPr lang="en-US" i="1">
              <a:solidFill>
                <a:srgbClr val="FFCC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4</a:t>
            </a:r>
            <a:r>
              <a:rPr lang="en-US">
                <a:latin typeface="Arial" pitchFamily="34" charset="0"/>
                <a:cs typeface="Arial" pitchFamily="34" charset="0"/>
              </a:rPr>
              <a:t> </a:t>
            </a:r>
            <a:r>
              <a:rPr lang="en-US" i="1">
                <a:solidFill>
                  <a:srgbClr val="FF0000"/>
                </a:solidFill>
                <a:latin typeface="Arial" pitchFamily="34" charset="0"/>
                <a:cs typeface="Arial" pitchFamily="34" charset="0"/>
              </a:rPr>
              <a:t>		</a:t>
            </a:r>
            <a:r>
              <a:rPr lang="en-US">
                <a:latin typeface="Arial" pitchFamily="34" charset="0"/>
                <a:cs typeface="Arial" pitchFamily="34" charset="0"/>
              </a:rPr>
              <a:t>Can the Failure Mode be Prevented from Acting?</a:t>
            </a: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		</a:t>
            </a:r>
            <a:r>
              <a:rPr lang="en-US" i="1">
                <a:solidFill>
                  <a:srgbClr val="FFCC00"/>
                </a:solidFill>
                <a:latin typeface="Arial" pitchFamily="34" charset="0"/>
                <a:cs typeface="Arial" pitchFamily="34" charset="0"/>
              </a:rPr>
              <a:t>	</a:t>
            </a:r>
            <a:r>
              <a:rPr lang="en-US" sz="1200" b="0" i="1">
                <a:solidFill>
                  <a:srgbClr val="FFCC00"/>
                </a:solidFill>
                <a:latin typeface="Arial" pitchFamily="34" charset="0"/>
                <a:cs typeface="Arial" pitchFamily="34" charset="0"/>
              </a:rPr>
              <a:t>-can I predict a wear out age?</a:t>
            </a:r>
            <a:endParaRPr lang="en-US" sz="1000" b="0">
              <a:solidFill>
                <a:srgbClr val="FFCC00"/>
              </a:solidFill>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sz="1200" b="0" i="1">
                <a:solidFill>
                  <a:srgbClr val="FFCC00"/>
                </a:solidFill>
                <a:latin typeface="Arial" pitchFamily="34" charset="0"/>
                <a:cs typeface="Arial" pitchFamily="34" charset="0"/>
              </a:rPr>
              <a:t>			- will sufficient items last to wear out?</a:t>
            </a:r>
            <a:endParaRPr lang="en-US" sz="1000" b="0">
              <a:solidFill>
                <a:srgbClr val="FFCC00"/>
              </a:solidFill>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endParaRPr lang="en-US" i="1">
              <a:solidFill>
                <a:srgbClr val="FFCC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5</a:t>
            </a:r>
            <a:r>
              <a:rPr lang="en-US">
                <a:latin typeface="Arial" pitchFamily="34" charset="0"/>
                <a:cs typeface="Arial" pitchFamily="34" charset="0"/>
              </a:rPr>
              <a:t> 		Can Instrumentation pick up an Alarm Condition?</a:t>
            </a:r>
            <a:r>
              <a:rPr lang="en-US" sz="1600">
                <a:solidFill>
                  <a:srgbClr val="FF0000"/>
                </a:solidFill>
                <a:latin typeface="Arial" pitchFamily="34" charset="0"/>
                <a:cs typeface="Arial" pitchFamily="34" charset="0"/>
              </a:rPr>
              <a:t> </a:t>
            </a:r>
            <a:endParaRPr lang="en-US" sz="1000" b="0">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			</a:t>
            </a:r>
            <a:r>
              <a:rPr lang="en-US" sz="1200" b="0" i="1">
                <a:solidFill>
                  <a:srgbClr val="000000"/>
                </a:solidFill>
                <a:latin typeface="Arial" pitchFamily="34" charset="0"/>
                <a:cs typeface="Arial" pitchFamily="34" charset="0"/>
              </a:rPr>
              <a:t>-</a:t>
            </a:r>
            <a:r>
              <a:rPr lang="en-US" sz="1200" b="0" i="1">
                <a:solidFill>
                  <a:srgbClr val="FFCC00"/>
                </a:solidFill>
                <a:latin typeface="Arial" pitchFamily="34" charset="0"/>
                <a:cs typeface="Arial" pitchFamily="34" charset="0"/>
              </a:rPr>
              <a:t>will I have time to respond?</a:t>
            </a:r>
            <a:endParaRPr lang="en-US" sz="1000" b="0">
              <a:solidFill>
                <a:srgbClr val="FFCC00"/>
              </a:solidFill>
              <a:cs typeface="Times New Roman" pitchFamily="18" charset="0"/>
            </a:endParaRPr>
          </a:p>
          <a:p>
            <a:pPr algn="l">
              <a:spcBef>
                <a:spcPct val="0"/>
              </a:spcBef>
              <a:tabLst>
                <a:tab pos="450850" algn="r"/>
                <a:tab pos="900113" algn="r"/>
                <a:tab pos="1350963" algn="r"/>
                <a:tab pos="1800225" algn="r"/>
                <a:tab pos="2251075" algn="r"/>
                <a:tab pos="2636838" algn="ctr"/>
                <a:tab pos="2700338" algn="r"/>
                <a:tab pos="5273675" algn="r"/>
              </a:tabLst>
            </a:pPr>
            <a:r>
              <a:rPr lang="en-AU" b="0">
                <a:latin typeface="Arial" pitchFamily="34" charset="0"/>
                <a:cs typeface="Arial" pitchFamily="34" charset="0"/>
              </a:rPr>
              <a:t>	</a:t>
            </a:r>
            <a:endParaRPr lang="en-US" b="0">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6		</a:t>
            </a:r>
            <a:r>
              <a:rPr lang="en-US">
                <a:latin typeface="Arial" pitchFamily="34" charset="0"/>
                <a:cs typeface="Arial" pitchFamily="34" charset="0"/>
              </a:rPr>
              <a:t>Is the failure mode hidden ? </a:t>
            </a:r>
          </a:p>
          <a:p>
            <a:pPr algn="l" eaLnBrk="1" hangingPunct="1">
              <a:spcBef>
                <a:spcPct val="0"/>
              </a:spcBef>
              <a:tabLst>
                <a:tab pos="450850" algn="r"/>
                <a:tab pos="900113" algn="r"/>
                <a:tab pos="1350963" algn="r"/>
                <a:tab pos="1800225" algn="r"/>
                <a:tab pos="2251075" algn="r"/>
                <a:tab pos="2636838" algn="ctr"/>
                <a:tab pos="2700338" algn="r"/>
                <a:tab pos="5273675" algn="r"/>
              </a:tabLst>
            </a:pPr>
            <a:r>
              <a:rPr lang="en-US">
                <a:latin typeface="Arial" pitchFamily="34" charset="0"/>
                <a:cs typeface="Arial" pitchFamily="34" charset="0"/>
              </a:rPr>
              <a:t>	</a:t>
            </a:r>
            <a:r>
              <a:rPr lang="en-AU" b="0">
                <a:latin typeface="Arial" pitchFamily="34" charset="0"/>
                <a:cs typeface="Arial" pitchFamily="34" charset="0"/>
              </a:rPr>
              <a:t>	</a:t>
            </a:r>
            <a:r>
              <a:rPr lang="en-AU" b="0">
                <a:solidFill>
                  <a:srgbClr val="FFCC00"/>
                </a:solidFill>
                <a:latin typeface="Arial" pitchFamily="34" charset="0"/>
                <a:cs typeface="Arial" pitchFamily="34" charset="0"/>
              </a:rPr>
              <a:t>	-will an operator know if it fails</a:t>
            </a:r>
            <a:r>
              <a:rPr lang="en-US" b="0">
                <a:solidFill>
                  <a:srgbClr val="FFCC00"/>
                </a:solidFill>
                <a:latin typeface="Arial" pitchFamily="34" charset="0"/>
                <a:cs typeface="Arial" pitchFamily="34" charset="0"/>
              </a:rPr>
              <a:t> </a:t>
            </a:r>
            <a:r>
              <a:rPr lang="en-AU" b="0">
                <a:solidFill>
                  <a:srgbClr val="FFCC00"/>
                </a:solidFill>
                <a:latin typeface="Arial" pitchFamily="34" charset="0"/>
                <a:cs typeface="Arial" pitchFamily="34" charset="0"/>
              </a:rPr>
              <a:t>in normal operation?</a:t>
            </a:r>
            <a:endParaRPr lang="en-AU" sz="1000" b="0">
              <a:solidFill>
                <a:srgbClr val="FFCC00"/>
              </a:solidFill>
              <a:cs typeface="Times New Roman" pitchFamily="18" charset="0"/>
            </a:endParaRPr>
          </a:p>
          <a:p>
            <a:pPr algn="l" eaLnBrk="1" hangingPunct="1">
              <a:spcBef>
                <a:spcPct val="0"/>
              </a:spcBef>
              <a:tabLst>
                <a:tab pos="450850" algn="r"/>
                <a:tab pos="900113" algn="r"/>
                <a:tab pos="1350963" algn="r"/>
                <a:tab pos="1800225" algn="r"/>
                <a:tab pos="2251075" algn="r"/>
                <a:tab pos="2636838" algn="ctr"/>
                <a:tab pos="2700338" algn="r"/>
                <a:tab pos="5273675" algn="r"/>
              </a:tabLst>
            </a:pPr>
            <a:endParaRPr lang="en-AU" sz="1000" b="0">
              <a:cs typeface="Times New Roman" pitchFamily="18" charset="0"/>
            </a:endParaRPr>
          </a:p>
          <a:p>
            <a:pPr algn="l" eaLnBrk="1" hangingPunct="1">
              <a:spcBef>
                <a:spcPct val="0"/>
              </a:spcBef>
              <a:tabLst>
                <a:tab pos="450850" algn="r"/>
                <a:tab pos="900113" algn="r"/>
                <a:tab pos="1350963" algn="r"/>
                <a:tab pos="1800225" algn="r"/>
                <a:tab pos="2251075" algn="r"/>
                <a:tab pos="2636838" algn="ctr"/>
                <a:tab pos="2700338" algn="r"/>
                <a:tab pos="5273675" algn="r"/>
              </a:tabLst>
            </a:pPr>
            <a:endParaRPr lang="en-US" i="1">
              <a:solidFill>
                <a:srgbClr val="FF0000"/>
              </a:solidFill>
              <a:latin typeface="Arial" pitchFamily="34" charset="0"/>
              <a:cs typeface="Arial" pitchFamily="34" charset="0"/>
            </a:endParaRPr>
          </a:p>
          <a:p>
            <a:pPr algn="l">
              <a:spcBef>
                <a:spcPct val="0"/>
              </a:spcBef>
              <a:tabLst>
                <a:tab pos="450850" algn="r"/>
                <a:tab pos="900113" algn="r"/>
                <a:tab pos="1350963" algn="r"/>
                <a:tab pos="1800225" algn="r"/>
                <a:tab pos="2251075" algn="r"/>
                <a:tab pos="2636838" algn="ctr"/>
                <a:tab pos="2700338" algn="r"/>
                <a:tab pos="5273675" algn="r"/>
              </a:tabLst>
            </a:pPr>
            <a:r>
              <a:rPr lang="en-US" i="1">
                <a:solidFill>
                  <a:srgbClr val="FF0000"/>
                </a:solidFill>
                <a:latin typeface="Arial" pitchFamily="34" charset="0"/>
                <a:cs typeface="Arial" pitchFamily="34" charset="0"/>
              </a:rPr>
              <a:t>Step 7 		</a:t>
            </a:r>
            <a:r>
              <a:rPr lang="en-US">
                <a:latin typeface="Arial" pitchFamily="34" charset="0"/>
                <a:cs typeface="Arial" pitchFamily="34" charset="0"/>
              </a:rPr>
              <a:t>Select the Best </a:t>
            </a:r>
          </a:p>
          <a:p>
            <a:pPr algn="l">
              <a:spcBef>
                <a:spcPct val="0"/>
              </a:spcBef>
              <a:tabLst>
                <a:tab pos="450850" algn="r"/>
                <a:tab pos="900113" algn="r"/>
                <a:tab pos="1350963" algn="r"/>
                <a:tab pos="1800225" algn="r"/>
                <a:tab pos="2251075" algn="r"/>
                <a:tab pos="2636838" algn="ctr"/>
                <a:tab pos="2700338" algn="r"/>
                <a:tab pos="5273675" algn="r"/>
              </a:tabLst>
            </a:pPr>
            <a:r>
              <a:rPr lang="en-US">
                <a:latin typeface="Arial" pitchFamily="34" charset="0"/>
                <a:cs typeface="Arial" pitchFamily="34" charset="0"/>
              </a:rPr>
              <a:t>						</a:t>
            </a:r>
          </a:p>
          <a:p>
            <a:pPr algn="l">
              <a:spcBef>
                <a:spcPct val="0"/>
              </a:spcBef>
              <a:tabLst>
                <a:tab pos="450850" algn="r"/>
                <a:tab pos="900113" algn="r"/>
                <a:tab pos="1350963" algn="r"/>
                <a:tab pos="1800225" algn="r"/>
                <a:tab pos="2251075" algn="r"/>
                <a:tab pos="2636838" algn="ctr"/>
                <a:tab pos="2700338" algn="r"/>
                <a:tab pos="5273675" algn="r"/>
              </a:tabLst>
            </a:pPr>
            <a:r>
              <a:rPr lang="en-US">
                <a:latin typeface="Arial" pitchFamily="34" charset="0"/>
                <a:cs typeface="Arial" pitchFamily="34" charset="0"/>
              </a:rPr>
              <a:t>			Does it meet your goals and Objectives?</a:t>
            </a:r>
            <a:endParaRPr lang="en-AU">
              <a:latin typeface="Arial" pitchFamily="34" charset="0"/>
              <a:cs typeface="Arial" pitchFamily="34" charset="0"/>
            </a:endParaRPr>
          </a:p>
        </p:txBody>
      </p:sp>
      <p:sp>
        <p:nvSpPr>
          <p:cNvPr id="636933" name="Text Box 5"/>
          <p:cNvSpPr txBox="1">
            <a:spLocks noChangeArrowheads="1"/>
          </p:cNvSpPr>
          <p:nvPr/>
        </p:nvSpPr>
        <p:spPr bwMode="auto">
          <a:xfrm>
            <a:off x="6856413" y="2057400"/>
            <a:ext cx="2057400" cy="549275"/>
          </a:xfrm>
          <a:prstGeom prst="rect">
            <a:avLst/>
          </a:prstGeom>
          <a:solidFill>
            <a:srgbClr val="FFFFFF"/>
          </a:solidFill>
          <a:ln w="22225">
            <a:solidFill>
              <a:srgbClr val="000000"/>
            </a:solidFill>
            <a:miter lim="800000"/>
            <a:headEnd/>
            <a:tailEnd/>
          </a:ln>
        </p:spPr>
        <p:txBody>
          <a:bodyPr/>
          <a:lstStyle>
            <a:lvl1pPr algn="l">
              <a:spcBef>
                <a:spcPct val="0"/>
              </a:spcBef>
              <a:tabLst>
                <a:tab pos="450850" algn="l"/>
                <a:tab pos="900113" algn="l"/>
                <a:tab pos="1350963" algn="l"/>
                <a:tab pos="1800225" algn="l"/>
                <a:tab pos="2251075" algn="l"/>
                <a:tab pos="2700338" algn="l"/>
              </a:tabLst>
              <a:defRPr>
                <a:solidFill>
                  <a:schemeClr val="tx1"/>
                </a:solidFill>
                <a:latin typeface="Arial" pitchFamily="34" charset="0"/>
              </a:defRPr>
            </a:lvl1pPr>
            <a:lvl2pPr algn="l">
              <a:spcBef>
                <a:spcPct val="0"/>
              </a:spcBef>
              <a:tabLst>
                <a:tab pos="450850" algn="l"/>
                <a:tab pos="900113" algn="l"/>
                <a:tab pos="1350963" algn="l"/>
                <a:tab pos="1800225" algn="l"/>
                <a:tab pos="2251075" algn="l"/>
                <a:tab pos="2700338" algn="l"/>
              </a:tabLst>
              <a:defRPr>
                <a:solidFill>
                  <a:schemeClr val="tx1"/>
                </a:solidFill>
                <a:latin typeface="Arial" pitchFamily="34" charset="0"/>
              </a:defRPr>
            </a:lvl2pPr>
            <a:lvl3pPr algn="l">
              <a:spcBef>
                <a:spcPct val="0"/>
              </a:spcBef>
              <a:tabLst>
                <a:tab pos="450850" algn="l"/>
                <a:tab pos="900113" algn="l"/>
                <a:tab pos="1350963" algn="l"/>
                <a:tab pos="1800225" algn="l"/>
                <a:tab pos="2251075" algn="l"/>
                <a:tab pos="2700338" algn="l"/>
              </a:tabLst>
              <a:defRPr>
                <a:solidFill>
                  <a:schemeClr val="tx1"/>
                </a:solidFill>
                <a:latin typeface="Arial" pitchFamily="34" charset="0"/>
              </a:defRPr>
            </a:lvl3pPr>
            <a:lvl4pPr algn="l">
              <a:spcBef>
                <a:spcPct val="0"/>
              </a:spcBef>
              <a:tabLst>
                <a:tab pos="450850" algn="l"/>
                <a:tab pos="900113" algn="l"/>
                <a:tab pos="1350963" algn="l"/>
                <a:tab pos="1800225" algn="l"/>
                <a:tab pos="2251075" algn="l"/>
                <a:tab pos="2700338" algn="l"/>
              </a:tabLst>
              <a:defRPr>
                <a:solidFill>
                  <a:schemeClr val="tx1"/>
                </a:solidFill>
                <a:latin typeface="Arial" pitchFamily="34" charset="0"/>
              </a:defRPr>
            </a:lvl4pPr>
            <a:lvl5pPr algn="l">
              <a:spcBef>
                <a:spcPct val="0"/>
              </a:spcBef>
              <a:tabLst>
                <a:tab pos="450850" algn="l"/>
                <a:tab pos="900113" algn="l"/>
                <a:tab pos="1350963" algn="l"/>
                <a:tab pos="1800225" algn="l"/>
                <a:tab pos="2251075" algn="l"/>
                <a:tab pos="2700338" algn="l"/>
              </a:tabLst>
              <a:defRPr>
                <a:solidFill>
                  <a:schemeClr val="tx1"/>
                </a:solidFill>
                <a:latin typeface="Arial" pitchFamily="34" charset="0"/>
              </a:defRPr>
            </a:lvl5pPr>
            <a:lvl6pPr fontAlgn="base">
              <a:spcBef>
                <a:spcPct val="0"/>
              </a:spcBef>
              <a:spcAft>
                <a:spcPct val="0"/>
              </a:spcAft>
              <a:tabLst>
                <a:tab pos="450850" algn="l"/>
                <a:tab pos="900113" algn="l"/>
                <a:tab pos="1350963" algn="l"/>
                <a:tab pos="1800225" algn="l"/>
                <a:tab pos="2251075" algn="l"/>
                <a:tab pos="2700338" algn="l"/>
              </a:tabLst>
              <a:defRPr>
                <a:solidFill>
                  <a:schemeClr val="tx1"/>
                </a:solidFill>
                <a:latin typeface="Arial" pitchFamily="34" charset="0"/>
              </a:defRPr>
            </a:lvl6pPr>
            <a:lvl7pPr fontAlgn="base">
              <a:spcBef>
                <a:spcPct val="0"/>
              </a:spcBef>
              <a:spcAft>
                <a:spcPct val="0"/>
              </a:spcAft>
              <a:tabLst>
                <a:tab pos="450850" algn="l"/>
                <a:tab pos="900113" algn="l"/>
                <a:tab pos="1350963" algn="l"/>
                <a:tab pos="1800225" algn="l"/>
                <a:tab pos="2251075" algn="l"/>
                <a:tab pos="2700338" algn="l"/>
              </a:tabLst>
              <a:defRPr>
                <a:solidFill>
                  <a:schemeClr val="tx1"/>
                </a:solidFill>
                <a:latin typeface="Arial" pitchFamily="34" charset="0"/>
              </a:defRPr>
            </a:lvl7pPr>
            <a:lvl8pPr fontAlgn="base">
              <a:spcBef>
                <a:spcPct val="0"/>
              </a:spcBef>
              <a:spcAft>
                <a:spcPct val="0"/>
              </a:spcAft>
              <a:tabLst>
                <a:tab pos="450850" algn="l"/>
                <a:tab pos="900113" algn="l"/>
                <a:tab pos="1350963" algn="l"/>
                <a:tab pos="1800225" algn="l"/>
                <a:tab pos="2251075" algn="l"/>
                <a:tab pos="2700338" algn="l"/>
              </a:tabLst>
              <a:defRPr>
                <a:solidFill>
                  <a:schemeClr val="tx1"/>
                </a:solidFill>
                <a:latin typeface="Arial" pitchFamily="34" charset="0"/>
              </a:defRPr>
            </a:lvl8pPr>
            <a:lvl9pPr fontAlgn="base">
              <a:spcBef>
                <a:spcPct val="0"/>
              </a:spcBef>
              <a:spcAft>
                <a:spcPct val="0"/>
              </a:spcAft>
              <a:tabLst>
                <a:tab pos="450850" algn="l"/>
                <a:tab pos="900113" algn="l"/>
                <a:tab pos="1350963" algn="l"/>
                <a:tab pos="1800225" algn="l"/>
                <a:tab pos="2251075" algn="l"/>
                <a:tab pos="2700338" algn="l"/>
              </a:tabLst>
              <a:defRPr>
                <a:solidFill>
                  <a:schemeClr val="tx1"/>
                </a:solidFill>
                <a:latin typeface="Arial" pitchFamily="34" charset="0"/>
              </a:defRPr>
            </a:lvl9pPr>
          </a:lstStyle>
          <a:p>
            <a:pPr eaLnBrk="1" hangingPunct="1"/>
            <a:r>
              <a:rPr lang="en-US" sz="1600">
                <a:solidFill>
                  <a:srgbClr val="FF0000"/>
                </a:solidFill>
                <a:cs typeface="Arial" pitchFamily="34" charset="0"/>
              </a:rPr>
              <a:t>Specify Predictive Maintenance Task.</a:t>
            </a:r>
            <a:endParaRPr lang="en-US" sz="1000" b="0">
              <a:latin typeface="Times New Roman" pitchFamily="18" charset="0"/>
              <a:cs typeface="Times New Roman" pitchFamily="18" charset="0"/>
            </a:endParaRPr>
          </a:p>
          <a:p>
            <a:r>
              <a:rPr lang="en-US" sz="1000" b="0">
                <a:latin typeface="Times New Roman" pitchFamily="18" charset="0"/>
                <a:cs typeface="Times New Roman" pitchFamily="18" charset="0"/>
              </a:rPr>
              <a:t> </a:t>
            </a:r>
          </a:p>
          <a:p>
            <a:endParaRPr lang="en-US" sz="2400" b="0">
              <a:latin typeface="Times New Roman" pitchFamily="18" charset="0"/>
            </a:endParaRPr>
          </a:p>
        </p:txBody>
      </p:sp>
      <p:sp>
        <p:nvSpPr>
          <p:cNvPr id="636934" name="Text Box 6"/>
          <p:cNvSpPr txBox="1">
            <a:spLocks noChangeArrowheads="1"/>
          </p:cNvSpPr>
          <p:nvPr/>
        </p:nvSpPr>
        <p:spPr bwMode="auto">
          <a:xfrm>
            <a:off x="6856413" y="2971800"/>
            <a:ext cx="2057400" cy="639763"/>
          </a:xfrm>
          <a:prstGeom prst="rect">
            <a:avLst/>
          </a:prstGeom>
          <a:solidFill>
            <a:srgbClr val="FFFFFF"/>
          </a:solidFill>
          <a:ln w="22225">
            <a:solidFill>
              <a:srgbClr val="000000"/>
            </a:solidFill>
            <a:miter lim="800000"/>
            <a:headEnd/>
            <a:tailEnd/>
          </a:ln>
        </p:spPr>
        <p:txBody>
          <a:bodyPr/>
          <a:lstStyle/>
          <a:p>
            <a:pPr algn="l" eaLnBrk="1" hangingPunct="1">
              <a:spcBef>
                <a:spcPct val="0"/>
              </a:spcBef>
            </a:pPr>
            <a:r>
              <a:rPr lang="en-US" sz="1600">
                <a:solidFill>
                  <a:srgbClr val="FF0000"/>
                </a:solidFill>
                <a:latin typeface="Arial" pitchFamily="34" charset="0"/>
                <a:cs typeface="Arial" pitchFamily="34" charset="0"/>
              </a:rPr>
              <a:t>Specify Preventive Maintenance Task</a:t>
            </a:r>
            <a:r>
              <a:rPr lang="en-US" sz="2200">
                <a:solidFill>
                  <a:srgbClr val="FF0000"/>
                </a:solidFill>
                <a:latin typeface="Arial" pitchFamily="34" charset="0"/>
                <a:cs typeface="Arial" pitchFamily="34" charset="0"/>
              </a:rPr>
              <a:t>.</a:t>
            </a:r>
            <a:endParaRPr lang="en-US" sz="1000" b="0">
              <a:cs typeface="Times New Roman" pitchFamily="18" charset="0"/>
            </a:endParaRPr>
          </a:p>
          <a:p>
            <a:pPr algn="l">
              <a:spcBef>
                <a:spcPct val="0"/>
              </a:spcBef>
            </a:pPr>
            <a:endParaRPr lang="en-US" sz="2400" b="0"/>
          </a:p>
        </p:txBody>
      </p:sp>
      <p:sp>
        <p:nvSpPr>
          <p:cNvPr id="636935" name="Text Box 7"/>
          <p:cNvSpPr txBox="1">
            <a:spLocks noChangeArrowheads="1"/>
          </p:cNvSpPr>
          <p:nvPr/>
        </p:nvSpPr>
        <p:spPr bwMode="auto">
          <a:xfrm>
            <a:off x="6856413" y="4648200"/>
            <a:ext cx="2286000" cy="549275"/>
          </a:xfrm>
          <a:prstGeom prst="rect">
            <a:avLst/>
          </a:prstGeom>
          <a:solidFill>
            <a:srgbClr val="FFFFFF"/>
          </a:solidFill>
          <a:ln w="22225">
            <a:solidFill>
              <a:srgbClr val="000000"/>
            </a:solidFill>
            <a:miter lim="800000"/>
            <a:headEnd/>
            <a:tailEnd/>
          </a:ln>
        </p:spPr>
        <p:txBody>
          <a:bodyPr/>
          <a:lstStyle>
            <a:lvl1pPr algn="l">
              <a:spcBef>
                <a:spcPct val="0"/>
              </a:spcBef>
              <a:tabLst>
                <a:tab pos="0" algn="l"/>
                <a:tab pos="450850" algn="l"/>
                <a:tab pos="900113" algn="l"/>
                <a:tab pos="1350963" algn="l"/>
                <a:tab pos="1800225" algn="l"/>
                <a:tab pos="2251075" algn="l"/>
                <a:tab pos="2700338" algn="l"/>
              </a:tabLst>
              <a:defRPr>
                <a:solidFill>
                  <a:schemeClr val="tx1"/>
                </a:solidFill>
                <a:latin typeface="Arial" pitchFamily="34" charset="0"/>
              </a:defRPr>
            </a:lvl1pPr>
            <a:lvl2pPr algn="l">
              <a:spcBef>
                <a:spcPct val="0"/>
              </a:spcBef>
              <a:tabLst>
                <a:tab pos="0" algn="l"/>
                <a:tab pos="450850" algn="l"/>
                <a:tab pos="900113" algn="l"/>
                <a:tab pos="1350963" algn="l"/>
                <a:tab pos="1800225" algn="l"/>
                <a:tab pos="2251075" algn="l"/>
                <a:tab pos="2700338" algn="l"/>
              </a:tabLst>
              <a:defRPr>
                <a:solidFill>
                  <a:schemeClr val="tx1"/>
                </a:solidFill>
                <a:latin typeface="Arial" pitchFamily="34" charset="0"/>
              </a:defRPr>
            </a:lvl2pPr>
            <a:lvl3pPr algn="l">
              <a:spcBef>
                <a:spcPct val="0"/>
              </a:spcBef>
              <a:tabLst>
                <a:tab pos="0" algn="l"/>
                <a:tab pos="450850" algn="l"/>
                <a:tab pos="900113" algn="l"/>
                <a:tab pos="1350963" algn="l"/>
                <a:tab pos="1800225" algn="l"/>
                <a:tab pos="2251075" algn="l"/>
                <a:tab pos="2700338" algn="l"/>
              </a:tabLst>
              <a:defRPr>
                <a:solidFill>
                  <a:schemeClr val="tx1"/>
                </a:solidFill>
                <a:latin typeface="Arial" pitchFamily="34" charset="0"/>
              </a:defRPr>
            </a:lvl3pPr>
            <a:lvl4pPr algn="l">
              <a:spcBef>
                <a:spcPct val="0"/>
              </a:spcBef>
              <a:tabLst>
                <a:tab pos="0" algn="l"/>
                <a:tab pos="450850" algn="l"/>
                <a:tab pos="900113" algn="l"/>
                <a:tab pos="1350963" algn="l"/>
                <a:tab pos="1800225" algn="l"/>
                <a:tab pos="2251075" algn="l"/>
                <a:tab pos="2700338" algn="l"/>
              </a:tabLst>
              <a:defRPr>
                <a:solidFill>
                  <a:schemeClr val="tx1"/>
                </a:solidFill>
                <a:latin typeface="Arial" pitchFamily="34" charset="0"/>
              </a:defRPr>
            </a:lvl4pPr>
            <a:lvl5pPr algn="l">
              <a:spcBef>
                <a:spcPct val="0"/>
              </a:spcBef>
              <a:tabLst>
                <a:tab pos="0" algn="l"/>
                <a:tab pos="450850" algn="l"/>
                <a:tab pos="900113" algn="l"/>
                <a:tab pos="1350963" algn="l"/>
                <a:tab pos="1800225" algn="l"/>
                <a:tab pos="2251075" algn="l"/>
                <a:tab pos="2700338" algn="l"/>
              </a:tabLst>
              <a:defRPr>
                <a:solidFill>
                  <a:schemeClr val="tx1"/>
                </a:solidFill>
                <a:latin typeface="Arial" pitchFamily="34" charset="0"/>
              </a:defRPr>
            </a:lvl5pPr>
            <a:lvl6pPr fontAlgn="base">
              <a:spcBef>
                <a:spcPct val="0"/>
              </a:spcBef>
              <a:spcAft>
                <a:spcPct val="0"/>
              </a:spcAft>
              <a:tabLst>
                <a:tab pos="0" algn="l"/>
                <a:tab pos="450850" algn="l"/>
                <a:tab pos="900113" algn="l"/>
                <a:tab pos="1350963" algn="l"/>
                <a:tab pos="1800225" algn="l"/>
                <a:tab pos="2251075" algn="l"/>
                <a:tab pos="2700338" algn="l"/>
              </a:tabLst>
              <a:defRPr>
                <a:solidFill>
                  <a:schemeClr val="tx1"/>
                </a:solidFill>
                <a:latin typeface="Arial" pitchFamily="34" charset="0"/>
              </a:defRPr>
            </a:lvl6pPr>
            <a:lvl7pPr fontAlgn="base">
              <a:spcBef>
                <a:spcPct val="0"/>
              </a:spcBef>
              <a:spcAft>
                <a:spcPct val="0"/>
              </a:spcAft>
              <a:tabLst>
                <a:tab pos="0" algn="l"/>
                <a:tab pos="450850" algn="l"/>
                <a:tab pos="900113" algn="l"/>
                <a:tab pos="1350963" algn="l"/>
                <a:tab pos="1800225" algn="l"/>
                <a:tab pos="2251075" algn="l"/>
                <a:tab pos="2700338" algn="l"/>
              </a:tabLst>
              <a:defRPr>
                <a:solidFill>
                  <a:schemeClr val="tx1"/>
                </a:solidFill>
                <a:latin typeface="Arial" pitchFamily="34" charset="0"/>
              </a:defRPr>
            </a:lvl7pPr>
            <a:lvl8pPr fontAlgn="base">
              <a:spcBef>
                <a:spcPct val="0"/>
              </a:spcBef>
              <a:spcAft>
                <a:spcPct val="0"/>
              </a:spcAft>
              <a:tabLst>
                <a:tab pos="0" algn="l"/>
                <a:tab pos="450850" algn="l"/>
                <a:tab pos="900113" algn="l"/>
                <a:tab pos="1350963" algn="l"/>
                <a:tab pos="1800225" algn="l"/>
                <a:tab pos="2251075" algn="l"/>
                <a:tab pos="2700338" algn="l"/>
              </a:tabLst>
              <a:defRPr>
                <a:solidFill>
                  <a:schemeClr val="tx1"/>
                </a:solidFill>
                <a:latin typeface="Arial" pitchFamily="34" charset="0"/>
              </a:defRPr>
            </a:lvl8pPr>
            <a:lvl9pPr fontAlgn="base">
              <a:spcBef>
                <a:spcPct val="0"/>
              </a:spcBef>
              <a:spcAft>
                <a:spcPct val="0"/>
              </a:spcAft>
              <a:tabLst>
                <a:tab pos="0" algn="l"/>
                <a:tab pos="450850" algn="l"/>
                <a:tab pos="900113" algn="l"/>
                <a:tab pos="1350963" algn="l"/>
                <a:tab pos="1800225" algn="l"/>
                <a:tab pos="2251075" algn="l"/>
                <a:tab pos="2700338" algn="l"/>
              </a:tabLst>
              <a:defRPr>
                <a:solidFill>
                  <a:schemeClr val="tx1"/>
                </a:solidFill>
                <a:latin typeface="Arial" pitchFamily="34" charset="0"/>
              </a:defRPr>
            </a:lvl9pPr>
          </a:lstStyle>
          <a:p>
            <a:pPr eaLnBrk="1" hangingPunct="1"/>
            <a:r>
              <a:rPr lang="en-US" sz="1600">
                <a:solidFill>
                  <a:srgbClr val="FF0000"/>
                </a:solidFill>
                <a:cs typeface="Arial" pitchFamily="34" charset="0"/>
              </a:rPr>
              <a:t>Specify Hidden Failure Finding Task.</a:t>
            </a:r>
            <a:endParaRPr lang="en-AU" sz="1600">
              <a:cs typeface="Arial" pitchFamily="34" charset="0"/>
            </a:endParaRPr>
          </a:p>
          <a:p>
            <a:endParaRPr lang="en-AU" sz="2400" b="0">
              <a:latin typeface="Times New Roman" pitchFamily="18" charset="0"/>
            </a:endParaRPr>
          </a:p>
        </p:txBody>
      </p:sp>
      <p:sp>
        <p:nvSpPr>
          <p:cNvPr id="636936" name="Text Box 8"/>
          <p:cNvSpPr txBox="1">
            <a:spLocks noChangeArrowheads="1"/>
          </p:cNvSpPr>
          <p:nvPr/>
        </p:nvSpPr>
        <p:spPr bwMode="auto">
          <a:xfrm>
            <a:off x="6856413" y="3810000"/>
            <a:ext cx="2057400" cy="639763"/>
          </a:xfrm>
          <a:prstGeom prst="rect">
            <a:avLst/>
          </a:prstGeom>
          <a:solidFill>
            <a:srgbClr val="FFFFFF"/>
          </a:solidFill>
          <a:ln w="22225">
            <a:solidFill>
              <a:srgbClr val="000000"/>
            </a:solidFill>
            <a:miter lim="800000"/>
            <a:headEnd/>
            <a:tailEnd/>
          </a:ln>
        </p:spPr>
        <p:txBody>
          <a:bodyPr/>
          <a:lstStyle/>
          <a:p>
            <a:pPr algn="l" eaLnBrk="1" hangingPunct="1">
              <a:spcBef>
                <a:spcPct val="0"/>
              </a:spcBef>
            </a:pPr>
            <a:r>
              <a:rPr lang="en-US" sz="1600">
                <a:solidFill>
                  <a:srgbClr val="FF0000"/>
                </a:solidFill>
                <a:latin typeface="Arial" pitchFamily="34" charset="0"/>
                <a:cs typeface="Arial" pitchFamily="34" charset="0"/>
              </a:rPr>
              <a:t>Install Condition Monitoring System</a:t>
            </a:r>
            <a:endParaRPr lang="en-US" sz="1000" b="0">
              <a:cs typeface="Times New Roman" pitchFamily="18" charset="0"/>
            </a:endParaRPr>
          </a:p>
          <a:p>
            <a:pPr algn="l">
              <a:spcBef>
                <a:spcPct val="0"/>
              </a:spcBef>
            </a:pPr>
            <a:endParaRPr lang="en-US" sz="2400" b="0"/>
          </a:p>
        </p:txBody>
      </p:sp>
      <p:sp>
        <p:nvSpPr>
          <p:cNvPr id="636937" name="AutoShape 9"/>
          <p:cNvSpPr>
            <a:spLocks noChangeArrowheads="1"/>
          </p:cNvSpPr>
          <p:nvPr/>
        </p:nvSpPr>
        <p:spPr bwMode="auto">
          <a:xfrm>
            <a:off x="5942013" y="38862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38" name="AutoShape 10"/>
          <p:cNvSpPr>
            <a:spLocks noChangeArrowheads="1"/>
          </p:cNvSpPr>
          <p:nvPr/>
        </p:nvSpPr>
        <p:spPr bwMode="auto">
          <a:xfrm>
            <a:off x="6018213" y="19812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39" name="AutoShape 11"/>
          <p:cNvSpPr>
            <a:spLocks noChangeArrowheads="1"/>
          </p:cNvSpPr>
          <p:nvPr/>
        </p:nvSpPr>
        <p:spPr bwMode="auto">
          <a:xfrm>
            <a:off x="5942013" y="30480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40" name="AutoShape 12"/>
          <p:cNvSpPr>
            <a:spLocks noChangeArrowheads="1"/>
          </p:cNvSpPr>
          <p:nvPr/>
        </p:nvSpPr>
        <p:spPr bwMode="auto">
          <a:xfrm>
            <a:off x="5942013" y="46482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41" name="AutoShape 13"/>
          <p:cNvSpPr>
            <a:spLocks noChangeArrowheads="1"/>
          </p:cNvSpPr>
          <p:nvPr/>
        </p:nvSpPr>
        <p:spPr bwMode="auto">
          <a:xfrm>
            <a:off x="6018213" y="11430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42" name="Text Box 14"/>
          <p:cNvSpPr txBox="1">
            <a:spLocks noChangeArrowheads="1"/>
          </p:cNvSpPr>
          <p:nvPr/>
        </p:nvSpPr>
        <p:spPr bwMode="auto">
          <a:xfrm>
            <a:off x="6856413" y="1219200"/>
            <a:ext cx="1981200" cy="457200"/>
          </a:xfrm>
          <a:prstGeom prst="rect">
            <a:avLst/>
          </a:prstGeom>
          <a:solidFill>
            <a:srgbClr val="FFFFFF"/>
          </a:solidFill>
          <a:ln w="22225">
            <a:solidFill>
              <a:srgbClr val="000000"/>
            </a:solidFill>
            <a:miter lim="800000"/>
            <a:headEnd/>
            <a:tailEnd/>
          </a:ln>
        </p:spPr>
        <p:txBody>
          <a:bodyPr/>
          <a:lstStyle/>
          <a:p>
            <a:pPr algn="l" eaLnBrk="1" hangingPunct="1">
              <a:spcBef>
                <a:spcPct val="0"/>
              </a:spcBef>
            </a:pPr>
            <a:r>
              <a:rPr lang="en-US" sz="1600">
                <a:solidFill>
                  <a:srgbClr val="FF0000"/>
                </a:solidFill>
                <a:latin typeface="Arial" pitchFamily="34" charset="0"/>
                <a:cs typeface="Arial" pitchFamily="34" charset="0"/>
              </a:rPr>
              <a:t>Run To Failure</a:t>
            </a:r>
            <a:endParaRPr lang="en-US" sz="1000" b="0">
              <a:cs typeface="Times New Roman" pitchFamily="18" charset="0"/>
            </a:endParaRPr>
          </a:p>
          <a:p>
            <a:pPr algn="l">
              <a:spcBef>
                <a:spcPct val="0"/>
              </a:spcBef>
            </a:pPr>
            <a:endParaRPr lang="en-US" sz="2400" b="0"/>
          </a:p>
        </p:txBody>
      </p:sp>
      <p:sp>
        <p:nvSpPr>
          <p:cNvPr id="636943" name="AutoShape 15"/>
          <p:cNvSpPr>
            <a:spLocks noChangeArrowheads="1"/>
          </p:cNvSpPr>
          <p:nvPr/>
        </p:nvSpPr>
        <p:spPr bwMode="auto">
          <a:xfrm>
            <a:off x="6018213" y="5334000"/>
            <a:ext cx="457200" cy="457200"/>
          </a:xfrm>
          <a:prstGeom prst="notchedRightArrow">
            <a:avLst>
              <a:gd name="adj1" fmla="val 50000"/>
              <a:gd name="adj2" fmla="val 25000"/>
            </a:avLst>
          </a:prstGeom>
          <a:solidFill>
            <a:srgbClr val="3366FF"/>
          </a:solidFill>
          <a:ln w="9525">
            <a:solidFill>
              <a:srgbClr val="000000"/>
            </a:solidFill>
            <a:miter lim="800000"/>
            <a:headEnd/>
            <a:tailEnd/>
          </a:ln>
        </p:spPr>
        <p:txBody>
          <a:bodyPr/>
          <a:lstStyle/>
          <a:p>
            <a:endParaRPr lang="es-CO"/>
          </a:p>
        </p:txBody>
      </p:sp>
      <p:sp>
        <p:nvSpPr>
          <p:cNvPr id="636944" name="Text Box 16"/>
          <p:cNvSpPr txBox="1">
            <a:spLocks noChangeArrowheads="1"/>
          </p:cNvSpPr>
          <p:nvPr/>
        </p:nvSpPr>
        <p:spPr bwMode="auto">
          <a:xfrm>
            <a:off x="6856413" y="5410200"/>
            <a:ext cx="2057400" cy="457200"/>
          </a:xfrm>
          <a:prstGeom prst="rect">
            <a:avLst/>
          </a:prstGeom>
          <a:solidFill>
            <a:srgbClr val="FFFFFF"/>
          </a:solidFill>
          <a:ln w="22225">
            <a:solidFill>
              <a:srgbClr val="000000"/>
            </a:solidFill>
            <a:miter lim="800000"/>
            <a:headEnd/>
            <a:tailEnd/>
          </a:ln>
        </p:spPr>
        <p:txBody>
          <a:bodyPr/>
          <a:lstStyle/>
          <a:p>
            <a:pPr algn="l" eaLnBrk="1" hangingPunct="1">
              <a:spcBef>
                <a:spcPct val="0"/>
              </a:spcBef>
            </a:pPr>
            <a:r>
              <a:rPr lang="en-US" sz="1600">
                <a:solidFill>
                  <a:srgbClr val="FF0000"/>
                </a:solidFill>
                <a:latin typeface="Arial" pitchFamily="34" charset="0"/>
                <a:cs typeface="Arial" pitchFamily="34" charset="0"/>
              </a:rPr>
              <a:t>Implement</a:t>
            </a:r>
            <a:endParaRPr lang="en-US" sz="2400" b="0"/>
          </a:p>
        </p:txBody>
      </p:sp>
      <p:sp>
        <p:nvSpPr>
          <p:cNvPr id="636945" name="Text Box 17"/>
          <p:cNvSpPr txBox="1">
            <a:spLocks noChangeArrowheads="1"/>
          </p:cNvSpPr>
          <p:nvPr/>
        </p:nvSpPr>
        <p:spPr bwMode="auto">
          <a:xfrm>
            <a:off x="6018213" y="5943600"/>
            <a:ext cx="3984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no</a:t>
            </a:r>
            <a:endParaRPr lang="en-AU" sz="1600">
              <a:solidFill>
                <a:srgbClr val="FF0000"/>
              </a:solidFill>
            </a:endParaRPr>
          </a:p>
        </p:txBody>
      </p:sp>
      <p:sp>
        <p:nvSpPr>
          <p:cNvPr id="636946" name="Text Box 18"/>
          <p:cNvSpPr txBox="1">
            <a:spLocks noChangeArrowheads="1"/>
          </p:cNvSpPr>
          <p:nvPr/>
        </p:nvSpPr>
        <p:spPr bwMode="auto">
          <a:xfrm>
            <a:off x="6018213" y="12192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47" name="Text Box 19"/>
          <p:cNvSpPr txBox="1">
            <a:spLocks noChangeArrowheads="1"/>
          </p:cNvSpPr>
          <p:nvPr/>
        </p:nvSpPr>
        <p:spPr bwMode="auto">
          <a:xfrm>
            <a:off x="6018213" y="19812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48" name="Text Box 20"/>
          <p:cNvSpPr txBox="1">
            <a:spLocks noChangeArrowheads="1"/>
          </p:cNvSpPr>
          <p:nvPr/>
        </p:nvSpPr>
        <p:spPr bwMode="auto">
          <a:xfrm>
            <a:off x="5942013" y="30480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49" name="Text Box 21"/>
          <p:cNvSpPr txBox="1">
            <a:spLocks noChangeArrowheads="1"/>
          </p:cNvSpPr>
          <p:nvPr/>
        </p:nvSpPr>
        <p:spPr bwMode="auto">
          <a:xfrm>
            <a:off x="5942013" y="38862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50" name="Text Box 22"/>
          <p:cNvSpPr txBox="1">
            <a:spLocks noChangeArrowheads="1"/>
          </p:cNvSpPr>
          <p:nvPr/>
        </p:nvSpPr>
        <p:spPr bwMode="auto">
          <a:xfrm>
            <a:off x="5942013" y="46482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51" name="Text Box 23"/>
          <p:cNvSpPr txBox="1">
            <a:spLocks noChangeArrowheads="1"/>
          </p:cNvSpPr>
          <p:nvPr/>
        </p:nvSpPr>
        <p:spPr bwMode="auto">
          <a:xfrm>
            <a:off x="6018213" y="5334000"/>
            <a:ext cx="45561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1" hangingPunct="1">
              <a:spcBef>
                <a:spcPct val="0"/>
              </a:spcBef>
            </a:pPr>
            <a:r>
              <a:rPr lang="en-US" sz="1600">
                <a:solidFill>
                  <a:srgbClr val="FF0000"/>
                </a:solidFill>
              </a:rPr>
              <a:t>yes</a:t>
            </a:r>
            <a:endParaRPr lang="en-AU" sz="1600">
              <a:solidFill>
                <a:srgbClr val="FF0000"/>
              </a:solidFill>
            </a:endParaRPr>
          </a:p>
        </p:txBody>
      </p:sp>
      <p:sp>
        <p:nvSpPr>
          <p:cNvPr id="636952" name="Line 24"/>
          <p:cNvSpPr>
            <a:spLocks noChangeShapeType="1"/>
          </p:cNvSpPr>
          <p:nvPr/>
        </p:nvSpPr>
        <p:spPr bwMode="auto">
          <a:xfrm>
            <a:off x="5027613" y="5943600"/>
            <a:ext cx="381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s-CO"/>
          </a:p>
        </p:txBody>
      </p:sp>
      <p:sp>
        <p:nvSpPr>
          <p:cNvPr id="636953" name="Line 25"/>
          <p:cNvSpPr>
            <a:spLocks noChangeShapeType="1"/>
          </p:cNvSpPr>
          <p:nvPr/>
        </p:nvSpPr>
        <p:spPr bwMode="auto">
          <a:xfrm>
            <a:off x="5408613" y="6172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s-CO"/>
          </a:p>
        </p:txBody>
      </p:sp>
      <p:sp>
        <p:nvSpPr>
          <p:cNvPr id="636954" name="Line 26"/>
          <p:cNvSpPr>
            <a:spLocks noChangeShapeType="1"/>
          </p:cNvSpPr>
          <p:nvPr/>
        </p:nvSpPr>
        <p:spPr bwMode="auto">
          <a:xfrm>
            <a:off x="5408613" y="5562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s-CO"/>
          </a:p>
        </p:txBody>
      </p:sp>
      <p:sp>
        <p:nvSpPr>
          <p:cNvPr id="636955" name="Line 27"/>
          <p:cNvSpPr>
            <a:spLocks noChangeShapeType="1"/>
          </p:cNvSpPr>
          <p:nvPr/>
        </p:nvSpPr>
        <p:spPr bwMode="auto">
          <a:xfrm>
            <a:off x="5408613" y="5562600"/>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s-CO"/>
          </a:p>
        </p:txBody>
      </p:sp>
      <p:sp>
        <p:nvSpPr>
          <p:cNvPr id="636958" name="Rectangle 30"/>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s-ES_tradnl" sz="3200" b="0" i="1">
                <a:solidFill>
                  <a:srgbClr val="003366"/>
                </a:solidFill>
                <a:effectLst>
                  <a:outerShdw blurRad="38100" dist="38100" dir="2700000" algn="tl">
                    <a:srgbClr val="000000"/>
                  </a:outerShdw>
                </a:effectLst>
                <a:latin typeface="Arial" pitchFamily="34" charset="0"/>
              </a:rPr>
              <a:t>Diagrama de decisión ARMS</a:t>
            </a:r>
            <a:br>
              <a:rPr lang="es-ES_tradnl" sz="3200" b="0" i="1">
                <a:solidFill>
                  <a:srgbClr val="003366"/>
                </a:solidFill>
                <a:effectLst>
                  <a:outerShdw blurRad="38100" dist="38100" dir="2700000" algn="tl">
                    <a:srgbClr val="000000"/>
                  </a:outerShdw>
                </a:effectLst>
                <a:latin typeface="Arial" pitchFamily="34" charset="0"/>
              </a:rPr>
            </a:br>
            <a:r>
              <a:rPr lang="es-ES_tradnl" sz="3200" b="0" i="1">
                <a:solidFill>
                  <a:srgbClr val="003366"/>
                </a:solidFill>
                <a:effectLst>
                  <a:outerShdw blurRad="38100" dist="38100" dir="2700000" algn="tl">
                    <a:srgbClr val="000000"/>
                  </a:outerShdw>
                </a:effectLst>
                <a:latin typeface="Arial" pitchFamily="34" charset="0"/>
              </a:rPr>
              <a:t>Streamlined RCM</a:t>
            </a:r>
            <a:endParaRPr lang="en-US" sz="32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7954" name="Rectangle 2"/>
          <p:cNvSpPr>
            <a:spLocks noGrp="1" noChangeArrowheads="1"/>
          </p:cNvSpPr>
          <p:nvPr>
            <p:ph idx="1"/>
          </p:nvPr>
        </p:nvSpPr>
        <p:spPr/>
        <p:txBody>
          <a:bodyPr/>
          <a:lstStyle/>
          <a:p>
            <a:r>
              <a:rPr lang="es-ES_tradnl" sz="2000"/>
              <a:t>El proceso de decisión RCM</a:t>
            </a:r>
          </a:p>
          <a:p>
            <a:pPr>
              <a:buFontTx/>
              <a:buNone/>
            </a:pPr>
            <a:r>
              <a:rPr lang="es-ES_tradnl" sz="1800"/>
              <a:t>Partiendo del diagrama de decisión se procede al diligenciamiento del </a:t>
            </a:r>
            <a:r>
              <a:rPr lang="es-ES_tradnl" sz="1800">
                <a:hlinkClick r:id="rId2" action="ppaction://hlinkfile"/>
              </a:rPr>
              <a:t>formato de decisión</a:t>
            </a:r>
            <a:r>
              <a:rPr lang="es-ES_tradnl" sz="1800"/>
              <a:t> para cada uno de los modos de falla.</a:t>
            </a:r>
            <a:endParaRPr lang="es-ES_tradnl"/>
          </a:p>
        </p:txBody>
      </p:sp>
      <p:sp>
        <p:nvSpPr>
          <p:cNvPr id="4" name="5 Marcador de número de diapositiva"/>
          <p:cNvSpPr>
            <a:spLocks noGrp="1"/>
          </p:cNvSpPr>
          <p:nvPr>
            <p:ph type="sldNum" sz="quarter" idx="12"/>
          </p:nvPr>
        </p:nvSpPr>
        <p:spPr/>
        <p:txBody>
          <a:bodyPr/>
          <a:lstStyle/>
          <a:p>
            <a:fld id="{E6F7136C-4EBF-4CB3-8205-A255B9802252}" type="slidenum">
              <a:rPr lang="en-US"/>
              <a:pPr/>
              <a:t>104</a:t>
            </a:fld>
            <a:endParaRPr lang="en-US"/>
          </a:p>
        </p:txBody>
      </p:sp>
      <p:sp>
        <p:nvSpPr>
          <p:cNvPr id="637960" name="Rectangle 8"/>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a:solidFill>
                  <a:srgbClr val="003366"/>
                </a:solidFill>
                <a:effectLst>
                  <a:outerShdw blurRad="38100" dist="38100" dir="2700000" algn="tl">
                    <a:srgbClr val="000000"/>
                  </a:outerShdw>
                </a:effectLst>
                <a:latin typeface="Arial" pitchFamily="34" charset="0"/>
              </a:rPr>
              <a:t>SELECCION DE LAS TAREAS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37954">
                                            <p:txEl>
                                              <p:pRg st="0" end="0"/>
                                            </p:txEl>
                                          </p:spTgt>
                                        </p:tgtEl>
                                        <p:attrNameLst>
                                          <p:attrName>style.visibility</p:attrName>
                                        </p:attrNameLst>
                                      </p:cBhvr>
                                      <p:to>
                                        <p:strVal val="visible"/>
                                      </p:to>
                                    </p:set>
                                    <p:animEffect transition="in" filter="blinds(vertical)">
                                      <p:cBhvr>
                                        <p:cTn id="7" dur="500"/>
                                        <p:tgtEl>
                                          <p:spTgt spid="6379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37954">
                                            <p:txEl>
                                              <p:pRg st="1" end="1"/>
                                            </p:txEl>
                                          </p:spTgt>
                                        </p:tgtEl>
                                        <p:attrNameLst>
                                          <p:attrName>style.visibility</p:attrName>
                                        </p:attrNameLst>
                                      </p:cBhvr>
                                      <p:to>
                                        <p:strVal val="visible"/>
                                      </p:to>
                                    </p:set>
                                    <p:animEffect transition="in" filter="blinds(vertical)">
                                      <p:cBhvr>
                                        <p:cTn id="12" dur="500"/>
                                        <p:tgtEl>
                                          <p:spTgt spid="6379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37960"/>
                                        </p:tgtEl>
                                        <p:attrNameLst>
                                          <p:attrName>style.visibility</p:attrName>
                                        </p:attrNameLst>
                                      </p:cBhvr>
                                      <p:to>
                                        <p:strVal val="visible"/>
                                      </p:to>
                                    </p:set>
                                    <p:anim calcmode="lin" valueType="num">
                                      <p:cBhvr additive="base">
                                        <p:cTn id="17" dur="500" fill="hold"/>
                                        <p:tgtEl>
                                          <p:spTgt spid="637960"/>
                                        </p:tgtEl>
                                        <p:attrNameLst>
                                          <p:attrName>ppt_x</p:attrName>
                                        </p:attrNameLst>
                                      </p:cBhvr>
                                      <p:tavLst>
                                        <p:tav tm="0">
                                          <p:val>
                                            <p:strVal val="0-#ppt_w/2"/>
                                          </p:val>
                                        </p:tav>
                                        <p:tav tm="100000">
                                          <p:val>
                                            <p:strVal val="#ppt_x"/>
                                          </p:val>
                                        </p:tav>
                                      </p:tavLst>
                                    </p:anim>
                                    <p:anim calcmode="lin" valueType="num">
                                      <p:cBhvr additive="base">
                                        <p:cTn id="18" dur="500" fill="hold"/>
                                        <p:tgtEl>
                                          <p:spTgt spid="6379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4" grpId="0" build="p" bldLvl="5" autoUpdateAnimBg="0"/>
      <p:bldP spid="637960" grpId="0"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2374385-39FA-4507-8F13-21569EB71E51}" type="slidenum">
              <a:rPr lang="en-US"/>
              <a:pPr/>
              <a:t>105</a:t>
            </a:fld>
            <a:endParaRPr lang="en-US"/>
          </a:p>
        </p:txBody>
      </p:sp>
      <p:sp>
        <p:nvSpPr>
          <p:cNvPr id="638978" name="Text Box 2"/>
          <p:cNvSpPr txBox="1">
            <a:spLocks noChangeArrowheads="1"/>
          </p:cNvSpPr>
          <p:nvPr/>
        </p:nvSpPr>
        <p:spPr bwMode="auto">
          <a:xfrm>
            <a:off x="0" y="762000"/>
            <a:ext cx="8839200" cy="466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2" algn="l">
              <a:spcBef>
                <a:spcPct val="0"/>
              </a:spcBef>
            </a:pPr>
            <a:endParaRPr lang="es-ES_tradnl" sz="3200" dirty="0">
              <a:latin typeface="Arial" pitchFamily="34" charset="0"/>
            </a:endParaRPr>
          </a:p>
          <a:p>
            <a:pPr lvl="2" algn="l">
              <a:spcBef>
                <a:spcPct val="0"/>
              </a:spcBef>
              <a:buFont typeface="Symbol" pitchFamily="18" charset="2"/>
              <a:buChar char="·"/>
            </a:pPr>
            <a:r>
              <a:rPr lang="es-ES_tradnl" sz="2000" b="0" dirty="0">
                <a:latin typeface="Arial" pitchFamily="34" charset="0"/>
              </a:rPr>
              <a:t>Un facilitador </a:t>
            </a:r>
          </a:p>
          <a:p>
            <a:pPr lvl="2" algn="l">
              <a:spcBef>
                <a:spcPct val="0"/>
              </a:spcBef>
              <a:buFont typeface="Symbol" pitchFamily="18" charset="2"/>
              <a:buNone/>
            </a:pPr>
            <a:endParaRPr lang="es-ES_tradnl" sz="2000" b="0" dirty="0">
              <a:latin typeface="Arial" pitchFamily="34" charset="0"/>
            </a:endParaRPr>
          </a:p>
          <a:p>
            <a:pPr lvl="2" algn="l">
              <a:spcBef>
                <a:spcPct val="0"/>
              </a:spcBef>
              <a:buFont typeface="Symbol" pitchFamily="18" charset="2"/>
              <a:buChar char="·"/>
            </a:pPr>
            <a:r>
              <a:rPr lang="es-ES_tradnl" sz="2000" b="0" dirty="0">
                <a:latin typeface="Arial" pitchFamily="34" charset="0"/>
              </a:rPr>
              <a:t>Un supervisor de mantenimiento</a:t>
            </a:r>
          </a:p>
          <a:p>
            <a:pPr lvl="2" algn="l">
              <a:spcBef>
                <a:spcPct val="0"/>
              </a:spcBef>
              <a:buFont typeface="Symbol" pitchFamily="18" charset="2"/>
              <a:buNone/>
            </a:pPr>
            <a:endParaRPr lang="es-ES_tradnl" sz="2000" b="0" dirty="0">
              <a:latin typeface="Arial" pitchFamily="34" charset="0"/>
            </a:endParaRPr>
          </a:p>
          <a:p>
            <a:pPr lvl="2" algn="l">
              <a:spcBef>
                <a:spcPct val="0"/>
              </a:spcBef>
              <a:buFont typeface="Symbol" pitchFamily="18" charset="2"/>
              <a:buChar char="·"/>
            </a:pPr>
            <a:r>
              <a:rPr lang="es-ES_tradnl" sz="2000" b="0" dirty="0">
                <a:latin typeface="Arial" pitchFamily="34" charset="0"/>
              </a:rPr>
              <a:t>Técnico de mantenimiento</a:t>
            </a:r>
          </a:p>
          <a:p>
            <a:pPr lvl="2" algn="l">
              <a:spcBef>
                <a:spcPct val="0"/>
              </a:spcBef>
              <a:buFont typeface="Symbol" pitchFamily="18" charset="2"/>
              <a:buNone/>
            </a:pPr>
            <a:endParaRPr lang="es-ES_tradnl" sz="2000" b="0" dirty="0">
              <a:latin typeface="Arial" pitchFamily="34" charset="0"/>
            </a:endParaRPr>
          </a:p>
          <a:p>
            <a:pPr lvl="2" algn="l">
              <a:spcBef>
                <a:spcPct val="0"/>
              </a:spcBef>
              <a:buFont typeface="Symbol" pitchFamily="18" charset="2"/>
              <a:buChar char="·"/>
            </a:pPr>
            <a:r>
              <a:rPr lang="es-ES_tradnl" sz="2000" b="0" dirty="0">
                <a:latin typeface="Arial" pitchFamily="34" charset="0"/>
              </a:rPr>
              <a:t>Supervisor de producción </a:t>
            </a:r>
          </a:p>
          <a:p>
            <a:pPr lvl="2" algn="l">
              <a:spcBef>
                <a:spcPct val="0"/>
              </a:spcBef>
              <a:buFont typeface="Symbol" pitchFamily="18" charset="2"/>
              <a:buNone/>
            </a:pPr>
            <a:endParaRPr lang="es-ES_tradnl" sz="2000" b="0" dirty="0">
              <a:latin typeface="Arial" pitchFamily="34" charset="0"/>
            </a:endParaRPr>
          </a:p>
          <a:p>
            <a:pPr lvl="2" algn="l">
              <a:spcBef>
                <a:spcPct val="0"/>
              </a:spcBef>
              <a:buFont typeface="Symbol" pitchFamily="18" charset="2"/>
              <a:buChar char="·"/>
            </a:pPr>
            <a:r>
              <a:rPr lang="es-ES_tradnl" sz="2000" b="0" dirty="0">
                <a:latin typeface="Arial" pitchFamily="34" charset="0"/>
              </a:rPr>
              <a:t>Operador del equipo </a:t>
            </a:r>
          </a:p>
          <a:p>
            <a:pPr lvl="2" algn="l">
              <a:spcBef>
                <a:spcPct val="0"/>
              </a:spcBef>
              <a:buFont typeface="Symbol" pitchFamily="18" charset="2"/>
              <a:buNone/>
            </a:pPr>
            <a:endParaRPr lang="es-ES_tradnl" sz="2000" b="0" dirty="0">
              <a:latin typeface="Arial" pitchFamily="34" charset="0"/>
            </a:endParaRPr>
          </a:p>
          <a:p>
            <a:pPr lvl="2" algn="l">
              <a:spcBef>
                <a:spcPct val="0"/>
              </a:spcBef>
              <a:buFont typeface="Symbol" pitchFamily="18" charset="2"/>
              <a:buChar char="·"/>
            </a:pPr>
            <a:r>
              <a:rPr lang="es-ES_tradnl" sz="2000" b="0" dirty="0">
                <a:latin typeface="Arial" pitchFamily="34" charset="0"/>
              </a:rPr>
              <a:t>Representante técnico del equipo</a:t>
            </a:r>
          </a:p>
          <a:p>
            <a:pPr algn="l">
              <a:spcBef>
                <a:spcPct val="0"/>
              </a:spcBef>
            </a:pPr>
            <a:endParaRPr lang="es-ES_tradnl" sz="2400" dirty="0">
              <a:latin typeface="Arial" pitchFamily="34" charset="0"/>
            </a:endParaRPr>
          </a:p>
          <a:p>
            <a:pPr algn="l">
              <a:spcBef>
                <a:spcPct val="0"/>
              </a:spcBef>
            </a:pPr>
            <a:endParaRPr lang="es-ES_tradnl" sz="2400" b="0" dirty="0"/>
          </a:p>
        </p:txBody>
      </p:sp>
      <p:sp>
        <p:nvSpPr>
          <p:cNvPr id="638979"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a:solidFill>
                  <a:srgbClr val="003366"/>
                </a:solidFill>
                <a:effectLst>
                  <a:outerShdw blurRad="38100" dist="38100" dir="2700000" algn="tl">
                    <a:srgbClr val="000000"/>
                  </a:outerShdw>
                </a:effectLst>
                <a:latin typeface="Arial" pitchFamily="34" charset="0"/>
              </a:rPr>
              <a:t>RECURSOS PARA APLICAR EL RCM</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8978">
                                            <p:txEl>
                                              <p:pRg st="1" end="1"/>
                                            </p:txEl>
                                          </p:spTgt>
                                        </p:tgtEl>
                                        <p:attrNameLst>
                                          <p:attrName>style.visibility</p:attrName>
                                        </p:attrNameLst>
                                      </p:cBhvr>
                                      <p:to>
                                        <p:strVal val="visible"/>
                                      </p:to>
                                    </p:set>
                                    <p:anim calcmode="lin" valueType="num">
                                      <p:cBhvr additive="base">
                                        <p:cTn id="7" dur="500" fill="hold"/>
                                        <p:tgtEl>
                                          <p:spTgt spid="63897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89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8978">
                                            <p:txEl>
                                              <p:pRg st="3" end="3"/>
                                            </p:txEl>
                                          </p:spTgt>
                                        </p:tgtEl>
                                        <p:attrNameLst>
                                          <p:attrName>style.visibility</p:attrName>
                                        </p:attrNameLst>
                                      </p:cBhvr>
                                      <p:to>
                                        <p:strVal val="visible"/>
                                      </p:to>
                                    </p:set>
                                    <p:anim calcmode="lin" valueType="num">
                                      <p:cBhvr additive="base">
                                        <p:cTn id="13" dur="500" fill="hold"/>
                                        <p:tgtEl>
                                          <p:spTgt spid="63897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89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8978">
                                            <p:txEl>
                                              <p:pRg st="5" end="5"/>
                                            </p:txEl>
                                          </p:spTgt>
                                        </p:tgtEl>
                                        <p:attrNameLst>
                                          <p:attrName>style.visibility</p:attrName>
                                        </p:attrNameLst>
                                      </p:cBhvr>
                                      <p:to>
                                        <p:strVal val="visible"/>
                                      </p:to>
                                    </p:set>
                                    <p:anim calcmode="lin" valueType="num">
                                      <p:cBhvr additive="base">
                                        <p:cTn id="19" dur="500" fill="hold"/>
                                        <p:tgtEl>
                                          <p:spTgt spid="63897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897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8978">
                                            <p:txEl>
                                              <p:pRg st="7" end="7"/>
                                            </p:txEl>
                                          </p:spTgt>
                                        </p:tgtEl>
                                        <p:attrNameLst>
                                          <p:attrName>style.visibility</p:attrName>
                                        </p:attrNameLst>
                                      </p:cBhvr>
                                      <p:to>
                                        <p:strVal val="visible"/>
                                      </p:to>
                                    </p:set>
                                    <p:anim calcmode="lin" valueType="num">
                                      <p:cBhvr additive="base">
                                        <p:cTn id="25" dur="500" fill="hold"/>
                                        <p:tgtEl>
                                          <p:spTgt spid="638978">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89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8978">
                                            <p:txEl>
                                              <p:pRg st="9" end="9"/>
                                            </p:txEl>
                                          </p:spTgt>
                                        </p:tgtEl>
                                        <p:attrNameLst>
                                          <p:attrName>style.visibility</p:attrName>
                                        </p:attrNameLst>
                                      </p:cBhvr>
                                      <p:to>
                                        <p:strVal val="visible"/>
                                      </p:to>
                                    </p:set>
                                    <p:anim calcmode="lin" valueType="num">
                                      <p:cBhvr additive="base">
                                        <p:cTn id="31" dur="500" fill="hold"/>
                                        <p:tgtEl>
                                          <p:spTgt spid="638978">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897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8978">
                                            <p:txEl>
                                              <p:pRg st="11" end="11"/>
                                            </p:txEl>
                                          </p:spTgt>
                                        </p:tgtEl>
                                        <p:attrNameLst>
                                          <p:attrName>style.visibility</p:attrName>
                                        </p:attrNameLst>
                                      </p:cBhvr>
                                      <p:to>
                                        <p:strVal val="visible"/>
                                      </p:to>
                                    </p:set>
                                    <p:anim calcmode="lin" valueType="num">
                                      <p:cBhvr additive="base">
                                        <p:cTn id="37" dur="500" fill="hold"/>
                                        <p:tgtEl>
                                          <p:spTgt spid="638978">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897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38979"/>
                                        </p:tgtEl>
                                        <p:attrNameLst>
                                          <p:attrName>style.visibility</p:attrName>
                                        </p:attrNameLst>
                                      </p:cBhvr>
                                      <p:to>
                                        <p:strVal val="visible"/>
                                      </p:to>
                                    </p:set>
                                    <p:anim calcmode="lin" valueType="num">
                                      <p:cBhvr additive="base">
                                        <p:cTn id="43" dur="500" fill="hold"/>
                                        <p:tgtEl>
                                          <p:spTgt spid="638979"/>
                                        </p:tgtEl>
                                        <p:attrNameLst>
                                          <p:attrName>ppt_x</p:attrName>
                                        </p:attrNameLst>
                                      </p:cBhvr>
                                      <p:tavLst>
                                        <p:tav tm="0">
                                          <p:val>
                                            <p:strVal val="0-#ppt_w/2"/>
                                          </p:val>
                                        </p:tav>
                                        <p:tav tm="100000">
                                          <p:val>
                                            <p:strVal val="#ppt_x"/>
                                          </p:val>
                                        </p:tav>
                                      </p:tavLst>
                                    </p:anim>
                                    <p:anim calcmode="lin" valueType="num">
                                      <p:cBhvr additive="base">
                                        <p:cTn id="44" dur="500" fill="hold"/>
                                        <p:tgtEl>
                                          <p:spTgt spid="6389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build="p" bldLvl="3" autoUpdateAnimBg="0"/>
      <p:bldP spid="638979"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BBB38A5-4437-4C8C-92A1-5AB5C063D3AB}" type="slidenum">
              <a:rPr lang="en-US"/>
              <a:pPr/>
              <a:t>106</a:t>
            </a:fld>
            <a:endParaRPr lang="en-US"/>
          </a:p>
        </p:txBody>
      </p:sp>
      <p:sp>
        <p:nvSpPr>
          <p:cNvPr id="640002" name="Text Box 2"/>
          <p:cNvSpPr txBox="1">
            <a:spLocks noChangeArrowheads="1"/>
          </p:cNvSpPr>
          <p:nvPr/>
        </p:nvSpPr>
        <p:spPr bwMode="auto">
          <a:xfrm>
            <a:off x="838200" y="1508125"/>
            <a:ext cx="7848600"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buFont typeface="Symbol" pitchFamily="18" charset="2"/>
              <a:buChar char="·"/>
            </a:pPr>
            <a:r>
              <a:rPr lang="es-ES_tradnl" sz="2000" b="0" dirty="0">
                <a:latin typeface="Arial" pitchFamily="34" charset="0"/>
              </a:rPr>
              <a:t>Tareas a realizar por parte de mantenimiento</a:t>
            </a:r>
          </a:p>
          <a:p>
            <a:pPr algn="l">
              <a:spcBef>
                <a:spcPct val="0"/>
              </a:spcBef>
              <a:buFont typeface="Symbol" pitchFamily="18" charset="2"/>
              <a:buChar char="·"/>
            </a:pPr>
            <a:endParaRPr lang="es-ES_tradnl" sz="2000" b="0" dirty="0">
              <a:latin typeface="Arial" pitchFamily="34" charset="0"/>
            </a:endParaRPr>
          </a:p>
          <a:p>
            <a:pPr algn="l">
              <a:spcBef>
                <a:spcPct val="0"/>
              </a:spcBef>
              <a:buFont typeface="Symbol" pitchFamily="18" charset="2"/>
              <a:buChar char="·"/>
            </a:pPr>
            <a:r>
              <a:rPr lang="es-ES_tradnl" sz="2000" b="0" dirty="0">
                <a:latin typeface="Arial" pitchFamily="34" charset="0"/>
              </a:rPr>
              <a:t>Tareas a realizar por parte del operador del equipo</a:t>
            </a:r>
          </a:p>
          <a:p>
            <a:pPr algn="l">
              <a:spcBef>
                <a:spcPct val="0"/>
              </a:spcBef>
              <a:buFont typeface="Symbol" pitchFamily="18" charset="2"/>
              <a:buChar char="·"/>
            </a:pPr>
            <a:endParaRPr lang="es-ES_tradnl" sz="2000" b="0" dirty="0">
              <a:latin typeface="Arial" pitchFamily="34" charset="0"/>
            </a:endParaRPr>
          </a:p>
          <a:p>
            <a:pPr algn="l">
              <a:spcBef>
                <a:spcPct val="0"/>
              </a:spcBef>
              <a:buFont typeface="Symbol" pitchFamily="18" charset="2"/>
              <a:buChar char="·"/>
            </a:pPr>
            <a:r>
              <a:rPr lang="es-ES_tradnl" sz="2000" b="0" dirty="0">
                <a:latin typeface="Arial" pitchFamily="34" charset="0"/>
              </a:rPr>
              <a:t> Frecuencia a la que deben realizarse las diferentes tareas.</a:t>
            </a:r>
          </a:p>
          <a:p>
            <a:pPr algn="l">
              <a:spcBef>
                <a:spcPct val="0"/>
              </a:spcBef>
              <a:buFont typeface="Symbol" pitchFamily="18" charset="2"/>
              <a:buChar char="·"/>
            </a:pPr>
            <a:endParaRPr lang="es-ES_tradnl" sz="2000" b="0" dirty="0">
              <a:latin typeface="Arial" pitchFamily="34" charset="0"/>
            </a:endParaRPr>
          </a:p>
          <a:p>
            <a:pPr algn="l">
              <a:spcBef>
                <a:spcPct val="0"/>
              </a:spcBef>
              <a:buFont typeface="Symbol" pitchFamily="18" charset="2"/>
              <a:buChar char="·"/>
            </a:pPr>
            <a:r>
              <a:rPr lang="es-ES_tradnl" sz="2000" b="0" dirty="0">
                <a:latin typeface="Arial" pitchFamily="34" charset="0"/>
              </a:rPr>
              <a:t>Nuevos procedimientos para operar/mantener el equipo.</a:t>
            </a:r>
          </a:p>
          <a:p>
            <a:pPr algn="l">
              <a:spcBef>
                <a:spcPct val="0"/>
              </a:spcBef>
              <a:buFont typeface="Symbol" pitchFamily="18" charset="2"/>
              <a:buNone/>
            </a:pPr>
            <a:endParaRPr lang="es-ES_tradnl" sz="2000" b="0" dirty="0">
              <a:latin typeface="Arial" pitchFamily="34" charset="0"/>
            </a:endParaRPr>
          </a:p>
          <a:p>
            <a:pPr algn="l">
              <a:spcBef>
                <a:spcPct val="0"/>
              </a:spcBef>
              <a:buFont typeface="Symbol" pitchFamily="18" charset="2"/>
              <a:buChar char="·"/>
            </a:pPr>
            <a:r>
              <a:rPr lang="es-ES_tradnl" sz="2000" b="0" dirty="0">
                <a:latin typeface="Arial" pitchFamily="34" charset="0"/>
              </a:rPr>
              <a:t>Algunas recomendaciones para modificar el equipo.</a:t>
            </a:r>
            <a:endParaRPr lang="es-ES_tradnl" sz="2400" b="0" dirty="0"/>
          </a:p>
        </p:txBody>
      </p:sp>
      <p:sp>
        <p:nvSpPr>
          <p:cNvPr id="640003"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a:solidFill>
                  <a:srgbClr val="003366"/>
                </a:solidFill>
                <a:effectLst>
                  <a:outerShdw blurRad="38100" dist="38100" dir="2700000" algn="tl">
                    <a:srgbClr val="000000"/>
                  </a:outerShdw>
                </a:effectLst>
                <a:latin typeface="Arial" pitchFamily="34" charset="0"/>
              </a:rPr>
              <a:t>RESULTADOS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0002">
                                            <p:txEl>
                                              <p:pRg st="0" end="0"/>
                                            </p:txEl>
                                          </p:spTgt>
                                        </p:tgtEl>
                                        <p:attrNameLst>
                                          <p:attrName>style.visibility</p:attrName>
                                        </p:attrNameLst>
                                      </p:cBhvr>
                                      <p:to>
                                        <p:strVal val="visible"/>
                                      </p:to>
                                    </p:set>
                                    <p:anim calcmode="lin" valueType="num">
                                      <p:cBhvr additive="base">
                                        <p:cTn id="7" dur="500" fill="hold"/>
                                        <p:tgtEl>
                                          <p:spTgt spid="6400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00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0002">
                                            <p:txEl>
                                              <p:pRg st="2" end="2"/>
                                            </p:txEl>
                                          </p:spTgt>
                                        </p:tgtEl>
                                        <p:attrNameLst>
                                          <p:attrName>style.visibility</p:attrName>
                                        </p:attrNameLst>
                                      </p:cBhvr>
                                      <p:to>
                                        <p:strVal val="visible"/>
                                      </p:to>
                                    </p:set>
                                    <p:anim calcmode="lin" valueType="num">
                                      <p:cBhvr additive="base">
                                        <p:cTn id="13" dur="500" fill="hold"/>
                                        <p:tgtEl>
                                          <p:spTgt spid="64000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00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0002">
                                            <p:txEl>
                                              <p:pRg st="4" end="4"/>
                                            </p:txEl>
                                          </p:spTgt>
                                        </p:tgtEl>
                                        <p:attrNameLst>
                                          <p:attrName>style.visibility</p:attrName>
                                        </p:attrNameLst>
                                      </p:cBhvr>
                                      <p:to>
                                        <p:strVal val="visible"/>
                                      </p:to>
                                    </p:set>
                                    <p:anim calcmode="lin" valueType="num">
                                      <p:cBhvr additive="base">
                                        <p:cTn id="19" dur="500" fill="hold"/>
                                        <p:tgtEl>
                                          <p:spTgt spid="64000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00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0002">
                                            <p:txEl>
                                              <p:pRg st="6" end="6"/>
                                            </p:txEl>
                                          </p:spTgt>
                                        </p:tgtEl>
                                        <p:attrNameLst>
                                          <p:attrName>style.visibility</p:attrName>
                                        </p:attrNameLst>
                                      </p:cBhvr>
                                      <p:to>
                                        <p:strVal val="visible"/>
                                      </p:to>
                                    </p:set>
                                    <p:anim calcmode="lin" valueType="num">
                                      <p:cBhvr additive="base">
                                        <p:cTn id="25" dur="500" fill="hold"/>
                                        <p:tgtEl>
                                          <p:spTgt spid="64000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00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0002">
                                            <p:txEl>
                                              <p:pRg st="8" end="8"/>
                                            </p:txEl>
                                          </p:spTgt>
                                        </p:tgtEl>
                                        <p:attrNameLst>
                                          <p:attrName>style.visibility</p:attrName>
                                        </p:attrNameLst>
                                      </p:cBhvr>
                                      <p:to>
                                        <p:strVal val="visible"/>
                                      </p:to>
                                    </p:set>
                                    <p:anim calcmode="lin" valueType="num">
                                      <p:cBhvr additive="base">
                                        <p:cTn id="31" dur="500" fill="hold"/>
                                        <p:tgtEl>
                                          <p:spTgt spid="64000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00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0003"/>
                                        </p:tgtEl>
                                        <p:attrNameLst>
                                          <p:attrName>style.visibility</p:attrName>
                                        </p:attrNameLst>
                                      </p:cBhvr>
                                      <p:to>
                                        <p:strVal val="visible"/>
                                      </p:to>
                                    </p:set>
                                    <p:anim calcmode="lin" valueType="num">
                                      <p:cBhvr additive="base">
                                        <p:cTn id="37" dur="500" fill="hold"/>
                                        <p:tgtEl>
                                          <p:spTgt spid="640003"/>
                                        </p:tgtEl>
                                        <p:attrNameLst>
                                          <p:attrName>ppt_x</p:attrName>
                                        </p:attrNameLst>
                                      </p:cBhvr>
                                      <p:tavLst>
                                        <p:tav tm="0">
                                          <p:val>
                                            <p:strVal val="0-#ppt_w/2"/>
                                          </p:val>
                                        </p:tav>
                                        <p:tav tm="100000">
                                          <p:val>
                                            <p:strVal val="#ppt_x"/>
                                          </p:val>
                                        </p:tav>
                                      </p:tavLst>
                                    </p:anim>
                                    <p:anim calcmode="lin" valueType="num">
                                      <p:cBhvr additive="base">
                                        <p:cTn id="38" dur="500" fill="hold"/>
                                        <p:tgtEl>
                                          <p:spTgt spid="6400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2" grpId="0" build="p" bldLvl="3" autoUpdateAnimBg="0"/>
      <p:bldP spid="640003"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s-ES_tradnl" sz="2800" dirty="0">
                <a:latin typeface="Arial" pitchFamily="34" charset="0"/>
              </a:rPr>
              <a:t>BENEFICIOS</a:t>
            </a:r>
          </a:p>
        </p:txBody>
      </p:sp>
      <p:sp>
        <p:nvSpPr>
          <p:cNvPr id="641027" name="Rectangle 3"/>
          <p:cNvSpPr>
            <a:spLocks noGrp="1" noChangeArrowheads="1"/>
          </p:cNvSpPr>
          <p:nvPr>
            <p:ph idx="1"/>
          </p:nvPr>
        </p:nvSpPr>
        <p:spPr/>
        <p:txBody>
          <a:bodyPr>
            <a:normAutofit/>
          </a:bodyPr>
          <a:lstStyle/>
          <a:p>
            <a:pPr>
              <a:buFontTx/>
              <a:buNone/>
            </a:pPr>
            <a:r>
              <a:rPr lang="es-ES_tradnl" sz="2000" dirty="0">
                <a:latin typeface="Arial" pitchFamily="34" charset="0"/>
                <a:cs typeface="Arial" pitchFamily="34" charset="0"/>
              </a:rPr>
              <a:t>Cuando el RCM se aplica correctamente, se obtienen los siguientes beneficios:</a:t>
            </a:r>
          </a:p>
          <a:p>
            <a:pPr lvl="2">
              <a:buFont typeface="Symbol" pitchFamily="18" charset="2"/>
              <a:buChar char="·"/>
            </a:pPr>
            <a:r>
              <a:rPr lang="es-ES_tradnl" sz="2000" dirty="0">
                <a:latin typeface="Arial" pitchFamily="34" charset="0"/>
                <a:cs typeface="Arial" pitchFamily="34" charset="0"/>
              </a:rPr>
              <a:t>Mayor seguridad y protección del entorno debida a:</a:t>
            </a:r>
          </a:p>
          <a:p>
            <a:pPr lvl="3">
              <a:buFont typeface="Symbol" pitchFamily="18" charset="2"/>
              <a:buChar char="·"/>
            </a:pPr>
            <a:r>
              <a:rPr lang="es-ES_tradnl" dirty="0">
                <a:latin typeface="Arial" pitchFamily="34" charset="0"/>
                <a:cs typeface="Arial" pitchFamily="34" charset="0"/>
              </a:rPr>
              <a:t>Hay claras estrategias para prevenir modos de falla que afectan la seguridad y el entorno.</a:t>
            </a:r>
          </a:p>
          <a:p>
            <a:pPr lvl="3">
              <a:buFont typeface="Symbol" pitchFamily="18" charset="2"/>
              <a:buChar char="·"/>
            </a:pPr>
            <a:r>
              <a:rPr lang="es-ES_tradnl" dirty="0">
                <a:latin typeface="Arial" pitchFamily="34" charset="0"/>
                <a:cs typeface="Arial" pitchFamily="34" charset="0"/>
              </a:rPr>
              <a:t>Mejora el mantenimiento de los dispositivos de seguridad</a:t>
            </a:r>
          </a:p>
          <a:p>
            <a:pPr lvl="3">
              <a:buFont typeface="Symbol" pitchFamily="18" charset="2"/>
              <a:buChar char="·"/>
            </a:pPr>
            <a:r>
              <a:rPr lang="es-ES_tradnl" dirty="0">
                <a:latin typeface="Arial" pitchFamily="34" charset="0"/>
                <a:cs typeface="Arial" pitchFamily="34" charset="0"/>
              </a:rPr>
              <a:t>Menos fallas causadas por mantenimiento innecesario.</a:t>
            </a:r>
          </a:p>
          <a:p>
            <a:endParaRPr lang="es-ES_tradnl" sz="2000" dirty="0">
              <a:latin typeface="Arial" pitchFamily="34" charset="0"/>
              <a:cs typeface="Arial" pitchFamily="34" charset="0"/>
            </a:endParaRPr>
          </a:p>
          <a:p>
            <a:pPr lvl="2">
              <a:buFont typeface="Symbol" pitchFamily="18" charset="2"/>
              <a:buChar char="·"/>
            </a:pPr>
            <a:r>
              <a:rPr lang="es-ES_tradnl" sz="2000" dirty="0">
                <a:latin typeface="Arial" pitchFamily="34" charset="0"/>
                <a:cs typeface="Arial" pitchFamily="34" charset="0"/>
              </a:rPr>
              <a:t>Mantenimiento más costo-efectivo debido a:</a:t>
            </a:r>
          </a:p>
          <a:p>
            <a:pPr lvl="3">
              <a:buFont typeface="Symbol" pitchFamily="18" charset="2"/>
              <a:buChar char="·"/>
            </a:pPr>
            <a:r>
              <a:rPr lang="es-ES_tradnl" dirty="0">
                <a:latin typeface="Arial" pitchFamily="34" charset="0"/>
                <a:cs typeface="Arial" pitchFamily="34" charset="0"/>
              </a:rPr>
              <a:t>Menor mantenimiento rutinario</a:t>
            </a:r>
          </a:p>
          <a:p>
            <a:pPr lvl="3">
              <a:buFont typeface="Symbol" pitchFamily="18" charset="2"/>
              <a:buChar char="·"/>
            </a:pPr>
            <a:r>
              <a:rPr lang="es-ES_tradnl" dirty="0">
                <a:latin typeface="Arial" pitchFamily="34" charset="0"/>
                <a:cs typeface="Arial" pitchFamily="34" charset="0"/>
              </a:rPr>
              <a:t>Intervalos más largos entre revisiones</a:t>
            </a:r>
          </a:p>
          <a:p>
            <a:pPr lvl="2" algn="just">
              <a:buFont typeface="Symbol" pitchFamily="18" charset="2"/>
              <a:buChar char="·"/>
            </a:pPr>
            <a:r>
              <a:rPr lang="es-ES_tradnl" sz="2000" dirty="0">
                <a:latin typeface="Arial" pitchFamily="34" charset="0"/>
                <a:cs typeface="Arial" pitchFamily="34" charset="0"/>
              </a:rPr>
              <a:t>Se utiliza casi al 100% la vida útil de los equipos.</a:t>
            </a:r>
            <a:endParaRPr lang="es-ES_tradnl" sz="2000" b="1" dirty="0">
              <a:latin typeface="Arial" pitchFamily="34" charset="0"/>
              <a:cs typeface="Arial" pitchFamily="34" charset="0"/>
            </a:endParaRPr>
          </a:p>
        </p:txBody>
      </p:sp>
      <p:sp>
        <p:nvSpPr>
          <p:cNvPr id="4" name="5 Marcador de número de diapositiva"/>
          <p:cNvSpPr>
            <a:spLocks noGrp="1"/>
          </p:cNvSpPr>
          <p:nvPr>
            <p:ph type="sldNum" sz="quarter" idx="12"/>
          </p:nvPr>
        </p:nvSpPr>
        <p:spPr/>
        <p:txBody>
          <a:bodyPr/>
          <a:lstStyle/>
          <a:p>
            <a:fld id="{039160DA-F22F-4574-A8C9-F881D52285F6}" type="slidenum">
              <a:rPr lang="en-US"/>
              <a:pPr/>
              <a:t>107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1026"/>
                                        </p:tgtEl>
                                        <p:attrNameLst>
                                          <p:attrName>style.visibility</p:attrName>
                                        </p:attrNameLst>
                                      </p:cBhvr>
                                      <p:to>
                                        <p:strVal val="visible"/>
                                      </p:to>
                                    </p:set>
                                    <p:anim calcmode="lin" valueType="num">
                                      <p:cBhvr additive="base">
                                        <p:cTn id="7" dur="500" fill="hold"/>
                                        <p:tgtEl>
                                          <p:spTgt spid="641026"/>
                                        </p:tgtEl>
                                        <p:attrNameLst>
                                          <p:attrName>ppt_x</p:attrName>
                                        </p:attrNameLst>
                                      </p:cBhvr>
                                      <p:tavLst>
                                        <p:tav tm="0">
                                          <p:val>
                                            <p:strVal val="0-#ppt_w/2"/>
                                          </p:val>
                                        </p:tav>
                                        <p:tav tm="100000">
                                          <p:val>
                                            <p:strVal val="#ppt_x"/>
                                          </p:val>
                                        </p:tav>
                                      </p:tavLst>
                                    </p:anim>
                                    <p:anim calcmode="lin" valueType="num">
                                      <p:cBhvr additive="base">
                                        <p:cTn id="8" dur="500" fill="hold"/>
                                        <p:tgtEl>
                                          <p:spTgt spid="64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1027">
                                            <p:txEl>
                                              <p:pRg st="0" end="0"/>
                                            </p:txEl>
                                          </p:spTgt>
                                        </p:tgtEl>
                                        <p:attrNameLst>
                                          <p:attrName>style.visibility</p:attrName>
                                        </p:attrNameLst>
                                      </p:cBhvr>
                                      <p:to>
                                        <p:strVal val="visible"/>
                                      </p:to>
                                    </p:set>
                                    <p:anim calcmode="lin" valueType="num">
                                      <p:cBhvr additive="base">
                                        <p:cTn id="13" dur="500" fill="hold"/>
                                        <p:tgtEl>
                                          <p:spTgt spid="64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1027">
                                            <p:txEl>
                                              <p:pRg st="1" end="1"/>
                                            </p:txEl>
                                          </p:spTgt>
                                        </p:tgtEl>
                                        <p:attrNameLst>
                                          <p:attrName>style.visibility</p:attrName>
                                        </p:attrNameLst>
                                      </p:cBhvr>
                                      <p:to>
                                        <p:strVal val="visible"/>
                                      </p:to>
                                    </p:set>
                                    <p:anim calcmode="lin" valueType="num">
                                      <p:cBhvr additive="base">
                                        <p:cTn id="19" dur="500" fill="hold"/>
                                        <p:tgtEl>
                                          <p:spTgt spid="6410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1027">
                                            <p:txEl>
                                              <p:pRg st="2" end="2"/>
                                            </p:txEl>
                                          </p:spTgt>
                                        </p:tgtEl>
                                        <p:attrNameLst>
                                          <p:attrName>style.visibility</p:attrName>
                                        </p:attrNameLst>
                                      </p:cBhvr>
                                      <p:to>
                                        <p:strVal val="visible"/>
                                      </p:to>
                                    </p:set>
                                    <p:anim calcmode="lin" valueType="num">
                                      <p:cBhvr additive="base">
                                        <p:cTn id="25" dur="500" fill="hold"/>
                                        <p:tgtEl>
                                          <p:spTgt spid="6410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1027">
                                            <p:txEl>
                                              <p:pRg st="3" end="3"/>
                                            </p:txEl>
                                          </p:spTgt>
                                        </p:tgtEl>
                                        <p:attrNameLst>
                                          <p:attrName>style.visibility</p:attrName>
                                        </p:attrNameLst>
                                      </p:cBhvr>
                                      <p:to>
                                        <p:strVal val="visible"/>
                                      </p:to>
                                    </p:set>
                                    <p:anim calcmode="lin" valueType="num">
                                      <p:cBhvr additive="base">
                                        <p:cTn id="31" dur="500" fill="hold"/>
                                        <p:tgtEl>
                                          <p:spTgt spid="6410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1027">
                                            <p:txEl>
                                              <p:pRg st="4" end="4"/>
                                            </p:txEl>
                                          </p:spTgt>
                                        </p:tgtEl>
                                        <p:attrNameLst>
                                          <p:attrName>style.visibility</p:attrName>
                                        </p:attrNameLst>
                                      </p:cBhvr>
                                      <p:to>
                                        <p:strVal val="visible"/>
                                      </p:to>
                                    </p:set>
                                    <p:anim calcmode="lin" valueType="num">
                                      <p:cBhvr additive="base">
                                        <p:cTn id="37" dur="500" fill="hold"/>
                                        <p:tgtEl>
                                          <p:spTgt spid="6410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1027">
                                            <p:txEl>
                                              <p:pRg st="6" end="6"/>
                                            </p:txEl>
                                          </p:spTgt>
                                        </p:tgtEl>
                                        <p:attrNameLst>
                                          <p:attrName>style.visibility</p:attrName>
                                        </p:attrNameLst>
                                      </p:cBhvr>
                                      <p:to>
                                        <p:strVal val="visible"/>
                                      </p:to>
                                    </p:set>
                                    <p:anim calcmode="lin" valueType="num">
                                      <p:cBhvr additive="base">
                                        <p:cTn id="43" dur="500" fill="hold"/>
                                        <p:tgtEl>
                                          <p:spTgt spid="6410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10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41027">
                                            <p:txEl>
                                              <p:pRg st="7" end="7"/>
                                            </p:txEl>
                                          </p:spTgt>
                                        </p:tgtEl>
                                        <p:attrNameLst>
                                          <p:attrName>style.visibility</p:attrName>
                                        </p:attrNameLst>
                                      </p:cBhvr>
                                      <p:to>
                                        <p:strVal val="visible"/>
                                      </p:to>
                                    </p:set>
                                    <p:anim calcmode="lin" valueType="num">
                                      <p:cBhvr additive="base">
                                        <p:cTn id="49" dur="500" fill="hold"/>
                                        <p:tgtEl>
                                          <p:spTgt spid="6410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410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41027">
                                            <p:txEl>
                                              <p:pRg st="8" end="8"/>
                                            </p:txEl>
                                          </p:spTgt>
                                        </p:tgtEl>
                                        <p:attrNameLst>
                                          <p:attrName>style.visibility</p:attrName>
                                        </p:attrNameLst>
                                      </p:cBhvr>
                                      <p:to>
                                        <p:strVal val="visible"/>
                                      </p:to>
                                    </p:set>
                                    <p:anim calcmode="lin" valueType="num">
                                      <p:cBhvr additive="base">
                                        <p:cTn id="55" dur="500" fill="hold"/>
                                        <p:tgtEl>
                                          <p:spTgt spid="6410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410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41027">
                                            <p:txEl>
                                              <p:pRg st="9" end="9"/>
                                            </p:txEl>
                                          </p:spTgt>
                                        </p:tgtEl>
                                        <p:attrNameLst>
                                          <p:attrName>style.visibility</p:attrName>
                                        </p:attrNameLst>
                                      </p:cBhvr>
                                      <p:to>
                                        <p:strVal val="visible"/>
                                      </p:to>
                                    </p:set>
                                    <p:anim calcmode="lin" valueType="num">
                                      <p:cBhvr additive="base">
                                        <p:cTn id="61" dur="500" fill="hold"/>
                                        <p:tgtEl>
                                          <p:spTgt spid="64102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4102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6" grpId="0" animBg="1" autoUpdateAnimBg="0"/>
      <p:bldP spid="641027" grpId="0" build="p" bldLvl="5"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AE7DC94-16E5-47A5-9FD7-76D9508AA587}" type="slidenum">
              <a:rPr lang="en-CA" smtClean="0">
                <a:solidFill>
                  <a:srgbClr val="FFFFFF"/>
                </a:solidFill>
              </a:rPr>
              <a:pPr/>
              <a:t>108</a:t>
            </a:fld>
            <a:endParaRPr lang="en-CA">
              <a:solidFill>
                <a:srgbClr val="FFFFFF"/>
              </a:solidFill>
            </a:endParaRPr>
          </a:p>
        </p:txBody>
      </p:sp>
      <p:pic>
        <p:nvPicPr>
          <p:cNvPr id="6748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775" y="1295400"/>
            <a:ext cx="8124825"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457200" y="304800"/>
            <a:ext cx="8229600" cy="1143000"/>
          </a:xfrm>
        </p:spPr>
        <p:txBody>
          <a:bodyPr/>
          <a:lstStyle/>
          <a:p>
            <a:r>
              <a:rPr lang="es-ES_tradnl" sz="2800" dirty="0">
                <a:latin typeface="Arial" pitchFamily="34" charset="0"/>
              </a:rPr>
              <a:t>BENEFICIOS</a:t>
            </a:r>
          </a:p>
        </p:txBody>
      </p:sp>
    </p:spTree>
    <p:extLst>
      <p:ext uri="{BB962C8B-B14F-4D97-AF65-F5344CB8AC3E}">
        <p14:creationId xmlns:p14="http://schemas.microsoft.com/office/powerpoint/2010/main" xmlns="" val="17994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AE7DC94-16E5-47A5-9FD7-76D9508AA587}" type="slidenum">
              <a:rPr lang="en-CA" smtClean="0">
                <a:solidFill>
                  <a:srgbClr val="FFFFFF"/>
                </a:solidFill>
              </a:rPr>
              <a:pPr/>
              <a:t>109</a:t>
            </a:fld>
            <a:endParaRPr lang="en-CA">
              <a:solidFill>
                <a:srgbClr val="FFFFFF"/>
              </a:solidFill>
            </a:endParaRPr>
          </a:p>
        </p:txBody>
      </p:sp>
      <p:sp>
        <p:nvSpPr>
          <p:cNvPr id="7" name="Rectangle 2"/>
          <p:cNvSpPr>
            <a:spLocks noGrp="1" noChangeArrowheads="1"/>
          </p:cNvSpPr>
          <p:nvPr>
            <p:ph type="title"/>
          </p:nvPr>
        </p:nvSpPr>
        <p:spPr>
          <a:xfrm>
            <a:off x="457200" y="304800"/>
            <a:ext cx="8229600" cy="1143000"/>
          </a:xfrm>
        </p:spPr>
        <p:txBody>
          <a:bodyPr/>
          <a:lstStyle/>
          <a:p>
            <a:r>
              <a:rPr lang="es-ES_tradnl" sz="2800" dirty="0">
                <a:latin typeface="Arial" pitchFamily="34" charset="0"/>
              </a:rPr>
              <a:t>BENEFICIOS</a:t>
            </a:r>
          </a:p>
        </p:txBody>
      </p:sp>
      <p:pic>
        <p:nvPicPr>
          <p:cNvPr id="6758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266" y="1343025"/>
            <a:ext cx="8565934" cy="505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90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7218" name="Rectangle 2"/>
          <p:cNvSpPr>
            <a:spLocks noGrp="1" noChangeArrowheads="1"/>
          </p:cNvSpPr>
          <p:nvPr>
            <p:ph type="title"/>
          </p:nvPr>
        </p:nvSpPr>
        <p:spPr>
          <a:xfrm>
            <a:off x="1727200" y="571500"/>
            <a:ext cx="5797550" cy="936625"/>
          </a:xfrm>
          <a:ln/>
        </p:spPr>
        <p:txBody>
          <a:bodyPr/>
          <a:lstStyle/>
          <a:p>
            <a:pPr algn="ctr"/>
            <a:r>
              <a:rPr lang="es-ES_tradnl" sz="3200" i="1">
                <a:solidFill>
                  <a:srgbClr val="D66B00"/>
                </a:solidFill>
                <a:latin typeface="Times New Roman" pitchFamily="18" charset="0"/>
              </a:rPr>
              <a:t>QUÉ  ES  RCM</a:t>
            </a:r>
            <a:r>
              <a:rPr lang="es-ES_tradnl" sz="3200">
                <a:solidFill>
                  <a:srgbClr val="D66B00"/>
                </a:solidFill>
                <a:effectLst/>
                <a:latin typeface="Times New Roman" pitchFamily="18" charset="0"/>
              </a:rPr>
              <a:t>  ?</a:t>
            </a:r>
            <a:endParaRPr lang="en-US" sz="3200">
              <a:solidFill>
                <a:srgbClr val="D66B00"/>
              </a:solidFill>
              <a:effectLst/>
              <a:latin typeface="Times New Roman" pitchFamily="18" charset="0"/>
            </a:endParaRPr>
          </a:p>
        </p:txBody>
      </p:sp>
      <p:graphicFrame>
        <p:nvGraphicFramePr>
          <p:cNvPr id="777220" name="Object 4"/>
          <p:cNvGraphicFramePr>
            <a:graphicFrameLocks noGrp="1" noChangeAspect="1"/>
          </p:cNvGraphicFramePr>
          <p:nvPr>
            <p:ph idx="1"/>
          </p:nvPr>
        </p:nvGraphicFramePr>
        <p:xfrm>
          <a:off x="2009775" y="2643188"/>
          <a:ext cx="5162550" cy="2857500"/>
        </p:xfrm>
        <a:graphic>
          <a:graphicData uri="http://schemas.openxmlformats.org/presentationml/2006/ole">
            <p:oleObj spid="_x0000_s649283" name="Bitmap Image" r:id="rId4" imgW="5161905" imgH="2857899" progId="PBrush">
              <p:embed/>
            </p:oleObj>
          </a:graphicData>
        </a:graphic>
      </p:graphicFrame>
      <p:sp>
        <p:nvSpPr>
          <p:cNvPr id="5" name="5 Marcador de número de diapositiva"/>
          <p:cNvSpPr>
            <a:spLocks noGrp="1"/>
          </p:cNvSpPr>
          <p:nvPr>
            <p:ph type="sldNum" sz="quarter" idx="12"/>
          </p:nvPr>
        </p:nvSpPr>
        <p:spPr/>
        <p:txBody>
          <a:bodyPr/>
          <a:lstStyle/>
          <a:p>
            <a:fld id="{843AEA30-71F4-4EDC-8C82-467E141B37F9}" type="slidenum">
              <a:rPr lang="en-CA"/>
              <a:pPr/>
              <a:t>11</a:t>
            </a:fld>
            <a:endParaRPr lang="en-CA"/>
          </a:p>
        </p:txBody>
      </p:sp>
      <p:sp>
        <p:nvSpPr>
          <p:cNvPr id="777222" name="Text Box 6"/>
          <p:cNvSpPr txBox="1">
            <a:spLocks noChangeArrowheads="1"/>
          </p:cNvSpPr>
          <p:nvPr/>
        </p:nvSpPr>
        <p:spPr bwMode="auto">
          <a:xfrm>
            <a:off x="1982788" y="1828800"/>
            <a:ext cx="48958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i="1">
                <a:solidFill>
                  <a:srgbClr val="291274"/>
                </a:solidFill>
              </a:rPr>
              <a:t>Curva de la Bañera</a:t>
            </a:r>
          </a:p>
        </p:txBody>
      </p:sp>
    </p:spTree>
    <p:extLst>
      <p:ext uri="{BB962C8B-B14F-4D97-AF65-F5344CB8AC3E}">
        <p14:creationId xmlns:p14="http://schemas.microsoft.com/office/powerpoint/2010/main" xmlns="" val="4826092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228600" y="1295400"/>
            <a:ext cx="8686800" cy="685800"/>
          </a:xfrm>
          <a:prstGeom prst="rect">
            <a:avLst/>
          </a:prstGeom>
          <a:solidFill>
            <a:srgbClr val="3366FF">
              <a:alpha val="41960"/>
            </a:srgbClr>
          </a:solidFill>
          <a:ln w="38100" algn="ctr">
            <a:noFill/>
            <a:miter lim="800000"/>
            <a:headEnd/>
            <a:tailEnd/>
          </a:ln>
        </p:spPr>
        <p:txBody>
          <a:bodyPr wrap="none" anchor="ctr"/>
          <a:lstStyle/>
          <a:p>
            <a:pPr algn="l" rtl="0" eaLnBrk="0" fontAlgn="base" hangingPunct="0">
              <a:spcBef>
                <a:spcPct val="0"/>
              </a:spcBef>
              <a:spcAft>
                <a:spcPct val="0"/>
              </a:spcAft>
            </a:pPr>
            <a:endParaRPr lang="en-US" sz="1600" b="1" kern="1200">
              <a:solidFill>
                <a:srgbClr val="000000"/>
              </a:solidFill>
              <a:latin typeface="Arial" charset="0"/>
              <a:ea typeface="ＭＳ Ｐゴシック" charset="-128"/>
              <a:cs typeface="+mn-cs"/>
            </a:endParaRPr>
          </a:p>
        </p:txBody>
      </p:sp>
      <p:sp>
        <p:nvSpPr>
          <p:cNvPr id="645124" name="Rectangle 4"/>
          <p:cNvSpPr>
            <a:spLocks noChangeArrowheads="1"/>
          </p:cNvSpPr>
          <p:nvPr/>
        </p:nvSpPr>
        <p:spPr bwMode="auto">
          <a:xfrm>
            <a:off x="3103563" y="914400"/>
            <a:ext cx="3165475" cy="457200"/>
          </a:xfrm>
          <a:prstGeom prst="rect">
            <a:avLst/>
          </a:prstGeom>
          <a:noFill/>
          <a:ln w="38100" algn="ctr">
            <a:noFill/>
            <a:miter lim="800000"/>
            <a:headEnd/>
            <a:tailEnd/>
          </a:ln>
          <a:effectLst/>
        </p:spPr>
        <p:txBody>
          <a:bodyPr wrap="none">
            <a:spAutoFit/>
          </a:bodyPr>
          <a:lstStyle/>
          <a:p>
            <a:pPr algn="ctr" rtl="0" eaLnBrk="0" fontAlgn="base" hangingPunct="0">
              <a:spcBef>
                <a:spcPct val="0"/>
              </a:spcBef>
              <a:spcAft>
                <a:spcPct val="0"/>
              </a:spcAft>
              <a:defRPr/>
            </a:pPr>
            <a:r>
              <a:rPr lang="es-ES_tradnl" sz="2400" b="1" kern="1200">
                <a:solidFill>
                  <a:srgbClr val="003399"/>
                </a:solidFill>
                <a:effectLst>
                  <a:outerShdw blurRad="38100" dist="38100" dir="2700000" algn="tl">
                    <a:srgbClr val="C0C0C0"/>
                  </a:outerShdw>
                </a:effectLst>
                <a:latin typeface="Arial" charset="0"/>
                <a:ea typeface="ＭＳ Ｐゴシック" charset="-128"/>
                <a:cs typeface="+mn-cs"/>
              </a:rPr>
              <a:t>UN PLAN DINÁMICO</a:t>
            </a:r>
            <a:endParaRPr lang="es-CO" sz="2400" b="1" kern="1200">
              <a:solidFill>
                <a:srgbClr val="003399"/>
              </a:solidFill>
              <a:effectLst>
                <a:outerShdw blurRad="38100" dist="38100" dir="2700000" algn="tl">
                  <a:srgbClr val="C0C0C0"/>
                </a:outerShdw>
              </a:effectLst>
              <a:latin typeface="Arial" charset="0"/>
              <a:ea typeface="ＭＳ Ｐゴシック" charset="-128"/>
              <a:cs typeface="+mn-cs"/>
            </a:endParaRPr>
          </a:p>
        </p:txBody>
      </p:sp>
      <p:sp>
        <p:nvSpPr>
          <p:cNvPr id="645125" name="Text Box 5"/>
          <p:cNvSpPr txBox="1">
            <a:spLocks noChangeArrowheads="1"/>
          </p:cNvSpPr>
          <p:nvPr/>
        </p:nvSpPr>
        <p:spPr bwMode="auto">
          <a:xfrm>
            <a:off x="304800" y="1295400"/>
            <a:ext cx="8534400" cy="641350"/>
          </a:xfrm>
          <a:prstGeom prst="rect">
            <a:avLst/>
          </a:prstGeom>
          <a:noFill/>
          <a:ln w="38100" algn="ctr">
            <a:noFill/>
            <a:miter lim="800000"/>
            <a:headEnd/>
            <a:tailEnd/>
          </a:ln>
        </p:spPr>
        <p:txBody>
          <a:bodyPr>
            <a:spAutoFit/>
          </a:bodyPr>
          <a:lstStyle/>
          <a:p>
            <a:pPr algn="ctr" rtl="0" eaLnBrk="0" fontAlgn="base" hangingPunct="0">
              <a:spcBef>
                <a:spcPct val="0"/>
              </a:spcBef>
              <a:spcAft>
                <a:spcPct val="0"/>
              </a:spcAft>
            </a:pPr>
            <a:r>
              <a:rPr lang="es-ES_tradnl" b="1" kern="1200">
                <a:solidFill>
                  <a:srgbClr val="000000"/>
                </a:solidFill>
                <a:latin typeface="Arial" charset="0"/>
                <a:ea typeface="ＭＳ Ｐゴシック" charset="-128"/>
                <a:cs typeface="+mn-cs"/>
              </a:rPr>
              <a:t>Cada grupo deberá reunirse formalmente de nuevo, </a:t>
            </a:r>
          </a:p>
          <a:p>
            <a:pPr algn="ctr" rtl="0" eaLnBrk="0" fontAlgn="base" hangingPunct="0">
              <a:spcBef>
                <a:spcPct val="0"/>
              </a:spcBef>
              <a:spcAft>
                <a:spcPct val="0"/>
              </a:spcAft>
            </a:pPr>
            <a:r>
              <a:rPr lang="es-ES_tradnl" b="1" kern="1200">
                <a:solidFill>
                  <a:srgbClr val="000000"/>
                </a:solidFill>
                <a:latin typeface="Arial" charset="0"/>
                <a:ea typeface="ＭＳ Ｐゴシック" charset="-128"/>
                <a:cs typeface="+mn-cs"/>
              </a:rPr>
              <a:t>cada 9 a 12 meses, para revisar las planillas.</a:t>
            </a:r>
            <a:endParaRPr lang="es-CO" b="1" kern="1200">
              <a:solidFill>
                <a:srgbClr val="000000"/>
              </a:solidFill>
              <a:latin typeface="Arial" charset="0"/>
              <a:ea typeface="ＭＳ Ｐゴシック" charset="-128"/>
              <a:cs typeface="+mn-cs"/>
            </a:endParaRPr>
          </a:p>
        </p:txBody>
      </p:sp>
      <p:sp>
        <p:nvSpPr>
          <p:cNvPr id="645126" name="Rectangle 6"/>
          <p:cNvSpPr>
            <a:spLocks noChangeArrowheads="1"/>
          </p:cNvSpPr>
          <p:nvPr/>
        </p:nvSpPr>
        <p:spPr bwMode="auto">
          <a:xfrm>
            <a:off x="2989263" y="2209800"/>
            <a:ext cx="3419475" cy="457200"/>
          </a:xfrm>
          <a:prstGeom prst="rect">
            <a:avLst/>
          </a:prstGeom>
          <a:noFill/>
          <a:ln w="38100" algn="ctr">
            <a:noFill/>
            <a:miter lim="800000"/>
            <a:headEnd/>
            <a:tailEnd/>
          </a:ln>
          <a:effectLst/>
        </p:spPr>
        <p:txBody>
          <a:bodyPr wrap="none">
            <a:spAutoFit/>
          </a:bodyPr>
          <a:lstStyle/>
          <a:p>
            <a:pPr algn="ctr" rtl="0" eaLnBrk="0" fontAlgn="base" hangingPunct="0">
              <a:spcBef>
                <a:spcPct val="0"/>
              </a:spcBef>
              <a:spcAft>
                <a:spcPct val="0"/>
              </a:spcAft>
              <a:defRPr/>
            </a:pPr>
            <a:r>
              <a:rPr lang="es-ES_tradnl" sz="2400" b="1" kern="1200">
                <a:solidFill>
                  <a:srgbClr val="003399"/>
                </a:solidFill>
                <a:effectLst>
                  <a:outerShdw blurRad="38100" dist="38100" dir="2700000" algn="tl">
                    <a:srgbClr val="C0C0C0"/>
                  </a:outerShdw>
                </a:effectLst>
                <a:latin typeface="Arial" charset="0"/>
                <a:ea typeface="ＭＳ Ｐゴシック" charset="-128"/>
                <a:cs typeface="+mn-cs"/>
              </a:rPr>
              <a:t>PREGUNTAS CLAVES</a:t>
            </a:r>
            <a:endParaRPr lang="es-CO" sz="2400" b="1" kern="1200">
              <a:solidFill>
                <a:srgbClr val="003399"/>
              </a:solidFill>
              <a:effectLst>
                <a:outerShdw blurRad="38100" dist="38100" dir="2700000" algn="tl">
                  <a:srgbClr val="C0C0C0"/>
                </a:outerShdw>
              </a:effectLst>
              <a:latin typeface="Arial" charset="0"/>
              <a:ea typeface="ＭＳ Ｐゴシック" charset="-128"/>
              <a:cs typeface="+mn-cs"/>
            </a:endParaRPr>
          </a:p>
        </p:txBody>
      </p:sp>
      <p:sp>
        <p:nvSpPr>
          <p:cNvPr id="645127" name="Text Box 7"/>
          <p:cNvSpPr txBox="1">
            <a:spLocks noChangeArrowheads="1"/>
          </p:cNvSpPr>
          <p:nvPr/>
        </p:nvSpPr>
        <p:spPr bwMode="auto">
          <a:xfrm>
            <a:off x="304800" y="2819400"/>
            <a:ext cx="4362450" cy="3622675"/>
          </a:xfrm>
          <a:prstGeom prst="rect">
            <a:avLst/>
          </a:prstGeom>
          <a:noFill/>
          <a:ln w="38100" algn="ctr">
            <a:noFill/>
            <a:miter lim="800000"/>
            <a:headEnd/>
            <a:tailEnd/>
          </a:ln>
        </p:spPr>
        <p:txBody>
          <a:bodyPr>
            <a:spAutoFit/>
          </a:bodyPr>
          <a:lstStyle/>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¿CAMBIÓ EL CONTEXTO </a:t>
            </a:r>
          </a:p>
          <a:p>
            <a:pPr marL="180975" indent="-180975" algn="l" rtl="0" eaLnBrk="0" fontAlgn="base" hangingPunct="0">
              <a:lnSpc>
                <a:spcPct val="90000"/>
              </a:lnSpc>
              <a:spcBef>
                <a:spcPct val="0"/>
              </a:spcBef>
              <a:spcAft>
                <a:spcPct val="0"/>
              </a:spcAft>
              <a:buFont typeface="Wingdings" pitchFamily="2" charset="2"/>
              <a:buNone/>
            </a:pPr>
            <a:r>
              <a:rPr lang="es-CO" sz="1600" b="1" kern="1200">
                <a:solidFill>
                  <a:srgbClr val="000000"/>
                </a:solidFill>
                <a:latin typeface="Arial" charset="0"/>
                <a:ea typeface="ＭＳ Ｐゴシック" charset="-128"/>
                <a:cs typeface="+mn-cs"/>
              </a:rPr>
              <a:t>	OPERACIONAL?</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¿SE MODIFICÓ EL EQUIPO?</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¿CAMBIÓ ALGÚN PARÁMETRO </a:t>
            </a:r>
          </a:p>
          <a:p>
            <a:pPr marL="180975" indent="-180975" algn="l" rtl="0" eaLnBrk="0" fontAlgn="base" hangingPunct="0">
              <a:lnSpc>
                <a:spcPct val="90000"/>
              </a:lnSpc>
              <a:spcBef>
                <a:spcPct val="0"/>
              </a:spcBef>
              <a:spcAft>
                <a:spcPct val="0"/>
              </a:spcAft>
              <a:buFont typeface="Wingdings" pitchFamily="2" charset="2"/>
              <a:buNone/>
            </a:pPr>
            <a:r>
              <a:rPr lang="es-CO" sz="1600" b="1" kern="1200">
                <a:solidFill>
                  <a:srgbClr val="000000"/>
                </a:solidFill>
                <a:latin typeface="Arial" charset="0"/>
                <a:ea typeface="ＭＳ Ｐゴシック" charset="-128"/>
                <a:cs typeface="+mn-cs"/>
              </a:rPr>
              <a:t>	DE FUNCIONAMIENTO?</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¿OCURRIÓ ALGÚN MODO DE FALLA </a:t>
            </a:r>
          </a:p>
          <a:p>
            <a:pPr marL="180975" indent="-180975" algn="l" rtl="0" eaLnBrk="0" fontAlgn="base" hangingPunct="0">
              <a:lnSpc>
                <a:spcPct val="90000"/>
              </a:lnSpc>
              <a:spcBef>
                <a:spcPct val="0"/>
              </a:spcBef>
              <a:spcAft>
                <a:spcPct val="0"/>
              </a:spcAft>
              <a:buFont typeface="Wingdings" pitchFamily="2" charset="2"/>
              <a:buNone/>
            </a:pPr>
            <a:r>
              <a:rPr lang="es-CO" sz="1600" b="1" kern="1200">
                <a:solidFill>
                  <a:srgbClr val="000000"/>
                </a:solidFill>
                <a:latin typeface="Arial" charset="0"/>
                <a:ea typeface="ＭＳ Ｐゴシック" charset="-128"/>
                <a:cs typeface="+mn-cs"/>
              </a:rPr>
              <a:t>	NO CONSIDERADO?</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¿NECESITA CAMBIARSE LA </a:t>
            </a:r>
          </a:p>
          <a:p>
            <a:pPr marL="180975" indent="-180975" algn="l" rtl="0" eaLnBrk="0" fontAlgn="base" hangingPunct="0">
              <a:lnSpc>
                <a:spcPct val="90000"/>
              </a:lnSpc>
              <a:spcBef>
                <a:spcPct val="0"/>
              </a:spcBef>
              <a:spcAft>
                <a:spcPct val="0"/>
              </a:spcAft>
              <a:buFont typeface="Wingdings" pitchFamily="2" charset="2"/>
              <a:buNone/>
            </a:pPr>
            <a:r>
              <a:rPr lang="es-CO" sz="1600" b="1" kern="1200">
                <a:solidFill>
                  <a:srgbClr val="000000"/>
                </a:solidFill>
                <a:latin typeface="Arial" charset="0"/>
                <a:ea typeface="ＭＳ Ｐゴシック" charset="-128"/>
                <a:cs typeface="+mn-cs"/>
              </a:rPr>
              <a:t>	DESCRIPCIÓN DE ALGÚN EFECTO?</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a:solidFill>
                  <a:srgbClr val="000000"/>
                </a:solidFill>
                <a:latin typeface="Arial" charset="0"/>
                <a:ea typeface="ＭＳ Ｐゴシック" charset="-128"/>
                <a:cs typeface="+mn-cs"/>
              </a:rPr>
              <a:t>¿DEBE SER RECONSIDERADA ALGUNA </a:t>
            </a:r>
          </a:p>
          <a:p>
            <a:pPr marL="180975" indent="-180975" algn="l" rtl="0" eaLnBrk="0" fontAlgn="base" hangingPunct="0">
              <a:lnSpc>
                <a:spcPct val="90000"/>
              </a:lnSpc>
              <a:spcBef>
                <a:spcPct val="0"/>
              </a:spcBef>
              <a:spcAft>
                <a:spcPct val="0"/>
              </a:spcAft>
              <a:buFont typeface="Wingdings" pitchFamily="2" charset="2"/>
              <a:buNone/>
            </a:pPr>
            <a:r>
              <a:rPr lang="es-CO" sz="1600" b="1" kern="1200">
                <a:solidFill>
                  <a:srgbClr val="000000"/>
                </a:solidFill>
                <a:latin typeface="Arial" charset="0"/>
                <a:ea typeface="ＭＳ Ｐゴシック" charset="-128"/>
                <a:cs typeface="+mn-cs"/>
              </a:rPr>
              <a:t>	CONSECUENCIA DE FALLA?</a:t>
            </a:r>
          </a:p>
        </p:txBody>
      </p:sp>
      <p:sp>
        <p:nvSpPr>
          <p:cNvPr id="645128" name="Text Box 8"/>
          <p:cNvSpPr txBox="1">
            <a:spLocks noChangeArrowheads="1"/>
          </p:cNvSpPr>
          <p:nvPr/>
        </p:nvSpPr>
        <p:spPr bwMode="auto">
          <a:xfrm>
            <a:off x="4752975" y="2819400"/>
            <a:ext cx="4314825" cy="2740025"/>
          </a:xfrm>
          <a:prstGeom prst="rect">
            <a:avLst/>
          </a:prstGeom>
          <a:noFill/>
          <a:ln w="38100" algn="ctr">
            <a:noFill/>
            <a:miter lim="800000"/>
            <a:headEnd/>
            <a:tailEnd/>
          </a:ln>
        </p:spPr>
        <p:txBody>
          <a:bodyPr>
            <a:spAutoFit/>
          </a:bodyPr>
          <a:lstStyle/>
          <a:p>
            <a:pPr marL="180975" indent="-180975" algn="l" rtl="0" eaLnBrk="0" fontAlgn="base" hangingPunct="0">
              <a:lnSpc>
                <a:spcPct val="90000"/>
              </a:lnSpc>
              <a:spcBef>
                <a:spcPct val="0"/>
              </a:spcBef>
              <a:spcAft>
                <a:spcPct val="0"/>
              </a:spcAft>
              <a:buFont typeface="Wingdings" pitchFamily="2" charset="2"/>
              <a:buChar char="§"/>
            </a:pPr>
            <a:r>
              <a:rPr lang="es-CO" sz="1600" b="1" kern="1200" dirty="0">
                <a:solidFill>
                  <a:srgbClr val="000000"/>
                </a:solidFill>
                <a:latin typeface="Arial" charset="0"/>
                <a:ea typeface="ＭＳ Ｐゴシック" charset="-128"/>
                <a:cs typeface="+mn-cs"/>
              </a:rPr>
              <a:t>¿TODAS LAS TAREAS CONTINUAN SIENDO “TÉCNICAMENTE FACTIBLES” Y MERECEN LA PENA”?</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dirty="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dirty="0">
                <a:solidFill>
                  <a:srgbClr val="000000"/>
                </a:solidFill>
                <a:latin typeface="Arial" charset="0"/>
                <a:ea typeface="ＭＳ Ｐゴシック" charset="-128"/>
                <a:cs typeface="+mn-cs"/>
              </a:rPr>
              <a:t>¿NECESITA SER CAMBIADA LA FRECUENCIA DE ALGUNA TAREA?</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dirty="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dirty="0">
                <a:solidFill>
                  <a:srgbClr val="000000"/>
                </a:solidFill>
                <a:latin typeface="Arial" charset="0"/>
                <a:ea typeface="ＭＳ Ｐゴシック" charset="-128"/>
                <a:cs typeface="+mn-cs"/>
              </a:rPr>
              <a:t>¿DEBE SER CONSIDERADA ALGUNA NUEVA TÉCNICA PREVENTIVA?</a:t>
            </a:r>
          </a:p>
          <a:p>
            <a:pPr marL="180975" indent="-180975" algn="l" rtl="0" eaLnBrk="0" fontAlgn="base" hangingPunct="0">
              <a:lnSpc>
                <a:spcPct val="90000"/>
              </a:lnSpc>
              <a:spcBef>
                <a:spcPct val="0"/>
              </a:spcBef>
              <a:spcAft>
                <a:spcPct val="0"/>
              </a:spcAft>
              <a:buFont typeface="Wingdings" pitchFamily="2" charset="2"/>
              <a:buChar char="§"/>
            </a:pPr>
            <a:endParaRPr lang="es-CO" sz="1600" b="1" kern="1200" dirty="0">
              <a:solidFill>
                <a:srgbClr val="000000"/>
              </a:solidFill>
              <a:latin typeface="Arial" charset="0"/>
              <a:ea typeface="ＭＳ Ｐゴシック" charset="-128"/>
              <a:cs typeface="+mn-cs"/>
            </a:endParaRPr>
          </a:p>
          <a:p>
            <a:pPr marL="180975" indent="-180975" algn="l" rtl="0" eaLnBrk="0" fontAlgn="base" hangingPunct="0">
              <a:lnSpc>
                <a:spcPct val="90000"/>
              </a:lnSpc>
              <a:spcBef>
                <a:spcPct val="0"/>
              </a:spcBef>
              <a:spcAft>
                <a:spcPct val="0"/>
              </a:spcAft>
              <a:buFont typeface="Wingdings" pitchFamily="2" charset="2"/>
              <a:buChar char="§"/>
            </a:pPr>
            <a:r>
              <a:rPr lang="es-CO" sz="1600" b="1" kern="1200" dirty="0">
                <a:solidFill>
                  <a:srgbClr val="000000"/>
                </a:solidFill>
                <a:latin typeface="Arial" charset="0"/>
                <a:ea typeface="ＭＳ Ｐゴシック" charset="-128"/>
                <a:cs typeface="+mn-cs"/>
              </a:rPr>
              <a:t>¿DEBE SER CAMBIADA LA PERSONA QUE REALIZA ALGUNA TAREA?</a:t>
            </a:r>
          </a:p>
        </p:txBody>
      </p:sp>
    </p:spTree>
    <p:extLst>
      <p:ext uri="{BB962C8B-B14F-4D97-AF65-F5344CB8AC3E}">
        <p14:creationId xmlns:p14="http://schemas.microsoft.com/office/powerpoint/2010/main" xmlns="" val="17598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22"/>
                                        </p:tgtEl>
                                        <p:attrNameLst>
                                          <p:attrName>style.visibility</p:attrName>
                                        </p:attrNameLst>
                                      </p:cBhvr>
                                      <p:to>
                                        <p:strVal val="visible"/>
                                      </p:to>
                                    </p:set>
                                    <p:animEffect transition="in" filter="fade">
                                      <p:cBhvr>
                                        <p:cTn id="7" dur="500"/>
                                        <p:tgtEl>
                                          <p:spTgt spid="64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5124"/>
                                        </p:tgtEl>
                                        <p:attrNameLst>
                                          <p:attrName>style.visibility</p:attrName>
                                        </p:attrNameLst>
                                      </p:cBhvr>
                                      <p:to>
                                        <p:strVal val="visible"/>
                                      </p:to>
                                    </p:set>
                                    <p:animEffect transition="in" filter="fade">
                                      <p:cBhvr>
                                        <p:cTn id="10" dur="500"/>
                                        <p:tgtEl>
                                          <p:spTgt spid="6451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animEffect transition="in" filter="fade">
                                      <p:cBhvr>
                                        <p:cTn id="13" dur="500"/>
                                        <p:tgtEl>
                                          <p:spTgt spid="6451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45126"/>
                                        </p:tgtEl>
                                        <p:attrNameLst>
                                          <p:attrName>style.visibility</p:attrName>
                                        </p:attrNameLst>
                                      </p:cBhvr>
                                      <p:to>
                                        <p:strVal val="visible"/>
                                      </p:to>
                                    </p:set>
                                    <p:animEffect transition="in" filter="fade">
                                      <p:cBhvr>
                                        <p:cTn id="18" dur="500"/>
                                        <p:tgtEl>
                                          <p:spTgt spid="645126"/>
                                        </p:tgtEl>
                                      </p:cBhvr>
                                    </p:animEffect>
                                  </p:childTnLst>
                                </p:cTn>
                              </p:par>
                              <p:par>
                                <p:cTn id="19" presetID="10" presetClass="entr" presetSubtype="0" fill="hold" nodeType="withEffect">
                                  <p:stCondLst>
                                    <p:cond delay="0"/>
                                  </p:stCondLst>
                                  <p:childTnLst>
                                    <p:set>
                                      <p:cBhvr>
                                        <p:cTn id="20" dur="1" fill="hold">
                                          <p:stCondLst>
                                            <p:cond delay="0"/>
                                          </p:stCondLst>
                                        </p:cTn>
                                        <p:tgtEl>
                                          <p:spTgt spid="645127">
                                            <p:txEl>
                                              <p:pRg st="0" end="0"/>
                                            </p:txEl>
                                          </p:spTgt>
                                        </p:tgtEl>
                                        <p:attrNameLst>
                                          <p:attrName>style.visibility</p:attrName>
                                        </p:attrNameLst>
                                      </p:cBhvr>
                                      <p:to>
                                        <p:strVal val="visible"/>
                                      </p:to>
                                    </p:set>
                                    <p:animEffect transition="in" filter="fade">
                                      <p:cBhvr>
                                        <p:cTn id="21" dur="500"/>
                                        <p:tgtEl>
                                          <p:spTgt spid="64512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45127">
                                            <p:txEl>
                                              <p:pRg st="1" end="1"/>
                                            </p:txEl>
                                          </p:spTgt>
                                        </p:tgtEl>
                                        <p:attrNameLst>
                                          <p:attrName>style.visibility</p:attrName>
                                        </p:attrNameLst>
                                      </p:cBhvr>
                                      <p:to>
                                        <p:strVal val="visible"/>
                                      </p:to>
                                    </p:set>
                                    <p:animEffect transition="in" filter="fade">
                                      <p:cBhvr>
                                        <p:cTn id="24" dur="500"/>
                                        <p:tgtEl>
                                          <p:spTgt spid="64512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5127">
                                            <p:txEl>
                                              <p:pRg st="3" end="3"/>
                                            </p:txEl>
                                          </p:spTgt>
                                        </p:tgtEl>
                                        <p:attrNameLst>
                                          <p:attrName>style.visibility</p:attrName>
                                        </p:attrNameLst>
                                      </p:cBhvr>
                                      <p:to>
                                        <p:strVal val="visible"/>
                                      </p:to>
                                    </p:set>
                                    <p:animEffect transition="in" filter="fade">
                                      <p:cBhvr>
                                        <p:cTn id="29" dur="500"/>
                                        <p:tgtEl>
                                          <p:spTgt spid="6451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45127">
                                            <p:txEl>
                                              <p:pRg st="5" end="5"/>
                                            </p:txEl>
                                          </p:spTgt>
                                        </p:tgtEl>
                                        <p:attrNameLst>
                                          <p:attrName>style.visibility</p:attrName>
                                        </p:attrNameLst>
                                      </p:cBhvr>
                                      <p:to>
                                        <p:strVal val="visible"/>
                                      </p:to>
                                    </p:set>
                                    <p:animEffect transition="in" filter="fade">
                                      <p:cBhvr>
                                        <p:cTn id="34" dur="500"/>
                                        <p:tgtEl>
                                          <p:spTgt spid="645127">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45127">
                                            <p:txEl>
                                              <p:pRg st="6" end="6"/>
                                            </p:txEl>
                                          </p:spTgt>
                                        </p:tgtEl>
                                        <p:attrNameLst>
                                          <p:attrName>style.visibility</p:attrName>
                                        </p:attrNameLst>
                                      </p:cBhvr>
                                      <p:to>
                                        <p:strVal val="visible"/>
                                      </p:to>
                                    </p:set>
                                    <p:animEffect transition="in" filter="fade">
                                      <p:cBhvr>
                                        <p:cTn id="37" dur="500"/>
                                        <p:tgtEl>
                                          <p:spTgt spid="6451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5127">
                                            <p:txEl>
                                              <p:pRg st="8" end="8"/>
                                            </p:txEl>
                                          </p:spTgt>
                                        </p:tgtEl>
                                        <p:attrNameLst>
                                          <p:attrName>style.visibility</p:attrName>
                                        </p:attrNameLst>
                                      </p:cBhvr>
                                      <p:to>
                                        <p:strVal val="visible"/>
                                      </p:to>
                                    </p:set>
                                    <p:animEffect transition="in" filter="fade">
                                      <p:cBhvr>
                                        <p:cTn id="42" dur="500"/>
                                        <p:tgtEl>
                                          <p:spTgt spid="645127">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45127">
                                            <p:txEl>
                                              <p:pRg st="9" end="9"/>
                                            </p:txEl>
                                          </p:spTgt>
                                        </p:tgtEl>
                                        <p:attrNameLst>
                                          <p:attrName>style.visibility</p:attrName>
                                        </p:attrNameLst>
                                      </p:cBhvr>
                                      <p:to>
                                        <p:strVal val="visible"/>
                                      </p:to>
                                    </p:set>
                                    <p:animEffect transition="in" filter="fade">
                                      <p:cBhvr>
                                        <p:cTn id="45" dur="500"/>
                                        <p:tgtEl>
                                          <p:spTgt spid="645127">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45127">
                                            <p:txEl>
                                              <p:pRg st="11" end="11"/>
                                            </p:txEl>
                                          </p:spTgt>
                                        </p:tgtEl>
                                        <p:attrNameLst>
                                          <p:attrName>style.visibility</p:attrName>
                                        </p:attrNameLst>
                                      </p:cBhvr>
                                      <p:to>
                                        <p:strVal val="visible"/>
                                      </p:to>
                                    </p:set>
                                    <p:animEffect transition="in" filter="fade">
                                      <p:cBhvr>
                                        <p:cTn id="50" dur="500"/>
                                        <p:tgtEl>
                                          <p:spTgt spid="645127">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45127">
                                            <p:txEl>
                                              <p:pRg st="12" end="12"/>
                                            </p:txEl>
                                          </p:spTgt>
                                        </p:tgtEl>
                                        <p:attrNameLst>
                                          <p:attrName>style.visibility</p:attrName>
                                        </p:attrNameLst>
                                      </p:cBhvr>
                                      <p:to>
                                        <p:strVal val="visible"/>
                                      </p:to>
                                    </p:set>
                                    <p:animEffect transition="in" filter="fade">
                                      <p:cBhvr>
                                        <p:cTn id="53" dur="500"/>
                                        <p:tgtEl>
                                          <p:spTgt spid="645127">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45127">
                                            <p:txEl>
                                              <p:pRg st="14" end="14"/>
                                            </p:txEl>
                                          </p:spTgt>
                                        </p:tgtEl>
                                        <p:attrNameLst>
                                          <p:attrName>style.visibility</p:attrName>
                                        </p:attrNameLst>
                                      </p:cBhvr>
                                      <p:to>
                                        <p:strVal val="visible"/>
                                      </p:to>
                                    </p:set>
                                    <p:animEffect transition="in" filter="fade">
                                      <p:cBhvr>
                                        <p:cTn id="58" dur="500"/>
                                        <p:tgtEl>
                                          <p:spTgt spid="645127">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645127">
                                            <p:txEl>
                                              <p:pRg st="15" end="15"/>
                                            </p:txEl>
                                          </p:spTgt>
                                        </p:tgtEl>
                                        <p:attrNameLst>
                                          <p:attrName>style.visibility</p:attrName>
                                        </p:attrNameLst>
                                      </p:cBhvr>
                                      <p:to>
                                        <p:strVal val="visible"/>
                                      </p:to>
                                    </p:set>
                                    <p:animEffect transition="in" filter="fade">
                                      <p:cBhvr>
                                        <p:cTn id="61" dur="500"/>
                                        <p:tgtEl>
                                          <p:spTgt spid="645127">
                                            <p:txEl>
                                              <p:pRg st="15" end="1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45128">
                                            <p:txEl>
                                              <p:pRg st="0" end="0"/>
                                            </p:txEl>
                                          </p:spTgt>
                                        </p:tgtEl>
                                        <p:attrNameLst>
                                          <p:attrName>style.visibility</p:attrName>
                                        </p:attrNameLst>
                                      </p:cBhvr>
                                      <p:to>
                                        <p:strVal val="visible"/>
                                      </p:to>
                                    </p:set>
                                    <p:animEffect transition="in" filter="fade">
                                      <p:cBhvr>
                                        <p:cTn id="66" dur="500"/>
                                        <p:tgtEl>
                                          <p:spTgt spid="64512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45128">
                                            <p:txEl>
                                              <p:pRg st="2" end="2"/>
                                            </p:txEl>
                                          </p:spTgt>
                                        </p:tgtEl>
                                        <p:attrNameLst>
                                          <p:attrName>style.visibility</p:attrName>
                                        </p:attrNameLst>
                                      </p:cBhvr>
                                      <p:to>
                                        <p:strVal val="visible"/>
                                      </p:to>
                                    </p:set>
                                    <p:animEffect transition="in" filter="fade">
                                      <p:cBhvr>
                                        <p:cTn id="71" dur="500"/>
                                        <p:tgtEl>
                                          <p:spTgt spid="645128">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45128">
                                            <p:txEl>
                                              <p:pRg st="4" end="4"/>
                                            </p:txEl>
                                          </p:spTgt>
                                        </p:tgtEl>
                                        <p:attrNameLst>
                                          <p:attrName>style.visibility</p:attrName>
                                        </p:attrNameLst>
                                      </p:cBhvr>
                                      <p:to>
                                        <p:strVal val="visible"/>
                                      </p:to>
                                    </p:set>
                                    <p:animEffect transition="in" filter="fade">
                                      <p:cBhvr>
                                        <p:cTn id="76" dur="500"/>
                                        <p:tgtEl>
                                          <p:spTgt spid="645128">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45128">
                                            <p:txEl>
                                              <p:pRg st="6" end="6"/>
                                            </p:txEl>
                                          </p:spTgt>
                                        </p:tgtEl>
                                        <p:attrNameLst>
                                          <p:attrName>style.visibility</p:attrName>
                                        </p:attrNameLst>
                                      </p:cBhvr>
                                      <p:to>
                                        <p:strVal val="visible"/>
                                      </p:to>
                                    </p:set>
                                    <p:animEffect transition="in" filter="fade">
                                      <p:cBhvr>
                                        <p:cTn id="81" dur="500"/>
                                        <p:tgtEl>
                                          <p:spTgt spid="6451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animBg="1"/>
      <p:bldP spid="645124" grpId="0"/>
      <p:bldP spid="645125" grpId="0"/>
      <p:bldP spid="645126"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D4F63A04-D058-479F-A107-B39EEBA007B5}" type="slidenum">
              <a:rPr lang="en-CA" smtClean="0">
                <a:solidFill>
                  <a:srgbClr val="FFFFFF"/>
                </a:solidFill>
              </a:rPr>
              <a:pPr/>
              <a:t>111</a:t>
            </a:fld>
            <a:endParaRPr lang="en-CA">
              <a:solidFill>
                <a:srgbClr val="FFFFFF"/>
              </a:solidFill>
            </a:endParaRPr>
          </a:p>
        </p:txBody>
      </p:sp>
      <p:sp>
        <p:nvSpPr>
          <p:cNvPr id="3" name="Text Box 25"/>
          <p:cNvSpPr txBox="1">
            <a:spLocks noChangeArrowheads="1"/>
          </p:cNvSpPr>
          <p:nvPr/>
        </p:nvSpPr>
        <p:spPr bwMode="auto">
          <a:xfrm>
            <a:off x="649288" y="2714625"/>
            <a:ext cx="8066087" cy="1569660"/>
          </a:xfrm>
          <a:prstGeom prst="rect">
            <a:avLst/>
          </a:prstGeom>
          <a:noFill/>
          <a:ln w="9525" algn="ctr">
            <a:noFill/>
            <a:miter lim="800000"/>
            <a:headEnd/>
            <a:tailEnd/>
          </a:ln>
        </p:spPr>
        <p:txBody>
          <a:bodyPr>
            <a:spAutoFit/>
          </a:bodyPr>
          <a:lstStyle/>
          <a:p>
            <a:pPr eaLnBrk="1" hangingPunct="1">
              <a:spcBef>
                <a:spcPct val="0"/>
              </a:spcBef>
            </a:pPr>
            <a:r>
              <a:rPr kumimoji="1" lang="es-CO" sz="3200" dirty="0">
                <a:solidFill>
                  <a:schemeClr val="tx2"/>
                </a:solidFill>
                <a:effectLst>
                  <a:glow rad="101600">
                    <a:schemeClr val="bg1">
                      <a:alpha val="60000"/>
                    </a:schemeClr>
                  </a:glow>
                </a:effectLst>
                <a:latin typeface="Arial" pitchFamily="34" charset="0"/>
                <a:ea typeface="+mj-ea"/>
                <a:cs typeface="+mj-cs"/>
              </a:rPr>
              <a:t>EJEMPLO DE PRESENTACIÓN DE LOS RESULTADOS</a:t>
            </a:r>
          </a:p>
          <a:p>
            <a:pPr eaLnBrk="1" hangingPunct="1">
              <a:spcBef>
                <a:spcPct val="0"/>
              </a:spcBef>
            </a:pPr>
            <a:r>
              <a:rPr kumimoji="1" lang="es-CO" sz="3200" dirty="0">
                <a:solidFill>
                  <a:schemeClr val="tx2"/>
                </a:solidFill>
                <a:effectLst>
                  <a:glow rad="101600">
                    <a:schemeClr val="bg1">
                      <a:alpha val="60000"/>
                    </a:schemeClr>
                  </a:glow>
                </a:effectLst>
                <a:latin typeface="Arial" pitchFamily="34" charset="0"/>
                <a:ea typeface="+mj-ea"/>
                <a:cs typeface="+mj-cs"/>
              </a:rPr>
              <a:t>DE LOS ANÁLISIS DE RCM2</a:t>
            </a:r>
          </a:p>
        </p:txBody>
      </p:sp>
    </p:spTree>
    <p:extLst>
      <p:ext uri="{BB962C8B-B14F-4D97-AF65-F5344CB8AC3E}">
        <p14:creationId xmlns:p14="http://schemas.microsoft.com/office/powerpoint/2010/main" xmlns="" val="3174892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12775" y="685800"/>
            <a:ext cx="7920038" cy="3631763"/>
          </a:xfrm>
          <a:prstGeom prst="rect">
            <a:avLst/>
          </a:prstGeom>
          <a:noFill/>
          <a:ln w="9525">
            <a:noFill/>
            <a:miter lim="800000"/>
            <a:headEnd/>
            <a:tailEnd/>
          </a:ln>
        </p:spPr>
        <p:txBody>
          <a:bodyPr>
            <a:spAutoFit/>
          </a:bodyPr>
          <a:lstStyle/>
          <a:p>
            <a:pPr algn="ctr">
              <a:defRPr/>
            </a:pPr>
            <a:r>
              <a:rPr kumimoji="1" lang="es-CO" sz="2800" dirty="0">
                <a:solidFill>
                  <a:schemeClr val="tx2"/>
                </a:solidFill>
                <a:effectLst>
                  <a:glow rad="101600">
                    <a:schemeClr val="bg1">
                      <a:alpha val="60000"/>
                    </a:schemeClr>
                  </a:glow>
                </a:effectLst>
                <a:latin typeface="Arial" pitchFamily="34" charset="0"/>
                <a:ea typeface="+mj-ea"/>
                <a:cs typeface="+mj-cs"/>
              </a:rPr>
              <a:t>RELIABILITY CENTERED MAINTENANCE </a:t>
            </a:r>
          </a:p>
          <a:p>
            <a:pPr algn="ctr">
              <a:defRPr/>
            </a:pPr>
            <a:r>
              <a:rPr kumimoji="1" lang="es-CO" sz="2800" dirty="0">
                <a:solidFill>
                  <a:schemeClr val="tx2"/>
                </a:solidFill>
                <a:effectLst>
                  <a:glow rad="101600">
                    <a:schemeClr val="bg1">
                      <a:alpha val="60000"/>
                    </a:schemeClr>
                  </a:glow>
                </a:effectLst>
                <a:latin typeface="Arial" pitchFamily="34" charset="0"/>
                <a:ea typeface="+mj-ea"/>
                <a:cs typeface="+mj-cs"/>
              </a:rPr>
              <a:t>(RCM)</a:t>
            </a:r>
          </a:p>
          <a:p>
            <a:pPr>
              <a:defRPr/>
            </a:pPr>
            <a:endParaRPr lang="es-CO" sz="2000" b="1" dirty="0">
              <a:solidFill>
                <a:srgbClr val="021F4A"/>
              </a:solidFill>
              <a:latin typeface="+mj-lt"/>
            </a:endParaRPr>
          </a:p>
          <a:p>
            <a:pPr algn="just">
              <a:defRPr/>
            </a:pPr>
            <a:r>
              <a:rPr lang="es-CO" sz="2000" b="1" dirty="0">
                <a:latin typeface="+mj-lt"/>
              </a:rPr>
              <a:t>ES UN PROCESO USADO PARA DETERMINAR QUÉ SE DEBE HACER </a:t>
            </a:r>
          </a:p>
          <a:p>
            <a:pPr algn="just">
              <a:defRPr/>
            </a:pPr>
            <a:r>
              <a:rPr lang="es-CO" sz="2000" b="1" dirty="0">
                <a:latin typeface="+mj-lt"/>
              </a:rPr>
              <a:t>PARA ASEGURAR QUE CUALQUIER ACTIVO O SISTEMA </a:t>
            </a:r>
          </a:p>
          <a:p>
            <a:pPr algn="just">
              <a:defRPr/>
            </a:pPr>
            <a:r>
              <a:rPr lang="es-CO" sz="2000" b="1" dirty="0">
                <a:latin typeface="+mj-lt"/>
              </a:rPr>
              <a:t>CONTINÚE HACIENDO LO QUE EL USUARIO NECESITA QUE HAGA.</a:t>
            </a:r>
          </a:p>
        </p:txBody>
      </p:sp>
      <p:pic>
        <p:nvPicPr>
          <p:cNvPr id="16389" name="Picture 5" descr="mono"/>
          <p:cNvPicPr>
            <a:picLocks noChangeAspect="1" noChangeArrowheads="1"/>
          </p:cNvPicPr>
          <p:nvPr/>
        </p:nvPicPr>
        <p:blipFill>
          <a:blip r:embed="rId3" cstate="print">
            <a:clrChange>
              <a:clrFrom>
                <a:srgbClr val="CDCDCD"/>
              </a:clrFrom>
              <a:clrTo>
                <a:srgbClr val="CDCDCD">
                  <a:alpha val="0"/>
                </a:srgbClr>
              </a:clrTo>
            </a:clrChange>
          </a:blip>
          <a:srcRect l="34227" r="38177"/>
          <a:stretch>
            <a:fillRect/>
          </a:stretch>
        </p:blipFill>
        <p:spPr bwMode="auto">
          <a:xfrm>
            <a:off x="5148263" y="4076700"/>
            <a:ext cx="728662" cy="2016125"/>
          </a:xfrm>
          <a:prstGeom prst="rect">
            <a:avLst/>
          </a:prstGeom>
          <a:noFill/>
          <a:ln w="9525">
            <a:noFill/>
            <a:miter lim="800000"/>
            <a:headEnd/>
            <a:tailEnd/>
          </a:ln>
        </p:spPr>
      </p:pic>
      <p:pic>
        <p:nvPicPr>
          <p:cNvPr id="16390" name="Picture 6" descr="obj"/>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4438" y="4652963"/>
            <a:ext cx="1657350" cy="1243012"/>
          </a:xfrm>
          <a:prstGeom prst="rect">
            <a:avLst/>
          </a:prstGeom>
          <a:noFill/>
          <a:ln w="9525">
            <a:noFill/>
            <a:miter lim="800000"/>
            <a:headEnd/>
            <a:tailEnd/>
          </a:ln>
        </p:spPr>
      </p:pic>
      <p:sp>
        <p:nvSpPr>
          <p:cNvPr id="16391" name="Line 7"/>
          <p:cNvSpPr>
            <a:spLocks noChangeShapeType="1"/>
          </p:cNvSpPr>
          <p:nvPr/>
        </p:nvSpPr>
        <p:spPr bwMode="auto">
          <a:xfrm flipH="1">
            <a:off x="4067175" y="4365625"/>
            <a:ext cx="1204913" cy="542925"/>
          </a:xfrm>
          <a:prstGeom prst="line">
            <a:avLst/>
          </a:prstGeom>
          <a:noFill/>
          <a:ln w="28575">
            <a:solidFill>
              <a:srgbClr val="00547A"/>
            </a:solidFill>
            <a:round/>
            <a:headEnd/>
            <a:tailEnd type="stealth" w="lg" len="lg"/>
          </a:ln>
        </p:spPr>
        <p:txBody>
          <a:bodyPr/>
          <a:lstStyle/>
          <a:p>
            <a:endParaRPr lang="en-US"/>
          </a:p>
        </p:txBody>
      </p:sp>
    </p:spTree>
    <p:extLst>
      <p:ext uri="{BB962C8B-B14F-4D97-AF65-F5344CB8AC3E}">
        <p14:creationId xmlns:p14="http://schemas.microsoft.com/office/powerpoint/2010/main" xmlns="" val="42782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fade">
                                      <p:cBhvr>
                                        <p:cTn id="10" dur="500"/>
                                        <p:tgtEl>
                                          <p:spTgt spid="16388"/>
                                        </p:tgtEl>
                                      </p:cBhvr>
                                    </p:animEffect>
                                  </p:childTnLst>
                                </p:cTn>
                              </p:par>
                              <p:par>
                                <p:cTn id="11" presetID="10" presetClass="entr" presetSubtype="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fade">
                                      <p:cBhvr>
                                        <p:cTn id="13" dur="500"/>
                                        <p:tgtEl>
                                          <p:spTgt spid="16389"/>
                                        </p:tgtEl>
                                      </p:cBhvr>
                                    </p:animEffect>
                                  </p:childTnLst>
                                </p:cTn>
                              </p:par>
                              <p:par>
                                <p:cTn id="14" presetID="10" presetClass="entr" presetSubtype="0" fill="hold" nodeType="with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fade">
                                      <p:cBhvr>
                                        <p:cTn id="16" dur="500"/>
                                        <p:tgtEl>
                                          <p:spTgt spid="1639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91"/>
                                        </p:tgtEl>
                                        <p:attrNameLst>
                                          <p:attrName>style.visibility</p:attrName>
                                        </p:attrNameLst>
                                      </p:cBhvr>
                                      <p:to>
                                        <p:strVal val="visible"/>
                                      </p:to>
                                    </p:set>
                                    <p:animEffect transition="in" filter="fade">
                                      <p:cBhvr>
                                        <p:cTn id="19"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2221" name="Text Box 45"/>
          <p:cNvSpPr txBox="1">
            <a:spLocks noChangeArrowheads="1"/>
          </p:cNvSpPr>
          <p:nvPr/>
        </p:nvSpPr>
        <p:spPr bwMode="auto">
          <a:xfrm>
            <a:off x="200025" y="2097088"/>
            <a:ext cx="8643938" cy="3785652"/>
          </a:xfrm>
          <a:prstGeom prst="rect">
            <a:avLst/>
          </a:prstGeom>
          <a:noFill/>
          <a:ln w="12700" cap="rnd">
            <a:noFill/>
            <a:miter lim="800000"/>
            <a:headEnd/>
            <a:tailEnd/>
          </a:ln>
        </p:spPr>
        <p:txBody>
          <a:bodyPr>
            <a:spAutoFit/>
          </a:bodyPr>
          <a:lstStyle/>
          <a:p>
            <a:pPr marL="342900" indent="-342900" algn="just">
              <a:buFont typeface="Wingdings" pitchFamily="2" charset="2"/>
              <a:buChar char="v"/>
            </a:pPr>
            <a:r>
              <a:rPr lang="es-MX" sz="2000" b="1" i="1" dirty="0">
                <a:latin typeface="Arial" pitchFamily="34" charset="0"/>
                <a:cs typeface="Arial" pitchFamily="34" charset="0"/>
              </a:rPr>
              <a:t>¿Cuáles son las funciones y los parámetros de funcionamiento </a:t>
            </a:r>
            <a:r>
              <a:rPr lang="es-MX" sz="2000" b="1" i="1" dirty="0" smtClean="0">
                <a:latin typeface="Arial" pitchFamily="34" charset="0"/>
                <a:cs typeface="Arial" pitchFamily="34" charset="0"/>
              </a:rPr>
              <a:t>asociados </a:t>
            </a:r>
            <a:r>
              <a:rPr lang="es-MX" sz="2000" b="1" i="1" dirty="0">
                <a:latin typeface="Arial" pitchFamily="34" charset="0"/>
                <a:cs typeface="Arial" pitchFamily="34" charset="0"/>
              </a:rPr>
              <a:t>al activo en su actual contexto operacional?</a:t>
            </a:r>
          </a:p>
          <a:p>
            <a:pPr marL="342900" indent="-342900" algn="just">
              <a:spcBef>
                <a:spcPts val="1200"/>
              </a:spcBef>
              <a:buFont typeface="Wingdings" pitchFamily="2" charset="2"/>
              <a:buChar char="v"/>
            </a:pPr>
            <a:r>
              <a:rPr lang="es-MX" sz="2000" b="1" i="1" dirty="0">
                <a:latin typeface="Arial" pitchFamily="34" charset="0"/>
                <a:cs typeface="Arial" pitchFamily="34" charset="0"/>
              </a:rPr>
              <a:t>¿De qué manera falla en satisfacer dichas funciones?</a:t>
            </a:r>
          </a:p>
          <a:p>
            <a:pPr marL="342900" indent="-342900" algn="just">
              <a:spcBef>
                <a:spcPts val="1200"/>
              </a:spcBef>
              <a:buFont typeface="Wingdings" pitchFamily="2" charset="2"/>
              <a:buChar char="v"/>
            </a:pPr>
            <a:r>
              <a:rPr lang="es-MX" sz="2000" b="1" i="1" dirty="0">
                <a:latin typeface="Arial" pitchFamily="34" charset="0"/>
                <a:cs typeface="Arial" pitchFamily="34" charset="0"/>
              </a:rPr>
              <a:t>¿Cuál es la causa de cada falla funcional?</a:t>
            </a:r>
          </a:p>
          <a:p>
            <a:pPr marL="342900" indent="-342900" algn="just">
              <a:spcBef>
                <a:spcPts val="1200"/>
              </a:spcBef>
              <a:buFont typeface="Wingdings" pitchFamily="2" charset="2"/>
              <a:buChar char="v"/>
            </a:pPr>
            <a:r>
              <a:rPr lang="es-MX" sz="2000" b="1" i="1" dirty="0">
                <a:latin typeface="Arial" pitchFamily="34" charset="0"/>
                <a:cs typeface="Arial" pitchFamily="34" charset="0"/>
              </a:rPr>
              <a:t>¿Qué sucede cuando ocurre una falla?</a:t>
            </a:r>
          </a:p>
          <a:p>
            <a:pPr marL="342900" indent="-342900" algn="just">
              <a:spcBef>
                <a:spcPts val="1200"/>
              </a:spcBef>
              <a:buFont typeface="Wingdings" pitchFamily="2" charset="2"/>
              <a:buChar char="v"/>
            </a:pPr>
            <a:r>
              <a:rPr lang="es-MX" sz="2000" b="1" i="1" dirty="0">
                <a:latin typeface="Arial" pitchFamily="34" charset="0"/>
                <a:cs typeface="Arial" pitchFamily="34" charset="0"/>
              </a:rPr>
              <a:t>¿En qué sentido es importante una falla?</a:t>
            </a:r>
          </a:p>
          <a:p>
            <a:pPr marL="342900" indent="-342900" algn="just">
              <a:spcBef>
                <a:spcPts val="1200"/>
              </a:spcBef>
              <a:buFont typeface="Wingdings" pitchFamily="2" charset="2"/>
              <a:buChar char="v"/>
            </a:pPr>
            <a:r>
              <a:rPr lang="es-MX" sz="2000" b="1" i="1" dirty="0">
                <a:latin typeface="Arial" pitchFamily="34" charset="0"/>
                <a:cs typeface="Arial" pitchFamily="34" charset="0"/>
              </a:rPr>
              <a:t>¿Qué puede hacerse para prevenir o predecir la falla?</a:t>
            </a:r>
          </a:p>
          <a:p>
            <a:pPr marL="342900" indent="-342900" algn="just">
              <a:spcBef>
                <a:spcPts val="1200"/>
              </a:spcBef>
              <a:buFont typeface="Wingdings" pitchFamily="2" charset="2"/>
              <a:buChar char="v"/>
            </a:pPr>
            <a:r>
              <a:rPr lang="es-MX" sz="2000" b="1" i="1" dirty="0">
                <a:latin typeface="Arial" pitchFamily="34" charset="0"/>
                <a:cs typeface="Arial" pitchFamily="34" charset="0"/>
              </a:rPr>
              <a:t>¿Qué debe hacerse si no se encuentra una tarea proactiva adecuada?</a:t>
            </a:r>
          </a:p>
        </p:txBody>
      </p:sp>
      <p:sp>
        <p:nvSpPr>
          <p:cNvPr id="1028" name="Rectangle 40"/>
          <p:cNvSpPr>
            <a:spLocks noChangeArrowheads="1"/>
          </p:cNvSpPr>
          <p:nvPr/>
        </p:nvSpPr>
        <p:spPr bwMode="black">
          <a:xfrm>
            <a:off x="285750" y="1357313"/>
            <a:ext cx="7848600" cy="476250"/>
          </a:xfrm>
          <a:prstGeom prst="rect">
            <a:avLst/>
          </a:prstGeom>
          <a:noFill/>
          <a:ln w="9525">
            <a:noFill/>
            <a:miter lim="800000"/>
            <a:headEnd/>
            <a:tailEnd/>
          </a:ln>
        </p:spPr>
        <p:txBody>
          <a:bodyPr lIns="92075" tIns="46038" rIns="92075" bIns="46038" anchor="b"/>
          <a:lstStyle/>
          <a:p>
            <a:pPr defTabSz="862013">
              <a:lnSpc>
                <a:spcPct val="85000"/>
              </a:lnSpc>
              <a:defRPr/>
            </a:pPr>
            <a:r>
              <a:rPr kumimoji="1" lang="es-ES" sz="2800" dirty="0">
                <a:solidFill>
                  <a:schemeClr val="tx2"/>
                </a:solidFill>
                <a:effectLst>
                  <a:glow rad="101600">
                    <a:schemeClr val="bg1">
                      <a:alpha val="60000"/>
                    </a:schemeClr>
                  </a:glow>
                </a:effectLst>
                <a:latin typeface="Arial" pitchFamily="34" charset="0"/>
                <a:ea typeface="+mj-ea"/>
                <a:cs typeface="+mj-cs"/>
              </a:rPr>
              <a:t>LAS SIETE PREGUNTAS</a:t>
            </a:r>
          </a:p>
        </p:txBody>
      </p:sp>
      <p:sp>
        <p:nvSpPr>
          <p:cNvPr id="23557" name="Rectangle 44"/>
          <p:cNvSpPr>
            <a:spLocks noChangeArrowheads="1"/>
          </p:cNvSpPr>
          <p:nvPr/>
        </p:nvSpPr>
        <p:spPr bwMode="auto">
          <a:xfrm>
            <a:off x="0" y="1763713"/>
            <a:ext cx="9144000" cy="0"/>
          </a:xfrm>
          <a:prstGeom prst="rect">
            <a:avLst/>
          </a:prstGeom>
          <a:noFill/>
          <a:ln w="12700" cap="rnd">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xmlns="" val="26761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2221">
                                            <p:txEl>
                                              <p:pRg st="1" end="1"/>
                                            </p:txEl>
                                          </p:spTgt>
                                        </p:tgtEl>
                                        <p:attrNameLst>
                                          <p:attrName>style.visibility</p:attrName>
                                        </p:attrNameLst>
                                      </p:cBhvr>
                                      <p:to>
                                        <p:strVal val="visible"/>
                                      </p:to>
                                    </p:set>
                                    <p:animEffect transition="in" filter="fade">
                                      <p:cBhvr>
                                        <p:cTn id="7" dur="500"/>
                                        <p:tgtEl>
                                          <p:spTgt spid="12022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2221">
                                            <p:txEl>
                                              <p:pRg st="2" end="2"/>
                                            </p:txEl>
                                          </p:spTgt>
                                        </p:tgtEl>
                                        <p:attrNameLst>
                                          <p:attrName>style.visibility</p:attrName>
                                        </p:attrNameLst>
                                      </p:cBhvr>
                                      <p:to>
                                        <p:strVal val="visible"/>
                                      </p:to>
                                    </p:set>
                                    <p:animEffect transition="in" filter="fade">
                                      <p:cBhvr>
                                        <p:cTn id="12" dur="500"/>
                                        <p:tgtEl>
                                          <p:spTgt spid="12022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2221">
                                            <p:txEl>
                                              <p:pRg st="3" end="3"/>
                                            </p:txEl>
                                          </p:spTgt>
                                        </p:tgtEl>
                                        <p:attrNameLst>
                                          <p:attrName>style.visibility</p:attrName>
                                        </p:attrNameLst>
                                      </p:cBhvr>
                                      <p:to>
                                        <p:strVal val="visible"/>
                                      </p:to>
                                    </p:set>
                                    <p:animEffect transition="in" filter="fade">
                                      <p:cBhvr>
                                        <p:cTn id="17" dur="500"/>
                                        <p:tgtEl>
                                          <p:spTgt spid="12022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2221">
                                            <p:txEl>
                                              <p:pRg st="4" end="4"/>
                                            </p:txEl>
                                          </p:spTgt>
                                        </p:tgtEl>
                                        <p:attrNameLst>
                                          <p:attrName>style.visibility</p:attrName>
                                        </p:attrNameLst>
                                      </p:cBhvr>
                                      <p:to>
                                        <p:strVal val="visible"/>
                                      </p:to>
                                    </p:set>
                                    <p:animEffect transition="in" filter="fade">
                                      <p:cBhvr>
                                        <p:cTn id="22" dur="500"/>
                                        <p:tgtEl>
                                          <p:spTgt spid="120222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2221">
                                            <p:txEl>
                                              <p:pRg st="5" end="5"/>
                                            </p:txEl>
                                          </p:spTgt>
                                        </p:tgtEl>
                                        <p:attrNameLst>
                                          <p:attrName>style.visibility</p:attrName>
                                        </p:attrNameLst>
                                      </p:cBhvr>
                                      <p:to>
                                        <p:strVal val="visible"/>
                                      </p:to>
                                    </p:set>
                                    <p:animEffect transition="in" filter="fade">
                                      <p:cBhvr>
                                        <p:cTn id="27" dur="500"/>
                                        <p:tgtEl>
                                          <p:spTgt spid="120222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02221">
                                            <p:txEl>
                                              <p:pRg st="6" end="6"/>
                                            </p:txEl>
                                          </p:spTgt>
                                        </p:tgtEl>
                                        <p:attrNameLst>
                                          <p:attrName>style.visibility</p:attrName>
                                        </p:attrNameLst>
                                      </p:cBhvr>
                                      <p:to>
                                        <p:strVal val="visible"/>
                                      </p:to>
                                    </p:set>
                                    <p:animEffect transition="in" filter="fade">
                                      <p:cBhvr>
                                        <p:cTn id="32" dur="500"/>
                                        <p:tgtEl>
                                          <p:spTgt spid="1202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4"/>
          <p:cNvSpPr>
            <a:spLocks noChangeArrowheads="1"/>
          </p:cNvSpPr>
          <p:nvPr/>
        </p:nvSpPr>
        <p:spPr bwMode="auto">
          <a:xfrm>
            <a:off x="0" y="1763713"/>
            <a:ext cx="9144000" cy="0"/>
          </a:xfrm>
          <a:prstGeom prst="rect">
            <a:avLst/>
          </a:prstGeom>
          <a:noFill/>
          <a:ln w="12700" cap="rnd">
            <a:noFill/>
            <a:miter lim="800000"/>
            <a:headEnd/>
            <a:tailEnd/>
          </a:ln>
        </p:spPr>
        <p:txBody>
          <a:bodyPr wrap="none" anchor="ctr">
            <a:spAutoFit/>
          </a:bodyPr>
          <a:lstStyle/>
          <a:p>
            <a:endParaRPr lang="en-US"/>
          </a:p>
        </p:txBody>
      </p:sp>
      <p:pic>
        <p:nvPicPr>
          <p:cNvPr id="24579" name="Picture 5" descr="camion"/>
          <p:cNvPicPr>
            <a:picLocks noChangeAspect="1" noChangeArrowheads="1"/>
          </p:cNvPicPr>
          <p:nvPr/>
        </p:nvPicPr>
        <p:blipFill>
          <a:blip r:embed="rId2" cstate="print">
            <a:clrChange>
              <a:clrFrom>
                <a:srgbClr val="E9E9E9"/>
              </a:clrFrom>
              <a:clrTo>
                <a:srgbClr val="E9E9E9">
                  <a:alpha val="0"/>
                </a:srgbClr>
              </a:clrTo>
            </a:clrChange>
          </a:blip>
          <a:srcRect/>
          <a:stretch>
            <a:fillRect/>
          </a:stretch>
        </p:blipFill>
        <p:spPr bwMode="auto">
          <a:xfrm>
            <a:off x="950913" y="2147888"/>
            <a:ext cx="5715000" cy="2657475"/>
          </a:xfrm>
          <a:prstGeom prst="rect">
            <a:avLst/>
          </a:prstGeom>
          <a:noFill/>
          <a:ln w="9525">
            <a:noFill/>
            <a:miter lim="800000"/>
            <a:headEnd/>
            <a:tailEnd/>
          </a:ln>
        </p:spPr>
      </p:pic>
      <p:sp>
        <p:nvSpPr>
          <p:cNvPr id="24580" name="Line 6"/>
          <p:cNvSpPr>
            <a:spLocks noChangeShapeType="1"/>
          </p:cNvSpPr>
          <p:nvPr/>
        </p:nvSpPr>
        <p:spPr bwMode="auto">
          <a:xfrm flipV="1">
            <a:off x="5715000" y="2003425"/>
            <a:ext cx="1284288" cy="1044575"/>
          </a:xfrm>
          <a:prstGeom prst="line">
            <a:avLst/>
          </a:prstGeom>
          <a:noFill/>
          <a:ln w="28575">
            <a:solidFill>
              <a:srgbClr val="00547A"/>
            </a:solidFill>
            <a:round/>
            <a:headEnd/>
            <a:tailEnd type="stealth" w="lg" len="lg"/>
          </a:ln>
        </p:spPr>
        <p:txBody>
          <a:bodyPr/>
          <a:lstStyle/>
          <a:p>
            <a:endParaRPr lang="en-US"/>
          </a:p>
        </p:txBody>
      </p:sp>
      <p:sp>
        <p:nvSpPr>
          <p:cNvPr id="24581" name="Text Box 7"/>
          <p:cNvSpPr txBox="1">
            <a:spLocks noChangeArrowheads="1"/>
          </p:cNvSpPr>
          <p:nvPr/>
        </p:nvSpPr>
        <p:spPr bwMode="auto">
          <a:xfrm>
            <a:off x="6875463" y="1484313"/>
            <a:ext cx="1541462" cy="641350"/>
          </a:xfrm>
          <a:prstGeom prst="rect">
            <a:avLst/>
          </a:prstGeom>
          <a:noFill/>
          <a:ln w="9525">
            <a:noFill/>
            <a:miter lim="800000"/>
            <a:headEnd/>
            <a:tailEnd/>
          </a:ln>
        </p:spPr>
        <p:txBody>
          <a:bodyPr>
            <a:spAutoFit/>
          </a:bodyPr>
          <a:lstStyle/>
          <a:p>
            <a:pPr>
              <a:spcBef>
                <a:spcPct val="50000"/>
              </a:spcBef>
            </a:pPr>
            <a:r>
              <a:rPr lang="es-CO" b="1"/>
              <a:t>Sistema eléctrico</a:t>
            </a:r>
          </a:p>
        </p:txBody>
      </p:sp>
      <p:sp>
        <p:nvSpPr>
          <p:cNvPr id="24582" name="Line 8"/>
          <p:cNvSpPr>
            <a:spLocks noChangeShapeType="1"/>
          </p:cNvSpPr>
          <p:nvPr/>
        </p:nvSpPr>
        <p:spPr bwMode="auto">
          <a:xfrm>
            <a:off x="5638800" y="3733800"/>
            <a:ext cx="1447800" cy="685800"/>
          </a:xfrm>
          <a:prstGeom prst="line">
            <a:avLst/>
          </a:prstGeom>
          <a:noFill/>
          <a:ln w="28575">
            <a:solidFill>
              <a:srgbClr val="00547A"/>
            </a:solidFill>
            <a:round/>
            <a:headEnd/>
            <a:tailEnd type="stealth" w="lg" len="lg"/>
          </a:ln>
        </p:spPr>
        <p:txBody>
          <a:bodyPr/>
          <a:lstStyle/>
          <a:p>
            <a:endParaRPr lang="en-US"/>
          </a:p>
        </p:txBody>
      </p:sp>
      <p:sp>
        <p:nvSpPr>
          <p:cNvPr id="24583" name="Text Box 9"/>
          <p:cNvSpPr txBox="1">
            <a:spLocks noChangeArrowheads="1"/>
          </p:cNvSpPr>
          <p:nvPr/>
        </p:nvSpPr>
        <p:spPr bwMode="auto">
          <a:xfrm>
            <a:off x="7010400" y="4114800"/>
            <a:ext cx="1358900" cy="641350"/>
          </a:xfrm>
          <a:prstGeom prst="rect">
            <a:avLst/>
          </a:prstGeom>
          <a:noFill/>
          <a:ln w="9525">
            <a:noFill/>
            <a:miter lim="800000"/>
            <a:headEnd/>
            <a:tailEnd/>
          </a:ln>
        </p:spPr>
        <p:txBody>
          <a:bodyPr>
            <a:spAutoFit/>
          </a:bodyPr>
          <a:lstStyle/>
          <a:p>
            <a:pPr>
              <a:spcBef>
                <a:spcPct val="50000"/>
              </a:spcBef>
            </a:pPr>
            <a:r>
              <a:rPr lang="es-CO" b="1"/>
              <a:t>Sistema motriz</a:t>
            </a:r>
          </a:p>
        </p:txBody>
      </p:sp>
      <p:sp>
        <p:nvSpPr>
          <p:cNvPr id="24584" name="Line 10"/>
          <p:cNvSpPr>
            <a:spLocks noChangeShapeType="1"/>
          </p:cNvSpPr>
          <p:nvPr/>
        </p:nvSpPr>
        <p:spPr bwMode="auto">
          <a:xfrm flipH="1" flipV="1">
            <a:off x="2247900" y="2147888"/>
            <a:ext cx="1323975" cy="1281112"/>
          </a:xfrm>
          <a:prstGeom prst="line">
            <a:avLst/>
          </a:prstGeom>
          <a:noFill/>
          <a:ln w="28575">
            <a:solidFill>
              <a:srgbClr val="00547A"/>
            </a:solidFill>
            <a:round/>
            <a:headEnd/>
            <a:tailEnd type="stealth" w="lg" len="lg"/>
          </a:ln>
        </p:spPr>
        <p:txBody>
          <a:bodyPr/>
          <a:lstStyle/>
          <a:p>
            <a:endParaRPr lang="en-US"/>
          </a:p>
        </p:txBody>
      </p:sp>
      <p:sp>
        <p:nvSpPr>
          <p:cNvPr id="24585" name="Line 18"/>
          <p:cNvSpPr>
            <a:spLocks noChangeShapeType="1"/>
          </p:cNvSpPr>
          <p:nvPr/>
        </p:nvSpPr>
        <p:spPr bwMode="auto">
          <a:xfrm flipH="1">
            <a:off x="2362200" y="3886200"/>
            <a:ext cx="609600" cy="914400"/>
          </a:xfrm>
          <a:prstGeom prst="line">
            <a:avLst/>
          </a:prstGeom>
          <a:noFill/>
          <a:ln w="28575">
            <a:solidFill>
              <a:srgbClr val="00547A"/>
            </a:solidFill>
            <a:round/>
            <a:headEnd/>
            <a:tailEnd type="stealth" w="lg" len="lg"/>
          </a:ln>
        </p:spPr>
        <p:txBody>
          <a:bodyPr/>
          <a:lstStyle/>
          <a:p>
            <a:endParaRPr lang="en-US"/>
          </a:p>
        </p:txBody>
      </p:sp>
      <p:sp>
        <p:nvSpPr>
          <p:cNvPr id="24586" name="Line 19"/>
          <p:cNvSpPr>
            <a:spLocks noChangeShapeType="1"/>
          </p:cNvSpPr>
          <p:nvPr/>
        </p:nvSpPr>
        <p:spPr bwMode="auto">
          <a:xfrm flipV="1">
            <a:off x="5486400" y="3124200"/>
            <a:ext cx="1447800" cy="228600"/>
          </a:xfrm>
          <a:prstGeom prst="line">
            <a:avLst/>
          </a:prstGeom>
          <a:noFill/>
          <a:ln w="28575">
            <a:solidFill>
              <a:srgbClr val="00547A"/>
            </a:solidFill>
            <a:round/>
            <a:headEnd/>
            <a:tailEnd type="stealth" w="lg" len="lg"/>
          </a:ln>
        </p:spPr>
        <p:txBody>
          <a:bodyPr/>
          <a:lstStyle/>
          <a:p>
            <a:endParaRPr lang="en-US"/>
          </a:p>
        </p:txBody>
      </p:sp>
      <p:sp>
        <p:nvSpPr>
          <p:cNvPr id="24587" name="Text Box 20"/>
          <p:cNvSpPr txBox="1">
            <a:spLocks noChangeArrowheads="1"/>
          </p:cNvSpPr>
          <p:nvPr/>
        </p:nvSpPr>
        <p:spPr bwMode="auto">
          <a:xfrm>
            <a:off x="6858000" y="2711450"/>
            <a:ext cx="1509713" cy="641350"/>
          </a:xfrm>
          <a:prstGeom prst="rect">
            <a:avLst/>
          </a:prstGeom>
          <a:noFill/>
          <a:ln w="9525">
            <a:noFill/>
            <a:miter lim="800000"/>
            <a:headEnd/>
            <a:tailEnd/>
          </a:ln>
        </p:spPr>
        <p:txBody>
          <a:bodyPr>
            <a:spAutoFit/>
          </a:bodyPr>
          <a:lstStyle/>
          <a:p>
            <a:pPr>
              <a:spcBef>
                <a:spcPct val="50000"/>
              </a:spcBef>
            </a:pPr>
            <a:r>
              <a:rPr lang="es-CO" b="1"/>
              <a:t>Sistema de dirección</a:t>
            </a:r>
          </a:p>
        </p:txBody>
      </p:sp>
      <p:sp>
        <p:nvSpPr>
          <p:cNvPr id="24588" name="Text Box 21"/>
          <p:cNvSpPr txBox="1">
            <a:spLocks noChangeArrowheads="1"/>
          </p:cNvSpPr>
          <p:nvPr/>
        </p:nvSpPr>
        <p:spPr bwMode="auto">
          <a:xfrm>
            <a:off x="1066800" y="4897438"/>
            <a:ext cx="2381250" cy="366712"/>
          </a:xfrm>
          <a:prstGeom prst="rect">
            <a:avLst/>
          </a:prstGeom>
          <a:noFill/>
          <a:ln w="9525">
            <a:noFill/>
            <a:miter lim="800000"/>
            <a:headEnd/>
            <a:tailEnd/>
          </a:ln>
        </p:spPr>
        <p:txBody>
          <a:bodyPr>
            <a:spAutoFit/>
          </a:bodyPr>
          <a:lstStyle/>
          <a:p>
            <a:pPr>
              <a:spcBef>
                <a:spcPct val="50000"/>
              </a:spcBef>
            </a:pPr>
            <a:r>
              <a:rPr lang="es-CO" b="1"/>
              <a:t>Sistema de frenos</a:t>
            </a:r>
          </a:p>
        </p:txBody>
      </p:sp>
      <p:sp>
        <p:nvSpPr>
          <p:cNvPr id="24589" name="Line 22"/>
          <p:cNvSpPr>
            <a:spLocks noChangeShapeType="1"/>
          </p:cNvSpPr>
          <p:nvPr/>
        </p:nvSpPr>
        <p:spPr bwMode="auto">
          <a:xfrm>
            <a:off x="4038600" y="3657600"/>
            <a:ext cx="1676400" cy="1295400"/>
          </a:xfrm>
          <a:prstGeom prst="line">
            <a:avLst/>
          </a:prstGeom>
          <a:noFill/>
          <a:ln w="28575">
            <a:solidFill>
              <a:srgbClr val="00547A"/>
            </a:solidFill>
            <a:round/>
            <a:headEnd/>
            <a:tailEnd type="stealth" w="lg" len="lg"/>
          </a:ln>
        </p:spPr>
        <p:txBody>
          <a:bodyPr/>
          <a:lstStyle/>
          <a:p>
            <a:endParaRPr lang="en-US"/>
          </a:p>
        </p:txBody>
      </p:sp>
      <p:sp>
        <p:nvSpPr>
          <p:cNvPr id="24590" name="Text Box 23"/>
          <p:cNvSpPr txBox="1">
            <a:spLocks noChangeArrowheads="1"/>
          </p:cNvSpPr>
          <p:nvPr/>
        </p:nvSpPr>
        <p:spPr bwMode="auto">
          <a:xfrm>
            <a:off x="4857750" y="4972050"/>
            <a:ext cx="1816100" cy="641350"/>
          </a:xfrm>
          <a:prstGeom prst="rect">
            <a:avLst/>
          </a:prstGeom>
          <a:noFill/>
          <a:ln w="9525">
            <a:noFill/>
            <a:miter lim="800000"/>
            <a:headEnd/>
            <a:tailEnd/>
          </a:ln>
        </p:spPr>
        <p:txBody>
          <a:bodyPr>
            <a:spAutoFit/>
          </a:bodyPr>
          <a:lstStyle/>
          <a:p>
            <a:pPr>
              <a:spcBef>
                <a:spcPct val="50000"/>
              </a:spcBef>
            </a:pPr>
            <a:r>
              <a:rPr lang="es-CO" b="1"/>
              <a:t>Sistema tren de potencia</a:t>
            </a:r>
          </a:p>
        </p:txBody>
      </p:sp>
      <p:sp>
        <p:nvSpPr>
          <p:cNvPr id="24591" name="Text Box 24"/>
          <p:cNvSpPr txBox="1">
            <a:spLocks noChangeArrowheads="1"/>
          </p:cNvSpPr>
          <p:nvPr/>
        </p:nvSpPr>
        <p:spPr bwMode="auto">
          <a:xfrm>
            <a:off x="762000" y="1447800"/>
            <a:ext cx="2381250" cy="641350"/>
          </a:xfrm>
          <a:prstGeom prst="rect">
            <a:avLst/>
          </a:prstGeom>
          <a:noFill/>
          <a:ln w="9525">
            <a:noFill/>
            <a:miter lim="800000"/>
            <a:headEnd/>
            <a:tailEnd/>
          </a:ln>
        </p:spPr>
        <p:txBody>
          <a:bodyPr>
            <a:spAutoFit/>
          </a:bodyPr>
          <a:lstStyle/>
          <a:p>
            <a:pPr>
              <a:spcBef>
                <a:spcPct val="50000"/>
              </a:spcBef>
            </a:pPr>
            <a:r>
              <a:rPr lang="es-CO" b="1"/>
              <a:t>Sistema hidráulico del volco</a:t>
            </a:r>
          </a:p>
        </p:txBody>
      </p:sp>
      <p:sp>
        <p:nvSpPr>
          <p:cNvPr id="32" name="31 Rectángulo"/>
          <p:cNvSpPr>
            <a:spLocks noChangeArrowheads="1"/>
          </p:cNvSpPr>
          <p:nvPr/>
        </p:nvSpPr>
        <p:spPr bwMode="auto">
          <a:xfrm>
            <a:off x="0" y="642938"/>
            <a:ext cx="9144000" cy="5857875"/>
          </a:xfrm>
          <a:prstGeom prst="rect">
            <a:avLst/>
          </a:prstGeom>
          <a:solidFill>
            <a:schemeClr val="bg1">
              <a:alpha val="72156"/>
            </a:schemeClr>
          </a:solidFill>
          <a:ln w="9525" algn="ctr">
            <a:noFill/>
            <a:round/>
            <a:headEnd/>
            <a:tailEnd/>
          </a:ln>
        </p:spPr>
        <p:txBody>
          <a:bodyPr>
            <a:spAutoFit/>
          </a:bodyPr>
          <a:lstStyle/>
          <a:p>
            <a:pPr>
              <a:spcBef>
                <a:spcPct val="50000"/>
              </a:spcBef>
            </a:pPr>
            <a:endParaRPr lang="es-ES"/>
          </a:p>
        </p:txBody>
      </p:sp>
      <p:sp>
        <p:nvSpPr>
          <p:cNvPr id="34" name="Text Box 50"/>
          <p:cNvSpPr txBox="1">
            <a:spLocks noChangeArrowheads="1"/>
          </p:cNvSpPr>
          <p:nvPr/>
        </p:nvSpPr>
        <p:spPr bwMode="auto">
          <a:xfrm>
            <a:off x="2851536" y="857232"/>
            <a:ext cx="3323089"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FUNCIÓN Y SUS CAPACIDADES</a:t>
            </a:r>
          </a:p>
        </p:txBody>
      </p:sp>
      <p:sp>
        <p:nvSpPr>
          <p:cNvPr id="35" name="Text Box 51"/>
          <p:cNvSpPr txBox="1">
            <a:spLocks noChangeArrowheads="1"/>
          </p:cNvSpPr>
          <p:nvPr/>
        </p:nvSpPr>
        <p:spPr bwMode="auto">
          <a:xfrm>
            <a:off x="2253904" y="2524118"/>
            <a:ext cx="4518353"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DE QUÉ MANERA NO CUMPLE LA FUNCIÓN</a:t>
            </a:r>
          </a:p>
        </p:txBody>
      </p:sp>
      <p:sp>
        <p:nvSpPr>
          <p:cNvPr id="36" name="Text Box 52"/>
          <p:cNvSpPr txBox="1">
            <a:spLocks noChangeArrowheads="1"/>
          </p:cNvSpPr>
          <p:nvPr/>
        </p:nvSpPr>
        <p:spPr bwMode="auto">
          <a:xfrm>
            <a:off x="2327867" y="1690675"/>
            <a:ext cx="4510722"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QUÉ CAUSA QUE NO CUMPLA LA FUNCIÓN</a:t>
            </a:r>
          </a:p>
        </p:txBody>
      </p:sp>
      <p:sp>
        <p:nvSpPr>
          <p:cNvPr id="37" name="Text Box 53"/>
          <p:cNvSpPr txBox="1">
            <a:spLocks noChangeArrowheads="1"/>
          </p:cNvSpPr>
          <p:nvPr/>
        </p:nvSpPr>
        <p:spPr bwMode="auto">
          <a:xfrm>
            <a:off x="2009318" y="3357561"/>
            <a:ext cx="5007525"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CONSECUENCIAS DE LA FALLA DE LA FUNCIÓN</a:t>
            </a:r>
          </a:p>
        </p:txBody>
      </p:sp>
      <p:sp>
        <p:nvSpPr>
          <p:cNvPr id="38" name="Text Box 54"/>
          <p:cNvSpPr txBox="1">
            <a:spLocks noChangeArrowheads="1"/>
          </p:cNvSpPr>
          <p:nvPr/>
        </p:nvSpPr>
        <p:spPr bwMode="auto">
          <a:xfrm>
            <a:off x="1937471" y="5857892"/>
            <a:ext cx="5151218"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QUÉ HACER A FALTA DE UNA TAREA PROACTIVA </a:t>
            </a:r>
          </a:p>
        </p:txBody>
      </p:sp>
      <p:sp>
        <p:nvSpPr>
          <p:cNvPr id="39" name="Text Box 55"/>
          <p:cNvSpPr txBox="1">
            <a:spLocks noChangeArrowheads="1"/>
          </p:cNvSpPr>
          <p:nvPr/>
        </p:nvSpPr>
        <p:spPr bwMode="auto">
          <a:xfrm>
            <a:off x="1912144" y="5024447"/>
            <a:ext cx="5201873"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dirty="0">
                <a:solidFill>
                  <a:schemeClr val="bg1"/>
                </a:solidFill>
              </a:rPr>
              <a:t>QUÉ PUEDE HACERSE PARA PREVENIR LA FALLA</a:t>
            </a:r>
          </a:p>
        </p:txBody>
      </p:sp>
      <p:sp>
        <p:nvSpPr>
          <p:cNvPr id="40" name="Text Box 56"/>
          <p:cNvSpPr txBox="1">
            <a:spLocks noChangeArrowheads="1"/>
          </p:cNvSpPr>
          <p:nvPr/>
        </p:nvSpPr>
        <p:spPr bwMode="auto">
          <a:xfrm>
            <a:off x="2857723" y="4191004"/>
            <a:ext cx="3310715" cy="338554"/>
          </a:xfrm>
          <a:prstGeom prst="rect">
            <a:avLst/>
          </a:prstGeom>
          <a:solidFill>
            <a:schemeClr val="accent6"/>
          </a:solidFill>
          <a:ln w="9525" cap="rnd"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n-US" sz="1600" b="1">
                <a:solidFill>
                  <a:schemeClr val="bg1"/>
                </a:solidFill>
              </a:rPr>
              <a:t>LA IMPORTANCIA DE LA FALLA</a:t>
            </a:r>
          </a:p>
        </p:txBody>
      </p:sp>
    </p:spTree>
    <p:extLst>
      <p:ext uri="{BB962C8B-B14F-4D97-AF65-F5344CB8AC3E}">
        <p14:creationId xmlns:p14="http://schemas.microsoft.com/office/powerpoint/2010/main" xmlns="" val="435665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4"/>
          <p:cNvSpPr>
            <a:spLocks noChangeArrowheads="1"/>
          </p:cNvSpPr>
          <p:nvPr/>
        </p:nvSpPr>
        <p:spPr bwMode="black">
          <a:xfrm>
            <a:off x="2652713" y="1214438"/>
            <a:ext cx="3857625" cy="404812"/>
          </a:xfrm>
          <a:prstGeom prst="rect">
            <a:avLst/>
          </a:prstGeom>
          <a:noFill/>
          <a:ln w="9525">
            <a:noFill/>
            <a:miter lim="800000"/>
            <a:headEnd/>
            <a:tailEnd/>
          </a:ln>
        </p:spPr>
        <p:txBody>
          <a:bodyPr lIns="92075" tIns="46038" rIns="92075" bIns="46038" anchor="b"/>
          <a:lstStyle/>
          <a:p>
            <a:pPr algn="ctr" defTabSz="862013">
              <a:lnSpc>
                <a:spcPct val="85000"/>
              </a:lnSpc>
            </a:pPr>
            <a:r>
              <a:rPr lang="es-ES" sz="2400" b="1" i="1" dirty="0">
                <a:solidFill>
                  <a:schemeClr val="accent2"/>
                </a:solidFill>
                <a:latin typeface="Helvetica" pitchFamily="34" charset="0"/>
              </a:rPr>
              <a:t>HOJA DE INFORMACIÓN</a:t>
            </a:r>
          </a:p>
        </p:txBody>
      </p:sp>
      <p:graphicFrame>
        <p:nvGraphicFramePr>
          <p:cNvPr id="1267944" name="Group 232"/>
          <p:cNvGraphicFramePr>
            <a:graphicFrameLocks noGrp="1"/>
          </p:cNvGraphicFramePr>
          <p:nvPr>
            <p:ph/>
          </p:nvPr>
        </p:nvGraphicFramePr>
        <p:xfrm>
          <a:off x="285750" y="1598613"/>
          <a:ext cx="8590280" cy="3044928"/>
        </p:xfrm>
        <a:graphic>
          <a:graphicData uri="http://schemas.openxmlformats.org/drawingml/2006/table">
            <a:tbl>
              <a:tblPr/>
              <a:tblGrid>
                <a:gridCol w="208280"/>
                <a:gridCol w="1291918"/>
                <a:gridCol w="285752"/>
                <a:gridCol w="1285884"/>
                <a:gridCol w="214314"/>
                <a:gridCol w="1285884"/>
                <a:gridCol w="285752"/>
                <a:gridCol w="3732496"/>
              </a:tblGrid>
              <a:tr h="265152">
                <a:tc gridSpan="2">
                  <a:txBody>
                    <a:bodyPr/>
                    <a:lstStyle/>
                    <a:p>
                      <a:pPr marL="0" marR="0" lvl="0" indent="0" algn="ctr" defTabSz="862013" rtl="0" eaLnBrk="0" fontAlgn="base" latinLnBrk="0" hangingPunct="0">
                        <a:lnSpc>
                          <a:spcPct val="90000"/>
                        </a:lnSpc>
                        <a:spcBef>
                          <a:spcPct val="30000"/>
                        </a:spcBef>
                        <a:spcAft>
                          <a:spcPct val="0"/>
                        </a:spcAft>
                        <a:buClrTx/>
                        <a:buSzPct val="100000"/>
                        <a:buFontTx/>
                        <a:buNone/>
                        <a:tabLst/>
                      </a:pPr>
                      <a:r>
                        <a:rPr kumimoji="0" lang="en-US" sz="1100" b="1" i="0" u="none" strike="noStrike" cap="none" normalizeH="0" baseline="0" dirty="0" smtClean="0">
                          <a:ln>
                            <a:noFill/>
                          </a:ln>
                          <a:solidFill>
                            <a:schemeClr val="bg1"/>
                          </a:solidFill>
                          <a:effectLst/>
                          <a:latin typeface="Arial" charset="0"/>
                        </a:rPr>
                        <a:t>FUNCIÓN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862013" rtl="0" eaLnBrk="0" fontAlgn="base" latinLnBrk="0" hangingPunct="0">
                        <a:lnSpc>
                          <a:spcPct val="90000"/>
                        </a:lnSpc>
                        <a:spcBef>
                          <a:spcPct val="30000"/>
                        </a:spcBef>
                        <a:spcAft>
                          <a:spcPct val="0"/>
                        </a:spcAft>
                        <a:buClrTx/>
                        <a:buSzPct val="100000"/>
                        <a:buFontTx/>
                        <a:buNone/>
                        <a:tabLst/>
                      </a:pPr>
                      <a:r>
                        <a:rPr kumimoji="0" lang="en-US" sz="1100" b="1" i="0" u="none" strike="noStrike" cap="none" normalizeH="0" baseline="0" dirty="0" smtClean="0">
                          <a:ln>
                            <a:noFill/>
                          </a:ln>
                          <a:solidFill>
                            <a:schemeClr val="bg1"/>
                          </a:solidFill>
                          <a:effectLst/>
                          <a:latin typeface="Arial" charset="0"/>
                        </a:rPr>
                        <a:t>FALLA FUNCIONAL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862013" rtl="0" eaLnBrk="0" fontAlgn="base" latinLnBrk="0" hangingPunct="0">
                        <a:lnSpc>
                          <a:spcPct val="90000"/>
                        </a:lnSpc>
                        <a:spcBef>
                          <a:spcPct val="30000"/>
                        </a:spcBef>
                        <a:spcAft>
                          <a:spcPct val="0"/>
                        </a:spcAft>
                        <a:buClrTx/>
                        <a:buSzPct val="100000"/>
                        <a:buFontTx/>
                        <a:buNone/>
                        <a:tabLst/>
                      </a:pPr>
                      <a:r>
                        <a:rPr kumimoji="0" lang="en-US" sz="1100" b="1" i="0" u="none" strike="noStrike" cap="none" normalizeH="0" baseline="0" dirty="0" smtClean="0">
                          <a:ln>
                            <a:noFill/>
                          </a:ln>
                          <a:solidFill>
                            <a:schemeClr val="bg1"/>
                          </a:solidFill>
                          <a:effectLst/>
                          <a:latin typeface="Arial" charset="0"/>
                        </a:rPr>
                        <a:t>MODO DE FALLA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c gridSpan="2">
                  <a:txBody>
                    <a:bodyPr/>
                    <a:lstStyle/>
                    <a:p>
                      <a:pPr marL="0" marR="0" lvl="0" indent="0" algn="ctr" defTabSz="862013" rtl="0" eaLnBrk="0" fontAlgn="base" latinLnBrk="0" hangingPunct="0">
                        <a:lnSpc>
                          <a:spcPct val="90000"/>
                        </a:lnSpc>
                        <a:spcBef>
                          <a:spcPct val="30000"/>
                        </a:spcBef>
                        <a:spcAft>
                          <a:spcPct val="0"/>
                        </a:spcAft>
                        <a:buClrTx/>
                        <a:buSzPct val="100000"/>
                        <a:buFontTx/>
                        <a:buNone/>
                        <a:tabLst/>
                      </a:pPr>
                      <a:r>
                        <a:rPr kumimoji="0" lang="en-US" sz="1100" b="1" i="0" u="none" strike="noStrike" cap="none" normalizeH="0" baseline="0" dirty="0" smtClean="0">
                          <a:ln>
                            <a:noFill/>
                          </a:ln>
                          <a:solidFill>
                            <a:schemeClr val="bg1"/>
                          </a:solidFill>
                          <a:effectLst/>
                          <a:latin typeface="Arial" charset="0"/>
                        </a:rPr>
                        <a:t>EFECTO DE FALLA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hMerge="1">
                  <a:txBody>
                    <a:bodyPr/>
                    <a:lstStyle/>
                    <a:p>
                      <a:endParaRPr lang="en-US"/>
                    </a:p>
                  </a:txBody>
                  <a:tcPr/>
                </a:tc>
              </a:tr>
              <a:tr h="368300">
                <a:tc rowSpan="4">
                  <a:txBody>
                    <a:bodyPr/>
                    <a:lstStyle/>
                    <a:p>
                      <a:pPr marL="0" marR="0" lvl="0" indent="0" algn="ctr" defTabSz="862013" rtl="0" eaLnBrk="0" fontAlgn="base" latinLnBrk="0" hangingPunct="0">
                        <a:lnSpc>
                          <a:spcPct val="90000"/>
                        </a:lnSpc>
                        <a:spcBef>
                          <a:spcPct val="30000"/>
                        </a:spcBef>
                        <a:spcAft>
                          <a:spcPct val="0"/>
                        </a:spcAft>
                        <a:buClrTx/>
                        <a:buSzPct val="100000"/>
                        <a:buFontTx/>
                        <a:buNone/>
                        <a:tabLst/>
                      </a:pPr>
                      <a:r>
                        <a:rPr kumimoji="0" lang="en-US" sz="12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Proveer hasta 400 Kw de potencia a 2500 RPM al eje de entrada de la caja de cambios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dirty="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Totalmente incapaz de proveer la potencia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No hay combustible en el tanque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Al no tener combustible en el tanque el camión se apaga durante la operación, el operador llama a la base, el mecánico de campo llega a revisar y encuentra el nivel del tanque seco, se solicita el servicio a M3 y se repone el nivel, se hace necesario desairar el sistema para dar encendido y todo este proceso puede tardar 4 horas.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smtClean="0">
                          <a:ln>
                            <a:noFill/>
                          </a:ln>
                          <a:solidFill>
                            <a:schemeClr val="tx1"/>
                          </a:solidFill>
                          <a:effectLst/>
                          <a:latin typeface="Arial" charset="0"/>
                        </a:rPr>
                        <a:t>Filtro de combustible tapado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SE DESARROLLA EL EFECTO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Línea de combustible tapado por un objeto extraño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SE DESARROLLA EL EFECTO</a:t>
                      </a:r>
                    </a:p>
                    <a:p>
                      <a:pPr marL="0" marR="0" lvl="0" indent="0" algn="l" defTabSz="862013" rtl="0" eaLnBrk="0" fontAlgn="base" latinLnBrk="0" hangingPunct="0">
                        <a:lnSpc>
                          <a:spcPct val="90000"/>
                        </a:lnSpc>
                        <a:spcBef>
                          <a:spcPct val="30000"/>
                        </a:spcBef>
                        <a:spcAft>
                          <a:spcPct val="0"/>
                        </a:spcAft>
                        <a:buClrTx/>
                        <a:buSzPct val="100000"/>
                        <a:buFontTx/>
                        <a:buNone/>
                        <a:tabLst/>
                      </a:pPr>
                      <a:endParaRPr kumimoji="0" lang="es-MX" sz="11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Línea de combustible cortada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1" i="0" u="none" strike="noStrike" cap="none" normalizeH="0" baseline="0" noProof="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62013" rtl="0" eaLnBrk="0" fontAlgn="base" latinLnBrk="0" hangingPunct="0">
                        <a:lnSpc>
                          <a:spcPct val="90000"/>
                        </a:lnSpc>
                        <a:spcBef>
                          <a:spcPct val="30000"/>
                        </a:spcBef>
                        <a:spcAft>
                          <a:spcPct val="0"/>
                        </a:spcAft>
                        <a:buClrTx/>
                        <a:buSzPct val="100000"/>
                        <a:buFontTx/>
                        <a:buNone/>
                        <a:tabLst/>
                      </a:pPr>
                      <a:r>
                        <a:rPr kumimoji="0" lang="es-MX" sz="1100" b="0" i="0" u="none" strike="noStrike" cap="none" normalizeH="0" baseline="0" noProof="0" dirty="0" smtClean="0">
                          <a:ln>
                            <a:noFill/>
                          </a:ln>
                          <a:solidFill>
                            <a:schemeClr val="tx1"/>
                          </a:solidFill>
                          <a:effectLst/>
                          <a:latin typeface="Arial" charset="0"/>
                        </a:rPr>
                        <a:t>SE DESARROLLA EL EFECTO</a:t>
                      </a:r>
                    </a:p>
                    <a:p>
                      <a:pPr marL="0" marR="0" lvl="0" indent="0" algn="l" defTabSz="862013" rtl="0" eaLnBrk="0" fontAlgn="base" latinLnBrk="0" hangingPunct="0">
                        <a:lnSpc>
                          <a:spcPct val="90000"/>
                        </a:lnSpc>
                        <a:spcBef>
                          <a:spcPct val="30000"/>
                        </a:spcBef>
                        <a:spcAft>
                          <a:spcPct val="0"/>
                        </a:spcAft>
                        <a:buClrTx/>
                        <a:buSzPct val="100000"/>
                        <a:buFontTx/>
                        <a:buNone/>
                        <a:tabLst/>
                      </a:pPr>
                      <a:endParaRPr kumimoji="0" lang="es-MX" sz="1100" b="0" i="0" u="none" strike="noStrike" cap="none" normalizeH="0" baseline="0" noProof="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7946" name="Rectangle 234"/>
          <p:cNvSpPr>
            <a:spLocks noChangeArrowheads="1"/>
          </p:cNvSpPr>
          <p:nvPr/>
        </p:nvSpPr>
        <p:spPr bwMode="auto">
          <a:xfrm>
            <a:off x="0" y="1519238"/>
            <a:ext cx="9144000" cy="0"/>
          </a:xfrm>
          <a:prstGeom prst="rect">
            <a:avLst/>
          </a:prstGeom>
          <a:noFill/>
          <a:ln w="9525" cap="rnd" algn="ctr">
            <a:noFill/>
            <a:miter lim="800000"/>
            <a:headEnd/>
            <a:tailEnd/>
          </a:ln>
          <a:effectLst>
            <a:outerShdw dist="53882" dir="2700000" algn="ctr" rotWithShape="0">
              <a:srgbClr val="9999FF">
                <a:alpha val="80000"/>
              </a:srgbClr>
            </a:outerShdw>
          </a:effectLst>
        </p:spPr>
        <p:txBody>
          <a:bodyPr wrap="none" anchor="ctr">
            <a:spAutoFit/>
          </a:bodyPr>
          <a:lstStyle/>
          <a:p>
            <a:pPr>
              <a:defRPr/>
            </a:pPr>
            <a:endParaRPr lang="en-US"/>
          </a:p>
        </p:txBody>
      </p:sp>
      <p:sp>
        <p:nvSpPr>
          <p:cNvPr id="1267948" name="Rectangle 236"/>
          <p:cNvSpPr>
            <a:spLocks noChangeArrowheads="1"/>
          </p:cNvSpPr>
          <p:nvPr/>
        </p:nvSpPr>
        <p:spPr bwMode="auto">
          <a:xfrm>
            <a:off x="0" y="1766888"/>
            <a:ext cx="9144000" cy="0"/>
          </a:xfrm>
          <a:prstGeom prst="rect">
            <a:avLst/>
          </a:prstGeom>
          <a:noFill/>
          <a:ln w="9525" cap="rnd" algn="ctr">
            <a:noFill/>
            <a:miter lim="800000"/>
            <a:headEnd/>
            <a:tailEnd/>
          </a:ln>
          <a:effectLst>
            <a:outerShdw dist="53882" dir="2700000" algn="ctr" rotWithShape="0">
              <a:srgbClr val="9999FF">
                <a:alpha val="80000"/>
              </a:srgbClr>
            </a:outerShdw>
          </a:effectLst>
        </p:spPr>
        <p:txBody>
          <a:bodyPr wrap="none" anchor="ctr">
            <a:spAutoFit/>
          </a:bodyPr>
          <a:lstStyle/>
          <a:p>
            <a:pPr>
              <a:defRPr/>
            </a:pPr>
            <a:endParaRPr lang="en-US"/>
          </a:p>
        </p:txBody>
      </p:sp>
      <p:sp>
        <p:nvSpPr>
          <p:cNvPr id="1267950" name="Rectangle 238"/>
          <p:cNvSpPr>
            <a:spLocks noChangeArrowheads="1"/>
          </p:cNvSpPr>
          <p:nvPr/>
        </p:nvSpPr>
        <p:spPr bwMode="auto">
          <a:xfrm>
            <a:off x="0" y="1247775"/>
            <a:ext cx="9144000" cy="0"/>
          </a:xfrm>
          <a:prstGeom prst="rect">
            <a:avLst/>
          </a:prstGeom>
          <a:noFill/>
          <a:ln w="9525" cap="rnd" algn="ctr">
            <a:noFill/>
            <a:miter lim="800000"/>
            <a:headEnd/>
            <a:tailEnd/>
          </a:ln>
          <a:effectLst>
            <a:outerShdw dist="53882" dir="2700000" algn="ctr" rotWithShape="0">
              <a:srgbClr val="9999FF">
                <a:alpha val="80000"/>
              </a:srgbClr>
            </a:outerShdw>
          </a:effectLst>
        </p:spPr>
        <p:txBody>
          <a:bodyPr wrap="none" anchor="ctr">
            <a:spAutoFit/>
          </a:bodyPr>
          <a:lstStyle/>
          <a:p>
            <a:pPr>
              <a:defRPr/>
            </a:pPr>
            <a:endParaRPr lang="en-US"/>
          </a:p>
        </p:txBody>
      </p:sp>
      <p:graphicFrame>
        <p:nvGraphicFramePr>
          <p:cNvPr id="1026" name="Object 2"/>
          <p:cNvGraphicFramePr>
            <a:graphicFrameLocks noChangeAspect="1"/>
          </p:cNvGraphicFramePr>
          <p:nvPr/>
        </p:nvGraphicFramePr>
        <p:xfrm>
          <a:off x="1071563" y="4752975"/>
          <a:ext cx="2222500" cy="1604963"/>
        </p:xfrm>
        <a:graphic>
          <a:graphicData uri="http://schemas.openxmlformats.org/presentationml/2006/ole">
            <p:oleObj spid="_x0000_s665650" name="Bitmap Image" r:id="rId4" imgW="2812024" imgH="2865368" progId="PBrush">
              <p:embed/>
            </p:oleObj>
          </a:graphicData>
        </a:graphic>
      </p:graphicFrame>
      <p:graphicFrame>
        <p:nvGraphicFramePr>
          <p:cNvPr id="1027" name="Object 3"/>
          <p:cNvGraphicFramePr>
            <a:graphicFrameLocks noChangeAspect="1"/>
          </p:cNvGraphicFramePr>
          <p:nvPr/>
        </p:nvGraphicFramePr>
        <p:xfrm>
          <a:off x="3544888" y="4762500"/>
          <a:ext cx="2138362" cy="1566863"/>
        </p:xfrm>
        <a:graphic>
          <a:graphicData uri="http://schemas.openxmlformats.org/presentationml/2006/ole">
            <p:oleObj spid="_x0000_s665651" name="Bitmap Image" r:id="rId5" imgW="5114286" imgH="4923810" progId="PBrush">
              <p:embed/>
            </p:oleObj>
          </a:graphicData>
        </a:graphic>
      </p:graphicFrame>
      <p:graphicFrame>
        <p:nvGraphicFramePr>
          <p:cNvPr id="1028" name="Object 4"/>
          <p:cNvGraphicFramePr>
            <a:graphicFrameLocks noChangeAspect="1"/>
          </p:cNvGraphicFramePr>
          <p:nvPr/>
        </p:nvGraphicFramePr>
        <p:xfrm>
          <a:off x="5935663" y="4764088"/>
          <a:ext cx="2197100" cy="1574800"/>
        </p:xfrm>
        <a:graphic>
          <a:graphicData uri="http://schemas.openxmlformats.org/presentationml/2006/ole">
            <p:oleObj spid="_x0000_s665652" name="Bitmap Image" r:id="rId6" imgW="5638095" imgH="4076190" progId="PBrush">
              <p:embed/>
            </p:oleObj>
          </a:graphicData>
        </a:graphic>
      </p:graphicFrame>
      <p:grpSp>
        <p:nvGrpSpPr>
          <p:cNvPr id="1073" name="Group 10"/>
          <p:cNvGrpSpPr>
            <a:grpSpLocks noChangeAspect="1"/>
          </p:cNvGrpSpPr>
          <p:nvPr/>
        </p:nvGrpSpPr>
        <p:grpSpPr bwMode="auto">
          <a:xfrm>
            <a:off x="400050" y="762000"/>
            <a:ext cx="8420100" cy="381000"/>
            <a:chOff x="252" y="559"/>
            <a:chExt cx="5304" cy="240"/>
          </a:xfrm>
        </p:grpSpPr>
        <p:sp>
          <p:nvSpPr>
            <p:cNvPr id="1075" name="AutoShape 9"/>
            <p:cNvSpPr>
              <a:spLocks noChangeAspect="1" noChangeArrowheads="1" noTextEdit="1"/>
            </p:cNvSpPr>
            <p:nvPr/>
          </p:nvSpPr>
          <p:spPr bwMode="auto">
            <a:xfrm>
              <a:off x="252" y="559"/>
              <a:ext cx="5304" cy="240"/>
            </a:xfrm>
            <a:prstGeom prst="rect">
              <a:avLst/>
            </a:prstGeom>
            <a:noFill/>
            <a:ln w="9525">
              <a:noFill/>
              <a:miter lim="800000"/>
              <a:headEnd/>
              <a:tailEnd/>
            </a:ln>
          </p:spPr>
          <p:txBody>
            <a:bodyPr/>
            <a:lstStyle/>
            <a:p>
              <a:endParaRPr lang="en-US"/>
            </a:p>
          </p:txBody>
        </p:sp>
        <p:sp>
          <p:nvSpPr>
            <p:cNvPr id="1076" name="Freeform 11"/>
            <p:cNvSpPr>
              <a:spLocks noEditPoints="1"/>
            </p:cNvSpPr>
            <p:nvPr/>
          </p:nvSpPr>
          <p:spPr bwMode="auto">
            <a:xfrm>
              <a:off x="252" y="559"/>
              <a:ext cx="224" cy="222"/>
            </a:xfrm>
            <a:custGeom>
              <a:avLst/>
              <a:gdLst>
                <a:gd name="T0" fmla="*/ 210 w 897"/>
                <a:gd name="T1" fmla="*/ 166 h 888"/>
                <a:gd name="T2" fmla="*/ 221 w 897"/>
                <a:gd name="T3" fmla="*/ 139 h 888"/>
                <a:gd name="T4" fmla="*/ 223 w 897"/>
                <a:gd name="T5" fmla="*/ 100 h 888"/>
                <a:gd name="T6" fmla="*/ 202 w 897"/>
                <a:gd name="T7" fmla="*/ 45 h 888"/>
                <a:gd name="T8" fmla="*/ 160 w 897"/>
                <a:gd name="T9" fmla="*/ 10 h 888"/>
                <a:gd name="T10" fmla="*/ 106 w 897"/>
                <a:gd name="T11" fmla="*/ 0 h 888"/>
                <a:gd name="T12" fmla="*/ 50 w 897"/>
                <a:gd name="T13" fmla="*/ 18 h 888"/>
                <a:gd name="T14" fmla="*/ 10 w 897"/>
                <a:gd name="T15" fmla="*/ 63 h 888"/>
                <a:gd name="T16" fmla="*/ 0 w 897"/>
                <a:gd name="T17" fmla="*/ 122 h 888"/>
                <a:gd name="T18" fmla="*/ 14 w 897"/>
                <a:gd name="T19" fmla="*/ 166 h 888"/>
                <a:gd name="T20" fmla="*/ 55 w 897"/>
                <a:gd name="T21" fmla="*/ 207 h 888"/>
                <a:gd name="T22" fmla="*/ 112 w 897"/>
                <a:gd name="T23" fmla="*/ 222 h 888"/>
                <a:gd name="T24" fmla="*/ 145 w 897"/>
                <a:gd name="T25" fmla="*/ 217 h 888"/>
                <a:gd name="T26" fmla="*/ 174 w 897"/>
                <a:gd name="T27" fmla="*/ 204 h 888"/>
                <a:gd name="T28" fmla="*/ 202 w 897"/>
                <a:gd name="T29" fmla="*/ 99 h 888"/>
                <a:gd name="T30" fmla="*/ 179 w 897"/>
                <a:gd name="T31" fmla="*/ 85 h 888"/>
                <a:gd name="T32" fmla="*/ 123 w 897"/>
                <a:gd name="T33" fmla="*/ 68 h 888"/>
                <a:gd name="T34" fmla="*/ 107 w 897"/>
                <a:gd name="T35" fmla="*/ 47 h 888"/>
                <a:gd name="T36" fmla="*/ 106 w 897"/>
                <a:gd name="T37" fmla="*/ 16 h 888"/>
                <a:gd name="T38" fmla="*/ 99 w 897"/>
                <a:gd name="T39" fmla="*/ 43 h 888"/>
                <a:gd name="T40" fmla="*/ 101 w 897"/>
                <a:gd name="T41" fmla="*/ 65 h 888"/>
                <a:gd name="T42" fmla="*/ 112 w 897"/>
                <a:gd name="T43" fmla="*/ 80 h 888"/>
                <a:gd name="T44" fmla="*/ 139 w 897"/>
                <a:gd name="T45" fmla="*/ 92 h 888"/>
                <a:gd name="T46" fmla="*/ 178 w 897"/>
                <a:gd name="T47" fmla="*/ 101 h 888"/>
                <a:gd name="T48" fmla="*/ 205 w 897"/>
                <a:gd name="T49" fmla="*/ 126 h 888"/>
                <a:gd name="T50" fmla="*/ 198 w 897"/>
                <a:gd name="T51" fmla="*/ 155 h 888"/>
                <a:gd name="T52" fmla="*/ 177 w 897"/>
                <a:gd name="T53" fmla="*/ 135 h 888"/>
                <a:gd name="T54" fmla="*/ 140 w 897"/>
                <a:gd name="T55" fmla="*/ 128 h 888"/>
                <a:gd name="T56" fmla="*/ 115 w 897"/>
                <a:gd name="T57" fmla="*/ 145 h 888"/>
                <a:gd name="T58" fmla="*/ 88 w 897"/>
                <a:gd name="T59" fmla="*/ 174 h 888"/>
                <a:gd name="T60" fmla="*/ 53 w 897"/>
                <a:gd name="T61" fmla="*/ 184 h 888"/>
                <a:gd name="T62" fmla="*/ 30 w 897"/>
                <a:gd name="T63" fmla="*/ 163 h 888"/>
                <a:gd name="T64" fmla="*/ 17 w 897"/>
                <a:gd name="T65" fmla="*/ 132 h 888"/>
                <a:gd name="T66" fmla="*/ 18 w 897"/>
                <a:gd name="T67" fmla="*/ 87 h 888"/>
                <a:gd name="T68" fmla="*/ 43 w 897"/>
                <a:gd name="T69" fmla="*/ 43 h 888"/>
                <a:gd name="T70" fmla="*/ 54 w 897"/>
                <a:gd name="T71" fmla="*/ 51 h 888"/>
                <a:gd name="T72" fmla="*/ 66 w 897"/>
                <a:gd name="T73" fmla="*/ 105 h 888"/>
                <a:gd name="T74" fmla="*/ 67 w 897"/>
                <a:gd name="T75" fmla="*/ 127 h 888"/>
                <a:gd name="T76" fmla="*/ 60 w 897"/>
                <a:gd name="T77" fmla="*/ 143 h 888"/>
                <a:gd name="T78" fmla="*/ 48 w 897"/>
                <a:gd name="T79" fmla="*/ 155 h 888"/>
                <a:gd name="T80" fmla="*/ 33 w 897"/>
                <a:gd name="T81" fmla="*/ 164 h 888"/>
                <a:gd name="T82" fmla="*/ 56 w 897"/>
                <a:gd name="T83" fmla="*/ 157 h 888"/>
                <a:gd name="T84" fmla="*/ 73 w 897"/>
                <a:gd name="T85" fmla="*/ 146 h 888"/>
                <a:gd name="T86" fmla="*/ 81 w 897"/>
                <a:gd name="T87" fmla="*/ 136 h 888"/>
                <a:gd name="T88" fmla="*/ 84 w 897"/>
                <a:gd name="T89" fmla="*/ 123 h 888"/>
                <a:gd name="T90" fmla="*/ 84 w 897"/>
                <a:gd name="T91" fmla="*/ 111 h 888"/>
                <a:gd name="T92" fmla="*/ 78 w 897"/>
                <a:gd name="T93" fmla="*/ 88 h 888"/>
                <a:gd name="T94" fmla="*/ 69 w 897"/>
                <a:gd name="T95" fmla="*/ 55 h 888"/>
                <a:gd name="T96" fmla="*/ 76 w 897"/>
                <a:gd name="T97" fmla="*/ 26 h 888"/>
                <a:gd name="T98" fmla="*/ 112 w 897"/>
                <a:gd name="T99" fmla="*/ 15 h 888"/>
                <a:gd name="T100" fmla="*/ 161 w 897"/>
                <a:gd name="T101" fmla="*/ 28 h 888"/>
                <a:gd name="T102" fmla="*/ 195 w 897"/>
                <a:gd name="T103" fmla="*/ 62 h 888"/>
                <a:gd name="T104" fmla="*/ 209 w 897"/>
                <a:gd name="T105" fmla="*/ 109 h 888"/>
                <a:gd name="T106" fmla="*/ 179 w 897"/>
                <a:gd name="T107" fmla="*/ 181 h 888"/>
                <a:gd name="T108" fmla="*/ 146 w 897"/>
                <a:gd name="T109" fmla="*/ 201 h 888"/>
                <a:gd name="T110" fmla="*/ 109 w 897"/>
                <a:gd name="T111" fmla="*/ 207 h 888"/>
                <a:gd name="T112" fmla="*/ 68 w 897"/>
                <a:gd name="T113" fmla="*/ 197 h 888"/>
                <a:gd name="T114" fmla="*/ 86 w 897"/>
                <a:gd name="T115" fmla="*/ 192 h 888"/>
                <a:gd name="T116" fmla="*/ 123 w 897"/>
                <a:gd name="T117" fmla="*/ 161 h 888"/>
                <a:gd name="T118" fmla="*/ 149 w 897"/>
                <a:gd name="T119" fmla="*/ 142 h 888"/>
                <a:gd name="T120" fmla="*/ 178 w 897"/>
                <a:gd name="T121" fmla="*/ 143 h 8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7"/>
                <a:gd name="T184" fmla="*/ 0 h 888"/>
                <a:gd name="T185" fmla="*/ 897 w 897"/>
                <a:gd name="T186" fmla="*/ 888 h 8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7" h="888">
                  <a:moveTo>
                    <a:pt x="766" y="758"/>
                  </a:moveTo>
                  <a:lnTo>
                    <a:pt x="773" y="750"/>
                  </a:lnTo>
                  <a:lnTo>
                    <a:pt x="781" y="742"/>
                  </a:lnTo>
                  <a:lnTo>
                    <a:pt x="796" y="724"/>
                  </a:lnTo>
                  <a:lnTo>
                    <a:pt x="803" y="716"/>
                  </a:lnTo>
                  <a:lnTo>
                    <a:pt x="804" y="714"/>
                  </a:lnTo>
                  <a:lnTo>
                    <a:pt x="807" y="711"/>
                  </a:lnTo>
                  <a:lnTo>
                    <a:pt x="809" y="707"/>
                  </a:lnTo>
                  <a:lnTo>
                    <a:pt x="823" y="690"/>
                  </a:lnTo>
                  <a:lnTo>
                    <a:pt x="835" y="671"/>
                  </a:lnTo>
                  <a:lnTo>
                    <a:pt x="840" y="662"/>
                  </a:lnTo>
                  <a:lnTo>
                    <a:pt x="842" y="658"/>
                  </a:lnTo>
                  <a:lnTo>
                    <a:pt x="845" y="652"/>
                  </a:lnTo>
                  <a:lnTo>
                    <a:pt x="850" y="643"/>
                  </a:lnTo>
                  <a:lnTo>
                    <a:pt x="854" y="634"/>
                  </a:lnTo>
                  <a:lnTo>
                    <a:pt x="864" y="614"/>
                  </a:lnTo>
                  <a:lnTo>
                    <a:pt x="872" y="594"/>
                  </a:lnTo>
                  <a:lnTo>
                    <a:pt x="873" y="590"/>
                  </a:lnTo>
                  <a:lnTo>
                    <a:pt x="874" y="584"/>
                  </a:lnTo>
                  <a:lnTo>
                    <a:pt x="878" y="574"/>
                  </a:lnTo>
                  <a:lnTo>
                    <a:pt x="881" y="564"/>
                  </a:lnTo>
                  <a:lnTo>
                    <a:pt x="884" y="554"/>
                  </a:lnTo>
                  <a:lnTo>
                    <a:pt x="886" y="543"/>
                  </a:lnTo>
                  <a:lnTo>
                    <a:pt x="889" y="533"/>
                  </a:lnTo>
                  <a:lnTo>
                    <a:pt x="892" y="511"/>
                  </a:lnTo>
                  <a:lnTo>
                    <a:pt x="894" y="489"/>
                  </a:lnTo>
                  <a:lnTo>
                    <a:pt x="896" y="467"/>
                  </a:lnTo>
                  <a:lnTo>
                    <a:pt x="896" y="461"/>
                  </a:lnTo>
                  <a:lnTo>
                    <a:pt x="896" y="458"/>
                  </a:lnTo>
                  <a:lnTo>
                    <a:pt x="897" y="455"/>
                  </a:lnTo>
                  <a:lnTo>
                    <a:pt x="897" y="445"/>
                  </a:lnTo>
                  <a:lnTo>
                    <a:pt x="896" y="421"/>
                  </a:lnTo>
                  <a:lnTo>
                    <a:pt x="894" y="399"/>
                  </a:lnTo>
                  <a:lnTo>
                    <a:pt x="892" y="377"/>
                  </a:lnTo>
                  <a:lnTo>
                    <a:pt x="889" y="355"/>
                  </a:lnTo>
                  <a:lnTo>
                    <a:pt x="884" y="334"/>
                  </a:lnTo>
                  <a:lnTo>
                    <a:pt x="878" y="314"/>
                  </a:lnTo>
                  <a:lnTo>
                    <a:pt x="872" y="293"/>
                  </a:lnTo>
                  <a:lnTo>
                    <a:pt x="864" y="273"/>
                  </a:lnTo>
                  <a:lnTo>
                    <a:pt x="854" y="254"/>
                  </a:lnTo>
                  <a:lnTo>
                    <a:pt x="845" y="234"/>
                  </a:lnTo>
                  <a:lnTo>
                    <a:pt x="835" y="216"/>
                  </a:lnTo>
                  <a:lnTo>
                    <a:pt x="823" y="198"/>
                  </a:lnTo>
                  <a:lnTo>
                    <a:pt x="809" y="180"/>
                  </a:lnTo>
                  <a:lnTo>
                    <a:pt x="796" y="162"/>
                  </a:lnTo>
                  <a:lnTo>
                    <a:pt x="781" y="146"/>
                  </a:lnTo>
                  <a:lnTo>
                    <a:pt x="766" y="130"/>
                  </a:lnTo>
                  <a:lnTo>
                    <a:pt x="748" y="113"/>
                  </a:lnTo>
                  <a:lnTo>
                    <a:pt x="731" y="99"/>
                  </a:lnTo>
                  <a:lnTo>
                    <a:pt x="714" y="85"/>
                  </a:lnTo>
                  <a:lnTo>
                    <a:pt x="697" y="73"/>
                  </a:lnTo>
                  <a:lnTo>
                    <a:pt x="678" y="61"/>
                  </a:lnTo>
                  <a:lnTo>
                    <a:pt x="667" y="55"/>
                  </a:lnTo>
                  <a:lnTo>
                    <a:pt x="659" y="51"/>
                  </a:lnTo>
                  <a:lnTo>
                    <a:pt x="639" y="40"/>
                  </a:lnTo>
                  <a:lnTo>
                    <a:pt x="620" y="32"/>
                  </a:lnTo>
                  <a:lnTo>
                    <a:pt x="600" y="24"/>
                  </a:lnTo>
                  <a:lnTo>
                    <a:pt x="589" y="21"/>
                  </a:lnTo>
                  <a:lnTo>
                    <a:pt x="580" y="19"/>
                  </a:lnTo>
                  <a:lnTo>
                    <a:pt x="559" y="12"/>
                  </a:lnTo>
                  <a:lnTo>
                    <a:pt x="537" y="8"/>
                  </a:lnTo>
                  <a:lnTo>
                    <a:pt x="516" y="4"/>
                  </a:lnTo>
                  <a:lnTo>
                    <a:pt x="494" y="1"/>
                  </a:lnTo>
                  <a:lnTo>
                    <a:pt x="471" y="0"/>
                  </a:lnTo>
                  <a:lnTo>
                    <a:pt x="448" y="0"/>
                  </a:lnTo>
                  <a:lnTo>
                    <a:pt x="425" y="0"/>
                  </a:lnTo>
                  <a:lnTo>
                    <a:pt x="403" y="1"/>
                  </a:lnTo>
                  <a:lnTo>
                    <a:pt x="381" y="4"/>
                  </a:lnTo>
                  <a:lnTo>
                    <a:pt x="358" y="8"/>
                  </a:lnTo>
                  <a:lnTo>
                    <a:pt x="337" y="12"/>
                  </a:lnTo>
                  <a:lnTo>
                    <a:pt x="316" y="19"/>
                  </a:lnTo>
                  <a:lnTo>
                    <a:pt x="296" y="24"/>
                  </a:lnTo>
                  <a:lnTo>
                    <a:pt x="276" y="32"/>
                  </a:lnTo>
                  <a:lnTo>
                    <a:pt x="256" y="40"/>
                  </a:lnTo>
                  <a:lnTo>
                    <a:pt x="237" y="51"/>
                  </a:lnTo>
                  <a:lnTo>
                    <a:pt x="219" y="61"/>
                  </a:lnTo>
                  <a:lnTo>
                    <a:pt x="200" y="73"/>
                  </a:lnTo>
                  <a:lnTo>
                    <a:pt x="182" y="85"/>
                  </a:lnTo>
                  <a:lnTo>
                    <a:pt x="165" y="99"/>
                  </a:lnTo>
                  <a:lnTo>
                    <a:pt x="147" y="113"/>
                  </a:lnTo>
                  <a:lnTo>
                    <a:pt x="131" y="130"/>
                  </a:lnTo>
                  <a:lnTo>
                    <a:pt x="115" y="146"/>
                  </a:lnTo>
                  <a:lnTo>
                    <a:pt x="100" y="162"/>
                  </a:lnTo>
                  <a:lnTo>
                    <a:pt x="86" y="180"/>
                  </a:lnTo>
                  <a:lnTo>
                    <a:pt x="73" y="198"/>
                  </a:lnTo>
                  <a:lnTo>
                    <a:pt x="61" y="216"/>
                  </a:lnTo>
                  <a:lnTo>
                    <a:pt x="50" y="234"/>
                  </a:lnTo>
                  <a:lnTo>
                    <a:pt x="41" y="254"/>
                  </a:lnTo>
                  <a:lnTo>
                    <a:pt x="33" y="273"/>
                  </a:lnTo>
                  <a:lnTo>
                    <a:pt x="25" y="293"/>
                  </a:lnTo>
                  <a:lnTo>
                    <a:pt x="19" y="314"/>
                  </a:lnTo>
                  <a:lnTo>
                    <a:pt x="12" y="334"/>
                  </a:lnTo>
                  <a:lnTo>
                    <a:pt x="8" y="355"/>
                  </a:lnTo>
                  <a:lnTo>
                    <a:pt x="4" y="377"/>
                  </a:lnTo>
                  <a:lnTo>
                    <a:pt x="1" y="399"/>
                  </a:lnTo>
                  <a:lnTo>
                    <a:pt x="0" y="421"/>
                  </a:lnTo>
                  <a:lnTo>
                    <a:pt x="0" y="445"/>
                  </a:lnTo>
                  <a:lnTo>
                    <a:pt x="0" y="467"/>
                  </a:lnTo>
                  <a:lnTo>
                    <a:pt x="1" y="489"/>
                  </a:lnTo>
                  <a:lnTo>
                    <a:pt x="4" y="511"/>
                  </a:lnTo>
                  <a:lnTo>
                    <a:pt x="8" y="533"/>
                  </a:lnTo>
                  <a:lnTo>
                    <a:pt x="12" y="554"/>
                  </a:lnTo>
                  <a:lnTo>
                    <a:pt x="15" y="564"/>
                  </a:lnTo>
                  <a:lnTo>
                    <a:pt x="19" y="574"/>
                  </a:lnTo>
                  <a:lnTo>
                    <a:pt x="21" y="584"/>
                  </a:lnTo>
                  <a:lnTo>
                    <a:pt x="25" y="594"/>
                  </a:lnTo>
                  <a:lnTo>
                    <a:pt x="33" y="614"/>
                  </a:lnTo>
                  <a:lnTo>
                    <a:pt x="41" y="634"/>
                  </a:lnTo>
                  <a:lnTo>
                    <a:pt x="50" y="652"/>
                  </a:lnTo>
                  <a:lnTo>
                    <a:pt x="56" y="662"/>
                  </a:lnTo>
                  <a:lnTo>
                    <a:pt x="61" y="671"/>
                  </a:lnTo>
                  <a:lnTo>
                    <a:pt x="73" y="690"/>
                  </a:lnTo>
                  <a:lnTo>
                    <a:pt x="86" y="707"/>
                  </a:lnTo>
                  <a:lnTo>
                    <a:pt x="100" y="724"/>
                  </a:lnTo>
                  <a:lnTo>
                    <a:pt x="115" y="742"/>
                  </a:lnTo>
                  <a:lnTo>
                    <a:pt x="131" y="758"/>
                  </a:lnTo>
                  <a:lnTo>
                    <a:pt x="147" y="774"/>
                  </a:lnTo>
                  <a:lnTo>
                    <a:pt x="165" y="788"/>
                  </a:lnTo>
                  <a:lnTo>
                    <a:pt x="182" y="801"/>
                  </a:lnTo>
                  <a:lnTo>
                    <a:pt x="200" y="815"/>
                  </a:lnTo>
                  <a:lnTo>
                    <a:pt x="219" y="827"/>
                  </a:lnTo>
                  <a:lnTo>
                    <a:pt x="237" y="837"/>
                  </a:lnTo>
                  <a:lnTo>
                    <a:pt x="256" y="847"/>
                  </a:lnTo>
                  <a:lnTo>
                    <a:pt x="276" y="856"/>
                  </a:lnTo>
                  <a:lnTo>
                    <a:pt x="296" y="863"/>
                  </a:lnTo>
                  <a:lnTo>
                    <a:pt x="316" y="869"/>
                  </a:lnTo>
                  <a:lnTo>
                    <a:pt x="337" y="875"/>
                  </a:lnTo>
                  <a:lnTo>
                    <a:pt x="358" y="880"/>
                  </a:lnTo>
                  <a:lnTo>
                    <a:pt x="381" y="883"/>
                  </a:lnTo>
                  <a:lnTo>
                    <a:pt x="403" y="887"/>
                  </a:lnTo>
                  <a:lnTo>
                    <a:pt x="425" y="888"/>
                  </a:lnTo>
                  <a:lnTo>
                    <a:pt x="448" y="888"/>
                  </a:lnTo>
                  <a:lnTo>
                    <a:pt x="459" y="888"/>
                  </a:lnTo>
                  <a:lnTo>
                    <a:pt x="463" y="888"/>
                  </a:lnTo>
                  <a:lnTo>
                    <a:pt x="466" y="888"/>
                  </a:lnTo>
                  <a:lnTo>
                    <a:pt x="471" y="888"/>
                  </a:lnTo>
                  <a:lnTo>
                    <a:pt x="494" y="887"/>
                  </a:lnTo>
                  <a:lnTo>
                    <a:pt x="516" y="883"/>
                  </a:lnTo>
                  <a:lnTo>
                    <a:pt x="537" y="880"/>
                  </a:lnTo>
                  <a:lnTo>
                    <a:pt x="548" y="877"/>
                  </a:lnTo>
                  <a:lnTo>
                    <a:pt x="559" y="875"/>
                  </a:lnTo>
                  <a:lnTo>
                    <a:pt x="569" y="872"/>
                  </a:lnTo>
                  <a:lnTo>
                    <a:pt x="580" y="869"/>
                  </a:lnTo>
                  <a:lnTo>
                    <a:pt x="589" y="867"/>
                  </a:lnTo>
                  <a:lnTo>
                    <a:pt x="594" y="864"/>
                  </a:lnTo>
                  <a:lnTo>
                    <a:pt x="600" y="863"/>
                  </a:lnTo>
                  <a:lnTo>
                    <a:pt x="620" y="856"/>
                  </a:lnTo>
                  <a:lnTo>
                    <a:pt x="639" y="847"/>
                  </a:lnTo>
                  <a:lnTo>
                    <a:pt x="650" y="841"/>
                  </a:lnTo>
                  <a:lnTo>
                    <a:pt x="659" y="837"/>
                  </a:lnTo>
                  <a:lnTo>
                    <a:pt x="663" y="835"/>
                  </a:lnTo>
                  <a:lnTo>
                    <a:pt x="667" y="831"/>
                  </a:lnTo>
                  <a:lnTo>
                    <a:pt x="678" y="827"/>
                  </a:lnTo>
                  <a:lnTo>
                    <a:pt x="697" y="815"/>
                  </a:lnTo>
                  <a:lnTo>
                    <a:pt x="714" y="801"/>
                  </a:lnTo>
                  <a:lnTo>
                    <a:pt x="731" y="788"/>
                  </a:lnTo>
                  <a:lnTo>
                    <a:pt x="748" y="774"/>
                  </a:lnTo>
                  <a:lnTo>
                    <a:pt x="758" y="766"/>
                  </a:lnTo>
                  <a:lnTo>
                    <a:pt x="766" y="758"/>
                  </a:lnTo>
                  <a:close/>
                  <a:moveTo>
                    <a:pt x="836" y="435"/>
                  </a:moveTo>
                  <a:lnTo>
                    <a:pt x="829" y="427"/>
                  </a:lnTo>
                  <a:lnTo>
                    <a:pt x="824" y="419"/>
                  </a:lnTo>
                  <a:lnTo>
                    <a:pt x="819" y="411"/>
                  </a:lnTo>
                  <a:lnTo>
                    <a:pt x="813" y="403"/>
                  </a:lnTo>
                  <a:lnTo>
                    <a:pt x="807" y="397"/>
                  </a:lnTo>
                  <a:lnTo>
                    <a:pt x="800" y="390"/>
                  </a:lnTo>
                  <a:lnTo>
                    <a:pt x="793" y="383"/>
                  </a:lnTo>
                  <a:lnTo>
                    <a:pt x="785" y="377"/>
                  </a:lnTo>
                  <a:lnTo>
                    <a:pt x="777" y="371"/>
                  </a:lnTo>
                  <a:lnTo>
                    <a:pt x="770" y="366"/>
                  </a:lnTo>
                  <a:lnTo>
                    <a:pt x="762" y="361"/>
                  </a:lnTo>
                  <a:lnTo>
                    <a:pt x="752" y="355"/>
                  </a:lnTo>
                  <a:lnTo>
                    <a:pt x="744" y="351"/>
                  </a:lnTo>
                  <a:lnTo>
                    <a:pt x="735" y="347"/>
                  </a:lnTo>
                  <a:lnTo>
                    <a:pt x="724" y="343"/>
                  </a:lnTo>
                  <a:lnTo>
                    <a:pt x="715" y="339"/>
                  </a:lnTo>
                  <a:lnTo>
                    <a:pt x="597" y="309"/>
                  </a:lnTo>
                  <a:lnTo>
                    <a:pt x="582" y="306"/>
                  </a:lnTo>
                  <a:lnTo>
                    <a:pt x="572" y="304"/>
                  </a:lnTo>
                  <a:lnTo>
                    <a:pt x="559" y="301"/>
                  </a:lnTo>
                  <a:lnTo>
                    <a:pt x="548" y="297"/>
                  </a:lnTo>
                  <a:lnTo>
                    <a:pt x="537" y="294"/>
                  </a:lnTo>
                  <a:lnTo>
                    <a:pt x="527" y="289"/>
                  </a:lnTo>
                  <a:lnTo>
                    <a:pt x="517" y="285"/>
                  </a:lnTo>
                  <a:lnTo>
                    <a:pt x="508" y="281"/>
                  </a:lnTo>
                  <a:lnTo>
                    <a:pt x="499" y="276"/>
                  </a:lnTo>
                  <a:lnTo>
                    <a:pt x="491" y="270"/>
                  </a:lnTo>
                  <a:lnTo>
                    <a:pt x="483" y="264"/>
                  </a:lnTo>
                  <a:lnTo>
                    <a:pt x="475" y="258"/>
                  </a:lnTo>
                  <a:lnTo>
                    <a:pt x="468" y="252"/>
                  </a:lnTo>
                  <a:lnTo>
                    <a:pt x="462" y="245"/>
                  </a:lnTo>
                  <a:lnTo>
                    <a:pt x="455" y="238"/>
                  </a:lnTo>
                  <a:lnTo>
                    <a:pt x="450" y="230"/>
                  </a:lnTo>
                  <a:lnTo>
                    <a:pt x="444" y="222"/>
                  </a:lnTo>
                  <a:lnTo>
                    <a:pt x="440" y="214"/>
                  </a:lnTo>
                  <a:lnTo>
                    <a:pt x="437" y="206"/>
                  </a:lnTo>
                  <a:lnTo>
                    <a:pt x="433" y="197"/>
                  </a:lnTo>
                  <a:lnTo>
                    <a:pt x="430" y="188"/>
                  </a:lnTo>
                  <a:lnTo>
                    <a:pt x="426" y="178"/>
                  </a:lnTo>
                  <a:lnTo>
                    <a:pt x="425" y="169"/>
                  </a:lnTo>
                  <a:lnTo>
                    <a:pt x="423" y="158"/>
                  </a:lnTo>
                  <a:lnTo>
                    <a:pt x="422" y="148"/>
                  </a:lnTo>
                  <a:lnTo>
                    <a:pt x="421" y="137"/>
                  </a:lnTo>
                  <a:lnTo>
                    <a:pt x="419" y="126"/>
                  </a:lnTo>
                  <a:lnTo>
                    <a:pt x="419" y="114"/>
                  </a:lnTo>
                  <a:lnTo>
                    <a:pt x="421" y="103"/>
                  </a:lnTo>
                  <a:lnTo>
                    <a:pt x="422" y="91"/>
                  </a:lnTo>
                  <a:lnTo>
                    <a:pt x="423" y="79"/>
                  </a:lnTo>
                  <a:lnTo>
                    <a:pt x="426" y="65"/>
                  </a:lnTo>
                  <a:lnTo>
                    <a:pt x="423" y="65"/>
                  </a:lnTo>
                  <a:lnTo>
                    <a:pt x="419" y="73"/>
                  </a:lnTo>
                  <a:lnTo>
                    <a:pt x="415" y="81"/>
                  </a:lnTo>
                  <a:lnTo>
                    <a:pt x="413" y="91"/>
                  </a:lnTo>
                  <a:lnTo>
                    <a:pt x="410" y="100"/>
                  </a:lnTo>
                  <a:lnTo>
                    <a:pt x="406" y="111"/>
                  </a:lnTo>
                  <a:lnTo>
                    <a:pt x="405" y="121"/>
                  </a:lnTo>
                  <a:lnTo>
                    <a:pt x="402" y="133"/>
                  </a:lnTo>
                  <a:lnTo>
                    <a:pt x="401" y="145"/>
                  </a:lnTo>
                  <a:lnTo>
                    <a:pt x="398" y="162"/>
                  </a:lnTo>
                  <a:lnTo>
                    <a:pt x="397" y="172"/>
                  </a:lnTo>
                  <a:lnTo>
                    <a:pt x="395" y="180"/>
                  </a:lnTo>
                  <a:lnTo>
                    <a:pt x="395" y="188"/>
                  </a:lnTo>
                  <a:lnTo>
                    <a:pt x="395" y="197"/>
                  </a:lnTo>
                  <a:lnTo>
                    <a:pt x="395" y="204"/>
                  </a:lnTo>
                  <a:lnTo>
                    <a:pt x="395" y="213"/>
                  </a:lnTo>
                  <a:lnTo>
                    <a:pt x="395" y="220"/>
                  </a:lnTo>
                  <a:lnTo>
                    <a:pt x="397" y="226"/>
                  </a:lnTo>
                  <a:lnTo>
                    <a:pt x="399" y="242"/>
                  </a:lnTo>
                  <a:lnTo>
                    <a:pt x="401" y="249"/>
                  </a:lnTo>
                  <a:lnTo>
                    <a:pt x="403" y="256"/>
                  </a:lnTo>
                  <a:lnTo>
                    <a:pt x="405" y="261"/>
                  </a:lnTo>
                  <a:lnTo>
                    <a:pt x="407" y="269"/>
                  </a:lnTo>
                  <a:lnTo>
                    <a:pt x="410" y="274"/>
                  </a:lnTo>
                  <a:lnTo>
                    <a:pt x="413" y="280"/>
                  </a:lnTo>
                  <a:lnTo>
                    <a:pt x="417" y="285"/>
                  </a:lnTo>
                  <a:lnTo>
                    <a:pt x="419" y="292"/>
                  </a:lnTo>
                  <a:lnTo>
                    <a:pt x="423" y="297"/>
                  </a:lnTo>
                  <a:lnTo>
                    <a:pt x="427" y="302"/>
                  </a:lnTo>
                  <a:lnTo>
                    <a:pt x="431" y="306"/>
                  </a:lnTo>
                  <a:lnTo>
                    <a:pt x="437" y="312"/>
                  </a:lnTo>
                  <a:lnTo>
                    <a:pt x="442" y="316"/>
                  </a:lnTo>
                  <a:lnTo>
                    <a:pt x="447" y="321"/>
                  </a:lnTo>
                  <a:lnTo>
                    <a:pt x="452" y="325"/>
                  </a:lnTo>
                  <a:lnTo>
                    <a:pt x="458" y="329"/>
                  </a:lnTo>
                  <a:lnTo>
                    <a:pt x="471" y="335"/>
                  </a:lnTo>
                  <a:lnTo>
                    <a:pt x="476" y="339"/>
                  </a:lnTo>
                  <a:lnTo>
                    <a:pt x="484" y="343"/>
                  </a:lnTo>
                  <a:lnTo>
                    <a:pt x="491" y="346"/>
                  </a:lnTo>
                  <a:lnTo>
                    <a:pt x="500" y="350"/>
                  </a:lnTo>
                  <a:lnTo>
                    <a:pt x="516" y="355"/>
                  </a:lnTo>
                  <a:lnTo>
                    <a:pt x="536" y="362"/>
                  </a:lnTo>
                  <a:lnTo>
                    <a:pt x="547" y="365"/>
                  </a:lnTo>
                  <a:lnTo>
                    <a:pt x="557" y="367"/>
                  </a:lnTo>
                  <a:lnTo>
                    <a:pt x="568" y="370"/>
                  </a:lnTo>
                  <a:lnTo>
                    <a:pt x="581" y="373"/>
                  </a:lnTo>
                  <a:lnTo>
                    <a:pt x="593" y="374"/>
                  </a:lnTo>
                  <a:lnTo>
                    <a:pt x="606" y="377"/>
                  </a:lnTo>
                  <a:lnTo>
                    <a:pt x="620" y="379"/>
                  </a:lnTo>
                  <a:lnTo>
                    <a:pt x="633" y="381"/>
                  </a:lnTo>
                  <a:lnTo>
                    <a:pt x="647" y="383"/>
                  </a:lnTo>
                  <a:lnTo>
                    <a:pt x="663" y="385"/>
                  </a:lnTo>
                  <a:lnTo>
                    <a:pt x="679" y="390"/>
                  </a:lnTo>
                  <a:lnTo>
                    <a:pt x="697" y="395"/>
                  </a:lnTo>
                  <a:lnTo>
                    <a:pt x="712" y="402"/>
                  </a:lnTo>
                  <a:lnTo>
                    <a:pt x="727" y="409"/>
                  </a:lnTo>
                  <a:lnTo>
                    <a:pt x="742" y="415"/>
                  </a:lnTo>
                  <a:lnTo>
                    <a:pt x="754" y="423"/>
                  </a:lnTo>
                  <a:lnTo>
                    <a:pt x="766" y="433"/>
                  </a:lnTo>
                  <a:lnTo>
                    <a:pt x="776" y="441"/>
                  </a:lnTo>
                  <a:lnTo>
                    <a:pt x="785" y="450"/>
                  </a:lnTo>
                  <a:lnTo>
                    <a:pt x="795" y="461"/>
                  </a:lnTo>
                  <a:lnTo>
                    <a:pt x="803" y="471"/>
                  </a:lnTo>
                  <a:lnTo>
                    <a:pt x="809" y="482"/>
                  </a:lnTo>
                  <a:lnTo>
                    <a:pt x="815" y="494"/>
                  </a:lnTo>
                  <a:lnTo>
                    <a:pt x="820" y="506"/>
                  </a:lnTo>
                  <a:lnTo>
                    <a:pt x="823" y="518"/>
                  </a:lnTo>
                  <a:lnTo>
                    <a:pt x="827" y="531"/>
                  </a:lnTo>
                  <a:lnTo>
                    <a:pt x="825" y="537"/>
                  </a:lnTo>
                  <a:lnTo>
                    <a:pt x="821" y="547"/>
                  </a:lnTo>
                  <a:lnTo>
                    <a:pt x="819" y="558"/>
                  </a:lnTo>
                  <a:lnTo>
                    <a:pt x="816" y="568"/>
                  </a:lnTo>
                  <a:lnTo>
                    <a:pt x="812" y="579"/>
                  </a:lnTo>
                  <a:lnTo>
                    <a:pt x="808" y="590"/>
                  </a:lnTo>
                  <a:lnTo>
                    <a:pt x="803" y="600"/>
                  </a:lnTo>
                  <a:lnTo>
                    <a:pt x="799" y="611"/>
                  </a:lnTo>
                  <a:lnTo>
                    <a:pt x="793" y="620"/>
                  </a:lnTo>
                  <a:lnTo>
                    <a:pt x="788" y="612"/>
                  </a:lnTo>
                  <a:lnTo>
                    <a:pt x="785" y="610"/>
                  </a:lnTo>
                  <a:lnTo>
                    <a:pt x="783" y="606"/>
                  </a:lnTo>
                  <a:lnTo>
                    <a:pt x="776" y="598"/>
                  </a:lnTo>
                  <a:lnTo>
                    <a:pt x="770" y="591"/>
                  </a:lnTo>
                  <a:lnTo>
                    <a:pt x="762" y="583"/>
                  </a:lnTo>
                  <a:lnTo>
                    <a:pt x="754" y="576"/>
                  </a:lnTo>
                  <a:lnTo>
                    <a:pt x="746" y="568"/>
                  </a:lnTo>
                  <a:lnTo>
                    <a:pt x="736" y="560"/>
                  </a:lnTo>
                  <a:lnTo>
                    <a:pt x="722" y="549"/>
                  </a:lnTo>
                  <a:lnTo>
                    <a:pt x="707" y="539"/>
                  </a:lnTo>
                  <a:lnTo>
                    <a:pt x="694" y="530"/>
                  </a:lnTo>
                  <a:lnTo>
                    <a:pt x="679" y="522"/>
                  </a:lnTo>
                  <a:lnTo>
                    <a:pt x="666" y="515"/>
                  </a:lnTo>
                  <a:lnTo>
                    <a:pt x="651" y="510"/>
                  </a:lnTo>
                  <a:lnTo>
                    <a:pt x="638" y="506"/>
                  </a:lnTo>
                  <a:lnTo>
                    <a:pt x="625" y="503"/>
                  </a:lnTo>
                  <a:lnTo>
                    <a:pt x="612" y="502"/>
                  </a:lnTo>
                  <a:lnTo>
                    <a:pt x="598" y="502"/>
                  </a:lnTo>
                  <a:lnTo>
                    <a:pt x="585" y="503"/>
                  </a:lnTo>
                  <a:lnTo>
                    <a:pt x="572" y="507"/>
                  </a:lnTo>
                  <a:lnTo>
                    <a:pt x="560" y="511"/>
                  </a:lnTo>
                  <a:lnTo>
                    <a:pt x="547" y="515"/>
                  </a:lnTo>
                  <a:lnTo>
                    <a:pt x="535" y="522"/>
                  </a:lnTo>
                  <a:lnTo>
                    <a:pt x="521" y="531"/>
                  </a:lnTo>
                  <a:lnTo>
                    <a:pt x="515" y="535"/>
                  </a:lnTo>
                  <a:lnTo>
                    <a:pt x="508" y="541"/>
                  </a:lnTo>
                  <a:lnTo>
                    <a:pt x="500" y="546"/>
                  </a:lnTo>
                  <a:lnTo>
                    <a:pt x="494" y="551"/>
                  </a:lnTo>
                  <a:lnTo>
                    <a:pt x="486" y="558"/>
                  </a:lnTo>
                  <a:lnTo>
                    <a:pt x="478" y="564"/>
                  </a:lnTo>
                  <a:lnTo>
                    <a:pt x="470" y="572"/>
                  </a:lnTo>
                  <a:lnTo>
                    <a:pt x="462" y="580"/>
                  </a:lnTo>
                  <a:lnTo>
                    <a:pt x="454" y="588"/>
                  </a:lnTo>
                  <a:lnTo>
                    <a:pt x="446" y="598"/>
                  </a:lnTo>
                  <a:lnTo>
                    <a:pt x="438" y="607"/>
                  </a:lnTo>
                  <a:lnTo>
                    <a:pt x="429" y="618"/>
                  </a:lnTo>
                  <a:lnTo>
                    <a:pt x="419" y="627"/>
                  </a:lnTo>
                  <a:lnTo>
                    <a:pt x="411" y="638"/>
                  </a:lnTo>
                  <a:lnTo>
                    <a:pt x="403" y="650"/>
                  </a:lnTo>
                  <a:lnTo>
                    <a:pt x="394" y="662"/>
                  </a:lnTo>
                  <a:lnTo>
                    <a:pt x="379" y="674"/>
                  </a:lnTo>
                  <a:lnTo>
                    <a:pt x="366" y="684"/>
                  </a:lnTo>
                  <a:lnTo>
                    <a:pt x="353" y="695"/>
                  </a:lnTo>
                  <a:lnTo>
                    <a:pt x="340" y="704"/>
                  </a:lnTo>
                  <a:lnTo>
                    <a:pt x="326" y="711"/>
                  </a:lnTo>
                  <a:lnTo>
                    <a:pt x="313" y="718"/>
                  </a:lnTo>
                  <a:lnTo>
                    <a:pt x="300" y="724"/>
                  </a:lnTo>
                  <a:lnTo>
                    <a:pt x="288" y="728"/>
                  </a:lnTo>
                  <a:lnTo>
                    <a:pt x="275" y="732"/>
                  </a:lnTo>
                  <a:lnTo>
                    <a:pt x="261" y="735"/>
                  </a:lnTo>
                  <a:lnTo>
                    <a:pt x="248" y="736"/>
                  </a:lnTo>
                  <a:lnTo>
                    <a:pt x="236" y="736"/>
                  </a:lnTo>
                  <a:lnTo>
                    <a:pt x="223" y="735"/>
                  </a:lnTo>
                  <a:lnTo>
                    <a:pt x="211" y="734"/>
                  </a:lnTo>
                  <a:lnTo>
                    <a:pt x="198" y="731"/>
                  </a:lnTo>
                  <a:lnTo>
                    <a:pt x="186" y="727"/>
                  </a:lnTo>
                  <a:lnTo>
                    <a:pt x="174" y="715"/>
                  </a:lnTo>
                  <a:lnTo>
                    <a:pt x="161" y="702"/>
                  </a:lnTo>
                  <a:lnTo>
                    <a:pt x="147" y="686"/>
                  </a:lnTo>
                  <a:lnTo>
                    <a:pt x="141" y="679"/>
                  </a:lnTo>
                  <a:lnTo>
                    <a:pt x="135" y="671"/>
                  </a:lnTo>
                  <a:lnTo>
                    <a:pt x="123" y="655"/>
                  </a:lnTo>
                  <a:lnTo>
                    <a:pt x="117" y="655"/>
                  </a:lnTo>
                  <a:lnTo>
                    <a:pt x="122" y="652"/>
                  </a:lnTo>
                  <a:lnTo>
                    <a:pt x="119" y="650"/>
                  </a:lnTo>
                  <a:lnTo>
                    <a:pt x="118" y="646"/>
                  </a:lnTo>
                  <a:lnTo>
                    <a:pt x="110" y="635"/>
                  </a:lnTo>
                  <a:lnTo>
                    <a:pt x="105" y="623"/>
                  </a:lnTo>
                  <a:lnTo>
                    <a:pt x="98" y="612"/>
                  </a:lnTo>
                  <a:lnTo>
                    <a:pt x="93" y="600"/>
                  </a:lnTo>
                  <a:lnTo>
                    <a:pt x="88" y="588"/>
                  </a:lnTo>
                  <a:lnTo>
                    <a:pt x="84" y="576"/>
                  </a:lnTo>
                  <a:lnTo>
                    <a:pt x="78" y="564"/>
                  </a:lnTo>
                  <a:lnTo>
                    <a:pt x="76" y="553"/>
                  </a:lnTo>
                  <a:lnTo>
                    <a:pt x="72" y="539"/>
                  </a:lnTo>
                  <a:lnTo>
                    <a:pt x="69" y="526"/>
                  </a:lnTo>
                  <a:lnTo>
                    <a:pt x="66" y="513"/>
                  </a:lnTo>
                  <a:lnTo>
                    <a:pt x="65" y="499"/>
                  </a:lnTo>
                  <a:lnTo>
                    <a:pt x="62" y="486"/>
                  </a:lnTo>
                  <a:lnTo>
                    <a:pt x="61" y="473"/>
                  </a:lnTo>
                  <a:lnTo>
                    <a:pt x="61" y="458"/>
                  </a:lnTo>
                  <a:lnTo>
                    <a:pt x="61" y="445"/>
                  </a:lnTo>
                  <a:lnTo>
                    <a:pt x="61" y="425"/>
                  </a:lnTo>
                  <a:lnTo>
                    <a:pt x="62" y="405"/>
                  </a:lnTo>
                  <a:lnTo>
                    <a:pt x="65" y="386"/>
                  </a:lnTo>
                  <a:lnTo>
                    <a:pt x="68" y="367"/>
                  </a:lnTo>
                  <a:lnTo>
                    <a:pt x="72" y="349"/>
                  </a:lnTo>
                  <a:lnTo>
                    <a:pt x="77" y="332"/>
                  </a:lnTo>
                  <a:lnTo>
                    <a:pt x="82" y="314"/>
                  </a:lnTo>
                  <a:lnTo>
                    <a:pt x="89" y="297"/>
                  </a:lnTo>
                  <a:lnTo>
                    <a:pt x="97" y="280"/>
                  </a:lnTo>
                  <a:lnTo>
                    <a:pt x="105" y="264"/>
                  </a:lnTo>
                  <a:lnTo>
                    <a:pt x="114" y="248"/>
                  </a:lnTo>
                  <a:lnTo>
                    <a:pt x="125" y="232"/>
                  </a:lnTo>
                  <a:lnTo>
                    <a:pt x="135" y="216"/>
                  </a:lnTo>
                  <a:lnTo>
                    <a:pt x="147" y="201"/>
                  </a:lnTo>
                  <a:lnTo>
                    <a:pt x="161" y="186"/>
                  </a:lnTo>
                  <a:lnTo>
                    <a:pt x="174" y="173"/>
                  </a:lnTo>
                  <a:lnTo>
                    <a:pt x="191" y="157"/>
                  </a:lnTo>
                  <a:lnTo>
                    <a:pt x="210" y="142"/>
                  </a:lnTo>
                  <a:lnTo>
                    <a:pt x="227" y="128"/>
                  </a:lnTo>
                  <a:lnTo>
                    <a:pt x="247" y="116"/>
                  </a:lnTo>
                  <a:lnTo>
                    <a:pt x="236" y="133"/>
                  </a:lnTo>
                  <a:lnTo>
                    <a:pt x="230" y="150"/>
                  </a:lnTo>
                  <a:lnTo>
                    <a:pt x="226" y="158"/>
                  </a:lnTo>
                  <a:lnTo>
                    <a:pt x="223" y="168"/>
                  </a:lnTo>
                  <a:lnTo>
                    <a:pt x="219" y="186"/>
                  </a:lnTo>
                  <a:lnTo>
                    <a:pt x="218" y="196"/>
                  </a:lnTo>
                  <a:lnTo>
                    <a:pt x="216" y="205"/>
                  </a:lnTo>
                  <a:lnTo>
                    <a:pt x="216" y="225"/>
                  </a:lnTo>
                  <a:lnTo>
                    <a:pt x="219" y="245"/>
                  </a:lnTo>
                  <a:lnTo>
                    <a:pt x="222" y="266"/>
                  </a:lnTo>
                  <a:lnTo>
                    <a:pt x="253" y="385"/>
                  </a:lnTo>
                  <a:lnTo>
                    <a:pt x="256" y="395"/>
                  </a:lnTo>
                  <a:lnTo>
                    <a:pt x="259" y="402"/>
                  </a:lnTo>
                  <a:lnTo>
                    <a:pt x="260" y="405"/>
                  </a:lnTo>
                  <a:lnTo>
                    <a:pt x="261" y="409"/>
                  </a:lnTo>
                  <a:lnTo>
                    <a:pt x="261" y="410"/>
                  </a:lnTo>
                  <a:lnTo>
                    <a:pt x="263" y="414"/>
                  </a:lnTo>
                  <a:lnTo>
                    <a:pt x="264" y="419"/>
                  </a:lnTo>
                  <a:lnTo>
                    <a:pt x="265" y="425"/>
                  </a:lnTo>
                  <a:lnTo>
                    <a:pt x="267" y="431"/>
                  </a:lnTo>
                  <a:lnTo>
                    <a:pt x="268" y="437"/>
                  </a:lnTo>
                  <a:lnTo>
                    <a:pt x="268" y="442"/>
                  </a:lnTo>
                  <a:lnTo>
                    <a:pt x="271" y="453"/>
                  </a:lnTo>
                  <a:lnTo>
                    <a:pt x="271" y="463"/>
                  </a:lnTo>
                  <a:lnTo>
                    <a:pt x="272" y="474"/>
                  </a:lnTo>
                  <a:lnTo>
                    <a:pt x="272" y="485"/>
                  </a:lnTo>
                  <a:lnTo>
                    <a:pt x="271" y="494"/>
                  </a:lnTo>
                  <a:lnTo>
                    <a:pt x="269" y="503"/>
                  </a:lnTo>
                  <a:lnTo>
                    <a:pt x="269" y="509"/>
                  </a:lnTo>
                  <a:lnTo>
                    <a:pt x="268" y="513"/>
                  </a:lnTo>
                  <a:lnTo>
                    <a:pt x="267" y="522"/>
                  </a:lnTo>
                  <a:lnTo>
                    <a:pt x="265" y="525"/>
                  </a:lnTo>
                  <a:lnTo>
                    <a:pt x="265" y="526"/>
                  </a:lnTo>
                  <a:lnTo>
                    <a:pt x="263" y="531"/>
                  </a:lnTo>
                  <a:lnTo>
                    <a:pt x="260" y="541"/>
                  </a:lnTo>
                  <a:lnTo>
                    <a:pt x="256" y="549"/>
                  </a:lnTo>
                  <a:lnTo>
                    <a:pt x="255" y="553"/>
                  </a:lnTo>
                  <a:lnTo>
                    <a:pt x="252" y="556"/>
                  </a:lnTo>
                  <a:lnTo>
                    <a:pt x="247" y="564"/>
                  </a:lnTo>
                  <a:lnTo>
                    <a:pt x="241" y="572"/>
                  </a:lnTo>
                  <a:lnTo>
                    <a:pt x="236" y="580"/>
                  </a:lnTo>
                  <a:lnTo>
                    <a:pt x="230" y="587"/>
                  </a:lnTo>
                  <a:lnTo>
                    <a:pt x="226" y="591"/>
                  </a:lnTo>
                  <a:lnTo>
                    <a:pt x="224" y="592"/>
                  </a:lnTo>
                  <a:lnTo>
                    <a:pt x="222" y="594"/>
                  </a:lnTo>
                  <a:lnTo>
                    <a:pt x="220" y="596"/>
                  </a:lnTo>
                  <a:lnTo>
                    <a:pt x="219" y="598"/>
                  </a:lnTo>
                  <a:lnTo>
                    <a:pt x="215" y="602"/>
                  </a:lnTo>
                  <a:lnTo>
                    <a:pt x="207" y="608"/>
                  </a:lnTo>
                  <a:lnTo>
                    <a:pt x="198" y="614"/>
                  </a:lnTo>
                  <a:lnTo>
                    <a:pt x="194" y="618"/>
                  </a:lnTo>
                  <a:lnTo>
                    <a:pt x="191" y="619"/>
                  </a:lnTo>
                  <a:lnTo>
                    <a:pt x="188" y="620"/>
                  </a:lnTo>
                  <a:lnTo>
                    <a:pt x="179" y="626"/>
                  </a:lnTo>
                  <a:lnTo>
                    <a:pt x="168" y="632"/>
                  </a:lnTo>
                  <a:lnTo>
                    <a:pt x="158" y="638"/>
                  </a:lnTo>
                  <a:lnTo>
                    <a:pt x="147" y="643"/>
                  </a:lnTo>
                  <a:lnTo>
                    <a:pt x="135" y="647"/>
                  </a:lnTo>
                  <a:lnTo>
                    <a:pt x="129" y="650"/>
                  </a:lnTo>
                  <a:lnTo>
                    <a:pt x="123" y="652"/>
                  </a:lnTo>
                  <a:lnTo>
                    <a:pt x="123" y="655"/>
                  </a:lnTo>
                  <a:lnTo>
                    <a:pt x="133" y="654"/>
                  </a:lnTo>
                  <a:lnTo>
                    <a:pt x="142" y="652"/>
                  </a:lnTo>
                  <a:lnTo>
                    <a:pt x="151" y="651"/>
                  </a:lnTo>
                  <a:lnTo>
                    <a:pt x="162" y="648"/>
                  </a:lnTo>
                  <a:lnTo>
                    <a:pt x="171" y="646"/>
                  </a:lnTo>
                  <a:lnTo>
                    <a:pt x="183" y="643"/>
                  </a:lnTo>
                  <a:lnTo>
                    <a:pt x="194" y="639"/>
                  </a:lnTo>
                  <a:lnTo>
                    <a:pt x="206" y="635"/>
                  </a:lnTo>
                  <a:lnTo>
                    <a:pt x="215" y="631"/>
                  </a:lnTo>
                  <a:lnTo>
                    <a:pt x="219" y="630"/>
                  </a:lnTo>
                  <a:lnTo>
                    <a:pt x="220" y="628"/>
                  </a:lnTo>
                  <a:lnTo>
                    <a:pt x="223" y="628"/>
                  </a:lnTo>
                  <a:lnTo>
                    <a:pt x="239" y="620"/>
                  </a:lnTo>
                  <a:lnTo>
                    <a:pt x="247" y="616"/>
                  </a:lnTo>
                  <a:lnTo>
                    <a:pt x="249" y="615"/>
                  </a:lnTo>
                  <a:lnTo>
                    <a:pt x="253" y="612"/>
                  </a:lnTo>
                  <a:lnTo>
                    <a:pt x="261" y="610"/>
                  </a:lnTo>
                  <a:lnTo>
                    <a:pt x="268" y="606"/>
                  </a:lnTo>
                  <a:lnTo>
                    <a:pt x="280" y="596"/>
                  </a:lnTo>
                  <a:lnTo>
                    <a:pt x="287" y="591"/>
                  </a:lnTo>
                  <a:lnTo>
                    <a:pt x="288" y="590"/>
                  </a:lnTo>
                  <a:lnTo>
                    <a:pt x="292" y="587"/>
                  </a:lnTo>
                  <a:lnTo>
                    <a:pt x="293" y="584"/>
                  </a:lnTo>
                  <a:lnTo>
                    <a:pt x="296" y="582"/>
                  </a:lnTo>
                  <a:lnTo>
                    <a:pt x="301" y="578"/>
                  </a:lnTo>
                  <a:lnTo>
                    <a:pt x="306" y="572"/>
                  </a:lnTo>
                  <a:lnTo>
                    <a:pt x="308" y="571"/>
                  </a:lnTo>
                  <a:lnTo>
                    <a:pt x="308" y="570"/>
                  </a:lnTo>
                  <a:lnTo>
                    <a:pt x="310" y="567"/>
                  </a:lnTo>
                  <a:lnTo>
                    <a:pt x="318" y="556"/>
                  </a:lnTo>
                  <a:lnTo>
                    <a:pt x="321" y="550"/>
                  </a:lnTo>
                  <a:lnTo>
                    <a:pt x="324" y="547"/>
                  </a:lnTo>
                  <a:lnTo>
                    <a:pt x="325" y="545"/>
                  </a:lnTo>
                  <a:lnTo>
                    <a:pt x="326" y="542"/>
                  </a:lnTo>
                  <a:lnTo>
                    <a:pt x="328" y="539"/>
                  </a:lnTo>
                  <a:lnTo>
                    <a:pt x="330" y="533"/>
                  </a:lnTo>
                  <a:lnTo>
                    <a:pt x="333" y="526"/>
                  </a:lnTo>
                  <a:lnTo>
                    <a:pt x="333" y="525"/>
                  </a:lnTo>
                  <a:lnTo>
                    <a:pt x="333" y="523"/>
                  </a:lnTo>
                  <a:lnTo>
                    <a:pt x="334" y="521"/>
                  </a:lnTo>
                  <a:lnTo>
                    <a:pt x="334" y="517"/>
                  </a:lnTo>
                  <a:lnTo>
                    <a:pt x="336" y="515"/>
                  </a:lnTo>
                  <a:lnTo>
                    <a:pt x="336" y="514"/>
                  </a:lnTo>
                  <a:lnTo>
                    <a:pt x="337" y="507"/>
                  </a:lnTo>
                  <a:lnTo>
                    <a:pt x="338" y="494"/>
                  </a:lnTo>
                  <a:lnTo>
                    <a:pt x="338" y="490"/>
                  </a:lnTo>
                  <a:lnTo>
                    <a:pt x="340" y="486"/>
                  </a:lnTo>
                  <a:lnTo>
                    <a:pt x="340" y="479"/>
                  </a:lnTo>
                  <a:lnTo>
                    <a:pt x="340" y="477"/>
                  </a:lnTo>
                  <a:lnTo>
                    <a:pt x="340" y="475"/>
                  </a:lnTo>
                  <a:lnTo>
                    <a:pt x="340" y="471"/>
                  </a:lnTo>
                  <a:lnTo>
                    <a:pt x="338" y="465"/>
                  </a:lnTo>
                  <a:lnTo>
                    <a:pt x="338" y="461"/>
                  </a:lnTo>
                  <a:lnTo>
                    <a:pt x="338" y="457"/>
                  </a:lnTo>
                  <a:lnTo>
                    <a:pt x="337" y="447"/>
                  </a:lnTo>
                  <a:lnTo>
                    <a:pt x="336" y="442"/>
                  </a:lnTo>
                  <a:lnTo>
                    <a:pt x="336" y="438"/>
                  </a:lnTo>
                  <a:lnTo>
                    <a:pt x="334" y="434"/>
                  </a:lnTo>
                  <a:lnTo>
                    <a:pt x="334" y="429"/>
                  </a:lnTo>
                  <a:lnTo>
                    <a:pt x="332" y="419"/>
                  </a:lnTo>
                  <a:lnTo>
                    <a:pt x="329" y="409"/>
                  </a:lnTo>
                  <a:lnTo>
                    <a:pt x="326" y="399"/>
                  </a:lnTo>
                  <a:lnTo>
                    <a:pt x="324" y="389"/>
                  </a:lnTo>
                  <a:lnTo>
                    <a:pt x="320" y="377"/>
                  </a:lnTo>
                  <a:lnTo>
                    <a:pt x="318" y="370"/>
                  </a:lnTo>
                  <a:lnTo>
                    <a:pt x="316" y="366"/>
                  </a:lnTo>
                  <a:lnTo>
                    <a:pt x="312" y="353"/>
                  </a:lnTo>
                  <a:lnTo>
                    <a:pt x="310" y="347"/>
                  </a:lnTo>
                  <a:lnTo>
                    <a:pt x="308" y="341"/>
                  </a:lnTo>
                  <a:lnTo>
                    <a:pt x="305" y="335"/>
                  </a:lnTo>
                  <a:lnTo>
                    <a:pt x="302" y="329"/>
                  </a:lnTo>
                  <a:lnTo>
                    <a:pt x="297" y="316"/>
                  </a:lnTo>
                  <a:lnTo>
                    <a:pt x="292" y="302"/>
                  </a:lnTo>
                  <a:lnTo>
                    <a:pt x="287" y="289"/>
                  </a:lnTo>
                  <a:lnTo>
                    <a:pt x="283" y="270"/>
                  </a:lnTo>
                  <a:lnTo>
                    <a:pt x="279" y="254"/>
                  </a:lnTo>
                  <a:lnTo>
                    <a:pt x="276" y="237"/>
                  </a:lnTo>
                  <a:lnTo>
                    <a:pt x="275" y="221"/>
                  </a:lnTo>
                  <a:lnTo>
                    <a:pt x="275" y="205"/>
                  </a:lnTo>
                  <a:lnTo>
                    <a:pt x="276" y="190"/>
                  </a:lnTo>
                  <a:lnTo>
                    <a:pt x="277" y="176"/>
                  </a:lnTo>
                  <a:lnTo>
                    <a:pt x="279" y="169"/>
                  </a:lnTo>
                  <a:lnTo>
                    <a:pt x="280" y="162"/>
                  </a:lnTo>
                  <a:lnTo>
                    <a:pt x="283" y="149"/>
                  </a:lnTo>
                  <a:lnTo>
                    <a:pt x="288" y="137"/>
                  </a:lnTo>
                  <a:lnTo>
                    <a:pt x="293" y="125"/>
                  </a:lnTo>
                  <a:lnTo>
                    <a:pt x="300" y="114"/>
                  </a:lnTo>
                  <a:lnTo>
                    <a:pt x="302" y="108"/>
                  </a:lnTo>
                  <a:lnTo>
                    <a:pt x="306" y="104"/>
                  </a:lnTo>
                  <a:lnTo>
                    <a:pt x="314" y="93"/>
                  </a:lnTo>
                  <a:lnTo>
                    <a:pt x="325" y="85"/>
                  </a:lnTo>
                  <a:lnTo>
                    <a:pt x="334" y="76"/>
                  </a:lnTo>
                  <a:lnTo>
                    <a:pt x="337" y="76"/>
                  </a:lnTo>
                  <a:lnTo>
                    <a:pt x="364" y="69"/>
                  </a:lnTo>
                  <a:lnTo>
                    <a:pt x="377" y="67"/>
                  </a:lnTo>
                  <a:lnTo>
                    <a:pt x="390" y="64"/>
                  </a:lnTo>
                  <a:lnTo>
                    <a:pt x="405" y="63"/>
                  </a:lnTo>
                  <a:lnTo>
                    <a:pt x="419" y="61"/>
                  </a:lnTo>
                  <a:lnTo>
                    <a:pt x="433" y="61"/>
                  </a:lnTo>
                  <a:lnTo>
                    <a:pt x="448" y="61"/>
                  </a:lnTo>
                  <a:lnTo>
                    <a:pt x="468" y="61"/>
                  </a:lnTo>
                  <a:lnTo>
                    <a:pt x="488" y="61"/>
                  </a:lnTo>
                  <a:lnTo>
                    <a:pt x="507" y="64"/>
                  </a:lnTo>
                  <a:lnTo>
                    <a:pt x="525" y="67"/>
                  </a:lnTo>
                  <a:lnTo>
                    <a:pt x="544" y="71"/>
                  </a:lnTo>
                  <a:lnTo>
                    <a:pt x="561" y="76"/>
                  </a:lnTo>
                  <a:lnTo>
                    <a:pt x="580" y="81"/>
                  </a:lnTo>
                  <a:lnTo>
                    <a:pt x="597" y="88"/>
                  </a:lnTo>
                  <a:lnTo>
                    <a:pt x="614" y="96"/>
                  </a:lnTo>
                  <a:lnTo>
                    <a:pt x="630" y="104"/>
                  </a:lnTo>
                  <a:lnTo>
                    <a:pt x="646" y="113"/>
                  </a:lnTo>
                  <a:lnTo>
                    <a:pt x="662" y="124"/>
                  </a:lnTo>
                  <a:lnTo>
                    <a:pt x="678" y="134"/>
                  </a:lnTo>
                  <a:lnTo>
                    <a:pt x="693" y="146"/>
                  </a:lnTo>
                  <a:lnTo>
                    <a:pt x="707" y="158"/>
                  </a:lnTo>
                  <a:lnTo>
                    <a:pt x="715" y="165"/>
                  </a:lnTo>
                  <a:lnTo>
                    <a:pt x="722" y="173"/>
                  </a:lnTo>
                  <a:lnTo>
                    <a:pt x="735" y="186"/>
                  </a:lnTo>
                  <a:lnTo>
                    <a:pt x="748" y="201"/>
                  </a:lnTo>
                  <a:lnTo>
                    <a:pt x="760" y="216"/>
                  </a:lnTo>
                  <a:lnTo>
                    <a:pt x="771" y="232"/>
                  </a:lnTo>
                  <a:lnTo>
                    <a:pt x="781" y="248"/>
                  </a:lnTo>
                  <a:lnTo>
                    <a:pt x="791" y="264"/>
                  </a:lnTo>
                  <a:lnTo>
                    <a:pt x="800" y="280"/>
                  </a:lnTo>
                  <a:lnTo>
                    <a:pt x="807" y="297"/>
                  </a:lnTo>
                  <a:lnTo>
                    <a:pt x="813" y="314"/>
                  </a:lnTo>
                  <a:lnTo>
                    <a:pt x="820" y="332"/>
                  </a:lnTo>
                  <a:lnTo>
                    <a:pt x="824" y="349"/>
                  </a:lnTo>
                  <a:lnTo>
                    <a:pt x="828" y="367"/>
                  </a:lnTo>
                  <a:lnTo>
                    <a:pt x="831" y="386"/>
                  </a:lnTo>
                  <a:lnTo>
                    <a:pt x="833" y="405"/>
                  </a:lnTo>
                  <a:lnTo>
                    <a:pt x="835" y="425"/>
                  </a:lnTo>
                  <a:lnTo>
                    <a:pt x="836" y="435"/>
                  </a:lnTo>
                  <a:close/>
                  <a:moveTo>
                    <a:pt x="792" y="623"/>
                  </a:moveTo>
                  <a:lnTo>
                    <a:pt x="785" y="635"/>
                  </a:lnTo>
                  <a:lnTo>
                    <a:pt x="777" y="647"/>
                  </a:lnTo>
                  <a:lnTo>
                    <a:pt x="770" y="659"/>
                  </a:lnTo>
                  <a:lnTo>
                    <a:pt x="766" y="664"/>
                  </a:lnTo>
                  <a:lnTo>
                    <a:pt x="762" y="671"/>
                  </a:lnTo>
                  <a:lnTo>
                    <a:pt x="752" y="682"/>
                  </a:lnTo>
                  <a:lnTo>
                    <a:pt x="743" y="694"/>
                  </a:lnTo>
                  <a:lnTo>
                    <a:pt x="732" y="704"/>
                  </a:lnTo>
                  <a:lnTo>
                    <a:pt x="722" y="715"/>
                  </a:lnTo>
                  <a:lnTo>
                    <a:pt x="715" y="722"/>
                  </a:lnTo>
                  <a:lnTo>
                    <a:pt x="707" y="728"/>
                  </a:lnTo>
                  <a:lnTo>
                    <a:pt x="693" y="742"/>
                  </a:lnTo>
                  <a:lnTo>
                    <a:pt x="685" y="747"/>
                  </a:lnTo>
                  <a:lnTo>
                    <a:pt x="678" y="754"/>
                  </a:lnTo>
                  <a:lnTo>
                    <a:pt x="662" y="764"/>
                  </a:lnTo>
                  <a:lnTo>
                    <a:pt x="646" y="775"/>
                  </a:lnTo>
                  <a:lnTo>
                    <a:pt x="630" y="784"/>
                  </a:lnTo>
                  <a:lnTo>
                    <a:pt x="614" y="792"/>
                  </a:lnTo>
                  <a:lnTo>
                    <a:pt x="597" y="800"/>
                  </a:lnTo>
                  <a:lnTo>
                    <a:pt x="588" y="803"/>
                  </a:lnTo>
                  <a:lnTo>
                    <a:pt x="586" y="803"/>
                  </a:lnTo>
                  <a:lnTo>
                    <a:pt x="584" y="804"/>
                  </a:lnTo>
                  <a:lnTo>
                    <a:pt x="580" y="807"/>
                  </a:lnTo>
                  <a:lnTo>
                    <a:pt x="561" y="812"/>
                  </a:lnTo>
                  <a:lnTo>
                    <a:pt x="553" y="815"/>
                  </a:lnTo>
                  <a:lnTo>
                    <a:pt x="544" y="816"/>
                  </a:lnTo>
                  <a:lnTo>
                    <a:pt x="525" y="820"/>
                  </a:lnTo>
                  <a:lnTo>
                    <a:pt x="507" y="823"/>
                  </a:lnTo>
                  <a:lnTo>
                    <a:pt x="488" y="825"/>
                  </a:lnTo>
                  <a:lnTo>
                    <a:pt x="468" y="827"/>
                  </a:lnTo>
                  <a:lnTo>
                    <a:pt x="448" y="828"/>
                  </a:lnTo>
                  <a:lnTo>
                    <a:pt x="435" y="827"/>
                  </a:lnTo>
                  <a:lnTo>
                    <a:pt x="423" y="827"/>
                  </a:lnTo>
                  <a:lnTo>
                    <a:pt x="410" y="825"/>
                  </a:lnTo>
                  <a:lnTo>
                    <a:pt x="398" y="824"/>
                  </a:lnTo>
                  <a:lnTo>
                    <a:pt x="386" y="823"/>
                  </a:lnTo>
                  <a:lnTo>
                    <a:pt x="374" y="821"/>
                  </a:lnTo>
                  <a:lnTo>
                    <a:pt x="350" y="816"/>
                  </a:lnTo>
                  <a:lnTo>
                    <a:pt x="340" y="813"/>
                  </a:lnTo>
                  <a:lnTo>
                    <a:pt x="328" y="809"/>
                  </a:lnTo>
                  <a:lnTo>
                    <a:pt x="305" y="801"/>
                  </a:lnTo>
                  <a:lnTo>
                    <a:pt x="284" y="792"/>
                  </a:lnTo>
                  <a:lnTo>
                    <a:pt x="273" y="788"/>
                  </a:lnTo>
                  <a:lnTo>
                    <a:pt x="263" y="783"/>
                  </a:lnTo>
                  <a:lnTo>
                    <a:pt x="273" y="781"/>
                  </a:lnTo>
                  <a:lnTo>
                    <a:pt x="283" y="781"/>
                  </a:lnTo>
                  <a:lnTo>
                    <a:pt x="287" y="781"/>
                  </a:lnTo>
                  <a:lnTo>
                    <a:pt x="292" y="780"/>
                  </a:lnTo>
                  <a:lnTo>
                    <a:pt x="301" y="779"/>
                  </a:lnTo>
                  <a:lnTo>
                    <a:pt x="320" y="775"/>
                  </a:lnTo>
                  <a:lnTo>
                    <a:pt x="328" y="772"/>
                  </a:lnTo>
                  <a:lnTo>
                    <a:pt x="337" y="770"/>
                  </a:lnTo>
                  <a:lnTo>
                    <a:pt x="341" y="768"/>
                  </a:lnTo>
                  <a:lnTo>
                    <a:pt x="346" y="766"/>
                  </a:lnTo>
                  <a:lnTo>
                    <a:pt x="354" y="762"/>
                  </a:lnTo>
                  <a:lnTo>
                    <a:pt x="364" y="758"/>
                  </a:lnTo>
                  <a:lnTo>
                    <a:pt x="371" y="752"/>
                  </a:lnTo>
                  <a:lnTo>
                    <a:pt x="379" y="748"/>
                  </a:lnTo>
                  <a:lnTo>
                    <a:pt x="385" y="744"/>
                  </a:lnTo>
                  <a:lnTo>
                    <a:pt x="386" y="743"/>
                  </a:lnTo>
                  <a:lnTo>
                    <a:pt x="389" y="742"/>
                  </a:lnTo>
                  <a:lnTo>
                    <a:pt x="397" y="736"/>
                  </a:lnTo>
                  <a:lnTo>
                    <a:pt x="405" y="730"/>
                  </a:lnTo>
                  <a:lnTo>
                    <a:pt x="494" y="644"/>
                  </a:lnTo>
                  <a:lnTo>
                    <a:pt x="502" y="634"/>
                  </a:lnTo>
                  <a:lnTo>
                    <a:pt x="509" y="626"/>
                  </a:lnTo>
                  <a:lnTo>
                    <a:pt x="517" y="616"/>
                  </a:lnTo>
                  <a:lnTo>
                    <a:pt x="527" y="610"/>
                  </a:lnTo>
                  <a:lnTo>
                    <a:pt x="536" y="602"/>
                  </a:lnTo>
                  <a:lnTo>
                    <a:pt x="545" y="595"/>
                  </a:lnTo>
                  <a:lnTo>
                    <a:pt x="553" y="588"/>
                  </a:lnTo>
                  <a:lnTo>
                    <a:pt x="563" y="583"/>
                  </a:lnTo>
                  <a:lnTo>
                    <a:pt x="580" y="574"/>
                  </a:lnTo>
                  <a:lnTo>
                    <a:pt x="589" y="570"/>
                  </a:lnTo>
                  <a:lnTo>
                    <a:pt x="598" y="566"/>
                  </a:lnTo>
                  <a:lnTo>
                    <a:pt x="606" y="564"/>
                  </a:lnTo>
                  <a:lnTo>
                    <a:pt x="617" y="562"/>
                  </a:lnTo>
                  <a:lnTo>
                    <a:pt x="626" y="560"/>
                  </a:lnTo>
                  <a:lnTo>
                    <a:pt x="636" y="559"/>
                  </a:lnTo>
                  <a:lnTo>
                    <a:pt x="645" y="559"/>
                  </a:lnTo>
                  <a:lnTo>
                    <a:pt x="654" y="559"/>
                  </a:lnTo>
                  <a:lnTo>
                    <a:pt x="663" y="559"/>
                  </a:lnTo>
                  <a:lnTo>
                    <a:pt x="673" y="560"/>
                  </a:lnTo>
                  <a:lnTo>
                    <a:pt x="693" y="566"/>
                  </a:lnTo>
                  <a:lnTo>
                    <a:pt x="702" y="568"/>
                  </a:lnTo>
                  <a:lnTo>
                    <a:pt x="711" y="572"/>
                  </a:lnTo>
                  <a:lnTo>
                    <a:pt x="722" y="576"/>
                  </a:lnTo>
                  <a:lnTo>
                    <a:pt x="731" y="582"/>
                  </a:lnTo>
                  <a:lnTo>
                    <a:pt x="751" y="592"/>
                  </a:lnTo>
                  <a:lnTo>
                    <a:pt x="762" y="599"/>
                  </a:lnTo>
                  <a:lnTo>
                    <a:pt x="771" y="606"/>
                  </a:lnTo>
                  <a:lnTo>
                    <a:pt x="781" y="614"/>
                  </a:lnTo>
                  <a:lnTo>
                    <a:pt x="792" y="623"/>
                  </a:lnTo>
                  <a:close/>
                </a:path>
              </a:pathLst>
            </a:custGeom>
            <a:solidFill>
              <a:srgbClr val="7F7F7F"/>
            </a:solidFill>
            <a:ln w="9525">
              <a:noFill/>
              <a:round/>
              <a:headEnd/>
              <a:tailEnd/>
            </a:ln>
          </p:spPr>
          <p:txBody>
            <a:bodyPr/>
            <a:lstStyle/>
            <a:p>
              <a:endParaRPr lang="es-ES"/>
            </a:p>
          </p:txBody>
        </p:sp>
        <p:sp>
          <p:nvSpPr>
            <p:cNvPr id="1077" name="Freeform 12"/>
            <p:cNvSpPr>
              <a:spLocks/>
            </p:cNvSpPr>
            <p:nvPr/>
          </p:nvSpPr>
          <p:spPr bwMode="auto">
            <a:xfrm>
              <a:off x="435" y="743"/>
              <a:ext cx="5124" cy="13"/>
            </a:xfrm>
            <a:custGeom>
              <a:avLst/>
              <a:gdLst>
                <a:gd name="T0" fmla="*/ 5124 w 20496"/>
                <a:gd name="T1" fmla="*/ 7 h 51"/>
                <a:gd name="T2" fmla="*/ 5124 w 20496"/>
                <a:gd name="T3" fmla="*/ 0 h 51"/>
                <a:gd name="T4" fmla="*/ 0 w 20496"/>
                <a:gd name="T5" fmla="*/ 0 h 51"/>
                <a:gd name="T6" fmla="*/ 0 w 20496"/>
                <a:gd name="T7" fmla="*/ 13 h 51"/>
                <a:gd name="T8" fmla="*/ 5124 w 20496"/>
                <a:gd name="T9" fmla="*/ 13 h 51"/>
                <a:gd name="T10" fmla="*/ 5124 w 20496"/>
                <a:gd name="T11" fmla="*/ 7 h 51"/>
                <a:gd name="T12" fmla="*/ 0 60000 65536"/>
                <a:gd name="T13" fmla="*/ 0 60000 65536"/>
                <a:gd name="T14" fmla="*/ 0 60000 65536"/>
                <a:gd name="T15" fmla="*/ 0 60000 65536"/>
                <a:gd name="T16" fmla="*/ 0 60000 65536"/>
                <a:gd name="T17" fmla="*/ 0 60000 65536"/>
                <a:gd name="T18" fmla="*/ 0 w 20496"/>
                <a:gd name="T19" fmla="*/ 0 h 51"/>
                <a:gd name="T20" fmla="*/ 20496 w 2049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0496" h="51">
                  <a:moveTo>
                    <a:pt x="20496" y="26"/>
                  </a:moveTo>
                  <a:lnTo>
                    <a:pt x="20496" y="0"/>
                  </a:lnTo>
                  <a:lnTo>
                    <a:pt x="0" y="0"/>
                  </a:lnTo>
                  <a:lnTo>
                    <a:pt x="0" y="51"/>
                  </a:lnTo>
                  <a:lnTo>
                    <a:pt x="20496" y="51"/>
                  </a:lnTo>
                  <a:lnTo>
                    <a:pt x="20496" y="26"/>
                  </a:lnTo>
                  <a:close/>
                </a:path>
              </a:pathLst>
            </a:custGeom>
            <a:solidFill>
              <a:srgbClr val="7F7F7F"/>
            </a:solidFill>
            <a:ln w="9525">
              <a:noFill/>
              <a:round/>
              <a:headEnd/>
              <a:tailEnd/>
            </a:ln>
          </p:spPr>
          <p:txBody>
            <a:bodyPr/>
            <a:lstStyle/>
            <a:p>
              <a:endParaRPr lang="es-ES"/>
            </a:p>
          </p:txBody>
        </p:sp>
      </p:grpSp>
      <p:sp>
        <p:nvSpPr>
          <p:cNvPr id="15" name="Text Box 3"/>
          <p:cNvSpPr txBox="1">
            <a:spLocks noChangeArrowheads="1"/>
          </p:cNvSpPr>
          <p:nvPr/>
        </p:nvSpPr>
        <p:spPr bwMode="auto">
          <a:xfrm>
            <a:off x="820738" y="655638"/>
            <a:ext cx="7999412" cy="396875"/>
          </a:xfrm>
          <a:prstGeom prst="rect">
            <a:avLst/>
          </a:prstGeom>
          <a:noFill/>
          <a:ln w="9525">
            <a:noFill/>
            <a:miter lim="800000"/>
            <a:headEnd/>
            <a:tailEnd/>
          </a:ln>
        </p:spPr>
        <p:txBody>
          <a:bodyPr>
            <a:spAutoFit/>
          </a:bodyPr>
          <a:lstStyle/>
          <a:p>
            <a:pPr>
              <a:defRPr/>
            </a:pPr>
            <a:r>
              <a:rPr kumimoji="1" lang="es-CO" sz="2000" b="1" dirty="0">
                <a:solidFill>
                  <a:schemeClr val="accent6"/>
                </a:solidFill>
                <a:latin typeface="+mj-lt"/>
              </a:rPr>
              <a:t>¿Cómo se hace?</a:t>
            </a:r>
          </a:p>
        </p:txBody>
      </p:sp>
    </p:spTree>
    <p:extLst>
      <p:ext uri="{BB962C8B-B14F-4D97-AF65-F5344CB8AC3E}">
        <p14:creationId xmlns:p14="http://schemas.microsoft.com/office/powerpoint/2010/main" xmlns="" val="279529610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4"/>
          <p:cNvSpPr>
            <a:spLocks noChangeArrowheads="1"/>
          </p:cNvSpPr>
          <p:nvPr/>
        </p:nvSpPr>
        <p:spPr bwMode="black">
          <a:xfrm>
            <a:off x="2652713" y="1143000"/>
            <a:ext cx="3857625" cy="404813"/>
          </a:xfrm>
          <a:prstGeom prst="rect">
            <a:avLst/>
          </a:prstGeom>
          <a:noFill/>
          <a:ln w="9525">
            <a:noFill/>
            <a:miter lim="800000"/>
            <a:headEnd/>
            <a:tailEnd/>
          </a:ln>
        </p:spPr>
        <p:txBody>
          <a:bodyPr lIns="92075" tIns="46038" rIns="92075" bIns="46038" anchor="ctr"/>
          <a:lstStyle/>
          <a:p>
            <a:pPr algn="ctr" defTabSz="862013">
              <a:lnSpc>
                <a:spcPct val="85000"/>
              </a:lnSpc>
            </a:pPr>
            <a:r>
              <a:rPr lang="es-ES" sz="2400" b="1" i="1" dirty="0">
                <a:solidFill>
                  <a:schemeClr val="accent2"/>
                </a:solidFill>
                <a:latin typeface="Helvetica" pitchFamily="34" charset="0"/>
              </a:rPr>
              <a:t>HOJA DE DECISIÓN</a:t>
            </a:r>
          </a:p>
        </p:txBody>
      </p:sp>
      <p:grpSp>
        <p:nvGrpSpPr>
          <p:cNvPr id="25603" name="Group 10"/>
          <p:cNvGrpSpPr>
            <a:grpSpLocks noChangeAspect="1"/>
          </p:cNvGrpSpPr>
          <p:nvPr/>
        </p:nvGrpSpPr>
        <p:grpSpPr bwMode="auto">
          <a:xfrm>
            <a:off x="400050" y="762000"/>
            <a:ext cx="8420100" cy="381000"/>
            <a:chOff x="252" y="559"/>
            <a:chExt cx="5304" cy="240"/>
          </a:xfrm>
        </p:grpSpPr>
        <p:sp>
          <p:nvSpPr>
            <p:cNvPr id="25615" name="AutoShape 9"/>
            <p:cNvSpPr>
              <a:spLocks noChangeAspect="1" noChangeArrowheads="1" noTextEdit="1"/>
            </p:cNvSpPr>
            <p:nvPr/>
          </p:nvSpPr>
          <p:spPr bwMode="auto">
            <a:xfrm>
              <a:off x="252" y="559"/>
              <a:ext cx="5304" cy="240"/>
            </a:xfrm>
            <a:prstGeom prst="rect">
              <a:avLst/>
            </a:prstGeom>
            <a:noFill/>
            <a:ln w="9525">
              <a:noFill/>
              <a:miter lim="800000"/>
              <a:headEnd/>
              <a:tailEnd/>
            </a:ln>
          </p:spPr>
          <p:txBody>
            <a:bodyPr/>
            <a:lstStyle/>
            <a:p>
              <a:endParaRPr lang="en-US"/>
            </a:p>
          </p:txBody>
        </p:sp>
        <p:sp>
          <p:nvSpPr>
            <p:cNvPr id="25616" name="Freeform 11"/>
            <p:cNvSpPr>
              <a:spLocks noEditPoints="1"/>
            </p:cNvSpPr>
            <p:nvPr/>
          </p:nvSpPr>
          <p:spPr bwMode="auto">
            <a:xfrm>
              <a:off x="252" y="559"/>
              <a:ext cx="224" cy="222"/>
            </a:xfrm>
            <a:custGeom>
              <a:avLst/>
              <a:gdLst>
                <a:gd name="T0" fmla="*/ 210 w 897"/>
                <a:gd name="T1" fmla="*/ 166 h 888"/>
                <a:gd name="T2" fmla="*/ 221 w 897"/>
                <a:gd name="T3" fmla="*/ 139 h 888"/>
                <a:gd name="T4" fmla="*/ 223 w 897"/>
                <a:gd name="T5" fmla="*/ 100 h 888"/>
                <a:gd name="T6" fmla="*/ 202 w 897"/>
                <a:gd name="T7" fmla="*/ 45 h 888"/>
                <a:gd name="T8" fmla="*/ 160 w 897"/>
                <a:gd name="T9" fmla="*/ 10 h 888"/>
                <a:gd name="T10" fmla="*/ 106 w 897"/>
                <a:gd name="T11" fmla="*/ 0 h 888"/>
                <a:gd name="T12" fmla="*/ 50 w 897"/>
                <a:gd name="T13" fmla="*/ 18 h 888"/>
                <a:gd name="T14" fmla="*/ 10 w 897"/>
                <a:gd name="T15" fmla="*/ 63 h 888"/>
                <a:gd name="T16" fmla="*/ 0 w 897"/>
                <a:gd name="T17" fmla="*/ 122 h 888"/>
                <a:gd name="T18" fmla="*/ 14 w 897"/>
                <a:gd name="T19" fmla="*/ 166 h 888"/>
                <a:gd name="T20" fmla="*/ 55 w 897"/>
                <a:gd name="T21" fmla="*/ 207 h 888"/>
                <a:gd name="T22" fmla="*/ 112 w 897"/>
                <a:gd name="T23" fmla="*/ 222 h 888"/>
                <a:gd name="T24" fmla="*/ 145 w 897"/>
                <a:gd name="T25" fmla="*/ 217 h 888"/>
                <a:gd name="T26" fmla="*/ 174 w 897"/>
                <a:gd name="T27" fmla="*/ 204 h 888"/>
                <a:gd name="T28" fmla="*/ 202 w 897"/>
                <a:gd name="T29" fmla="*/ 99 h 888"/>
                <a:gd name="T30" fmla="*/ 179 w 897"/>
                <a:gd name="T31" fmla="*/ 85 h 888"/>
                <a:gd name="T32" fmla="*/ 123 w 897"/>
                <a:gd name="T33" fmla="*/ 68 h 888"/>
                <a:gd name="T34" fmla="*/ 107 w 897"/>
                <a:gd name="T35" fmla="*/ 47 h 888"/>
                <a:gd name="T36" fmla="*/ 106 w 897"/>
                <a:gd name="T37" fmla="*/ 16 h 888"/>
                <a:gd name="T38" fmla="*/ 99 w 897"/>
                <a:gd name="T39" fmla="*/ 43 h 888"/>
                <a:gd name="T40" fmla="*/ 101 w 897"/>
                <a:gd name="T41" fmla="*/ 65 h 888"/>
                <a:gd name="T42" fmla="*/ 112 w 897"/>
                <a:gd name="T43" fmla="*/ 80 h 888"/>
                <a:gd name="T44" fmla="*/ 139 w 897"/>
                <a:gd name="T45" fmla="*/ 92 h 888"/>
                <a:gd name="T46" fmla="*/ 178 w 897"/>
                <a:gd name="T47" fmla="*/ 101 h 888"/>
                <a:gd name="T48" fmla="*/ 205 w 897"/>
                <a:gd name="T49" fmla="*/ 126 h 888"/>
                <a:gd name="T50" fmla="*/ 198 w 897"/>
                <a:gd name="T51" fmla="*/ 155 h 888"/>
                <a:gd name="T52" fmla="*/ 177 w 897"/>
                <a:gd name="T53" fmla="*/ 135 h 888"/>
                <a:gd name="T54" fmla="*/ 140 w 897"/>
                <a:gd name="T55" fmla="*/ 128 h 888"/>
                <a:gd name="T56" fmla="*/ 115 w 897"/>
                <a:gd name="T57" fmla="*/ 145 h 888"/>
                <a:gd name="T58" fmla="*/ 88 w 897"/>
                <a:gd name="T59" fmla="*/ 174 h 888"/>
                <a:gd name="T60" fmla="*/ 53 w 897"/>
                <a:gd name="T61" fmla="*/ 184 h 888"/>
                <a:gd name="T62" fmla="*/ 30 w 897"/>
                <a:gd name="T63" fmla="*/ 163 h 888"/>
                <a:gd name="T64" fmla="*/ 17 w 897"/>
                <a:gd name="T65" fmla="*/ 132 h 888"/>
                <a:gd name="T66" fmla="*/ 18 w 897"/>
                <a:gd name="T67" fmla="*/ 87 h 888"/>
                <a:gd name="T68" fmla="*/ 43 w 897"/>
                <a:gd name="T69" fmla="*/ 43 h 888"/>
                <a:gd name="T70" fmla="*/ 54 w 897"/>
                <a:gd name="T71" fmla="*/ 51 h 888"/>
                <a:gd name="T72" fmla="*/ 66 w 897"/>
                <a:gd name="T73" fmla="*/ 105 h 888"/>
                <a:gd name="T74" fmla="*/ 67 w 897"/>
                <a:gd name="T75" fmla="*/ 127 h 888"/>
                <a:gd name="T76" fmla="*/ 60 w 897"/>
                <a:gd name="T77" fmla="*/ 143 h 888"/>
                <a:gd name="T78" fmla="*/ 48 w 897"/>
                <a:gd name="T79" fmla="*/ 155 h 888"/>
                <a:gd name="T80" fmla="*/ 33 w 897"/>
                <a:gd name="T81" fmla="*/ 164 h 888"/>
                <a:gd name="T82" fmla="*/ 56 w 897"/>
                <a:gd name="T83" fmla="*/ 157 h 888"/>
                <a:gd name="T84" fmla="*/ 73 w 897"/>
                <a:gd name="T85" fmla="*/ 146 h 888"/>
                <a:gd name="T86" fmla="*/ 81 w 897"/>
                <a:gd name="T87" fmla="*/ 136 h 888"/>
                <a:gd name="T88" fmla="*/ 84 w 897"/>
                <a:gd name="T89" fmla="*/ 123 h 888"/>
                <a:gd name="T90" fmla="*/ 84 w 897"/>
                <a:gd name="T91" fmla="*/ 111 h 888"/>
                <a:gd name="T92" fmla="*/ 78 w 897"/>
                <a:gd name="T93" fmla="*/ 88 h 888"/>
                <a:gd name="T94" fmla="*/ 69 w 897"/>
                <a:gd name="T95" fmla="*/ 55 h 888"/>
                <a:gd name="T96" fmla="*/ 76 w 897"/>
                <a:gd name="T97" fmla="*/ 26 h 888"/>
                <a:gd name="T98" fmla="*/ 112 w 897"/>
                <a:gd name="T99" fmla="*/ 15 h 888"/>
                <a:gd name="T100" fmla="*/ 161 w 897"/>
                <a:gd name="T101" fmla="*/ 28 h 888"/>
                <a:gd name="T102" fmla="*/ 195 w 897"/>
                <a:gd name="T103" fmla="*/ 62 h 888"/>
                <a:gd name="T104" fmla="*/ 209 w 897"/>
                <a:gd name="T105" fmla="*/ 109 h 888"/>
                <a:gd name="T106" fmla="*/ 179 w 897"/>
                <a:gd name="T107" fmla="*/ 181 h 888"/>
                <a:gd name="T108" fmla="*/ 146 w 897"/>
                <a:gd name="T109" fmla="*/ 201 h 888"/>
                <a:gd name="T110" fmla="*/ 109 w 897"/>
                <a:gd name="T111" fmla="*/ 207 h 888"/>
                <a:gd name="T112" fmla="*/ 68 w 897"/>
                <a:gd name="T113" fmla="*/ 197 h 888"/>
                <a:gd name="T114" fmla="*/ 86 w 897"/>
                <a:gd name="T115" fmla="*/ 192 h 888"/>
                <a:gd name="T116" fmla="*/ 123 w 897"/>
                <a:gd name="T117" fmla="*/ 161 h 888"/>
                <a:gd name="T118" fmla="*/ 149 w 897"/>
                <a:gd name="T119" fmla="*/ 142 h 888"/>
                <a:gd name="T120" fmla="*/ 178 w 897"/>
                <a:gd name="T121" fmla="*/ 143 h 8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7"/>
                <a:gd name="T184" fmla="*/ 0 h 888"/>
                <a:gd name="T185" fmla="*/ 897 w 897"/>
                <a:gd name="T186" fmla="*/ 888 h 8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7" h="888">
                  <a:moveTo>
                    <a:pt x="766" y="758"/>
                  </a:moveTo>
                  <a:lnTo>
                    <a:pt x="773" y="750"/>
                  </a:lnTo>
                  <a:lnTo>
                    <a:pt x="781" y="742"/>
                  </a:lnTo>
                  <a:lnTo>
                    <a:pt x="796" y="724"/>
                  </a:lnTo>
                  <a:lnTo>
                    <a:pt x="803" y="716"/>
                  </a:lnTo>
                  <a:lnTo>
                    <a:pt x="804" y="714"/>
                  </a:lnTo>
                  <a:lnTo>
                    <a:pt x="807" y="711"/>
                  </a:lnTo>
                  <a:lnTo>
                    <a:pt x="809" y="707"/>
                  </a:lnTo>
                  <a:lnTo>
                    <a:pt x="823" y="690"/>
                  </a:lnTo>
                  <a:lnTo>
                    <a:pt x="835" y="671"/>
                  </a:lnTo>
                  <a:lnTo>
                    <a:pt x="840" y="662"/>
                  </a:lnTo>
                  <a:lnTo>
                    <a:pt x="842" y="658"/>
                  </a:lnTo>
                  <a:lnTo>
                    <a:pt x="845" y="652"/>
                  </a:lnTo>
                  <a:lnTo>
                    <a:pt x="850" y="643"/>
                  </a:lnTo>
                  <a:lnTo>
                    <a:pt x="854" y="634"/>
                  </a:lnTo>
                  <a:lnTo>
                    <a:pt x="864" y="614"/>
                  </a:lnTo>
                  <a:lnTo>
                    <a:pt x="872" y="594"/>
                  </a:lnTo>
                  <a:lnTo>
                    <a:pt x="873" y="590"/>
                  </a:lnTo>
                  <a:lnTo>
                    <a:pt x="874" y="584"/>
                  </a:lnTo>
                  <a:lnTo>
                    <a:pt x="878" y="574"/>
                  </a:lnTo>
                  <a:lnTo>
                    <a:pt x="881" y="564"/>
                  </a:lnTo>
                  <a:lnTo>
                    <a:pt x="884" y="554"/>
                  </a:lnTo>
                  <a:lnTo>
                    <a:pt x="886" y="543"/>
                  </a:lnTo>
                  <a:lnTo>
                    <a:pt x="889" y="533"/>
                  </a:lnTo>
                  <a:lnTo>
                    <a:pt x="892" y="511"/>
                  </a:lnTo>
                  <a:lnTo>
                    <a:pt x="894" y="489"/>
                  </a:lnTo>
                  <a:lnTo>
                    <a:pt x="896" y="467"/>
                  </a:lnTo>
                  <a:lnTo>
                    <a:pt x="896" y="461"/>
                  </a:lnTo>
                  <a:lnTo>
                    <a:pt x="896" y="458"/>
                  </a:lnTo>
                  <a:lnTo>
                    <a:pt x="897" y="455"/>
                  </a:lnTo>
                  <a:lnTo>
                    <a:pt x="897" y="445"/>
                  </a:lnTo>
                  <a:lnTo>
                    <a:pt x="896" y="421"/>
                  </a:lnTo>
                  <a:lnTo>
                    <a:pt x="894" y="399"/>
                  </a:lnTo>
                  <a:lnTo>
                    <a:pt x="892" y="377"/>
                  </a:lnTo>
                  <a:lnTo>
                    <a:pt x="889" y="355"/>
                  </a:lnTo>
                  <a:lnTo>
                    <a:pt x="884" y="334"/>
                  </a:lnTo>
                  <a:lnTo>
                    <a:pt x="878" y="314"/>
                  </a:lnTo>
                  <a:lnTo>
                    <a:pt x="872" y="293"/>
                  </a:lnTo>
                  <a:lnTo>
                    <a:pt x="864" y="273"/>
                  </a:lnTo>
                  <a:lnTo>
                    <a:pt x="854" y="254"/>
                  </a:lnTo>
                  <a:lnTo>
                    <a:pt x="845" y="234"/>
                  </a:lnTo>
                  <a:lnTo>
                    <a:pt x="835" y="216"/>
                  </a:lnTo>
                  <a:lnTo>
                    <a:pt x="823" y="198"/>
                  </a:lnTo>
                  <a:lnTo>
                    <a:pt x="809" y="180"/>
                  </a:lnTo>
                  <a:lnTo>
                    <a:pt x="796" y="162"/>
                  </a:lnTo>
                  <a:lnTo>
                    <a:pt x="781" y="146"/>
                  </a:lnTo>
                  <a:lnTo>
                    <a:pt x="766" y="130"/>
                  </a:lnTo>
                  <a:lnTo>
                    <a:pt x="748" y="113"/>
                  </a:lnTo>
                  <a:lnTo>
                    <a:pt x="731" y="99"/>
                  </a:lnTo>
                  <a:lnTo>
                    <a:pt x="714" y="85"/>
                  </a:lnTo>
                  <a:lnTo>
                    <a:pt x="697" y="73"/>
                  </a:lnTo>
                  <a:lnTo>
                    <a:pt x="678" y="61"/>
                  </a:lnTo>
                  <a:lnTo>
                    <a:pt x="667" y="55"/>
                  </a:lnTo>
                  <a:lnTo>
                    <a:pt x="659" y="51"/>
                  </a:lnTo>
                  <a:lnTo>
                    <a:pt x="639" y="40"/>
                  </a:lnTo>
                  <a:lnTo>
                    <a:pt x="620" y="32"/>
                  </a:lnTo>
                  <a:lnTo>
                    <a:pt x="600" y="24"/>
                  </a:lnTo>
                  <a:lnTo>
                    <a:pt x="589" y="21"/>
                  </a:lnTo>
                  <a:lnTo>
                    <a:pt x="580" y="19"/>
                  </a:lnTo>
                  <a:lnTo>
                    <a:pt x="559" y="12"/>
                  </a:lnTo>
                  <a:lnTo>
                    <a:pt x="537" y="8"/>
                  </a:lnTo>
                  <a:lnTo>
                    <a:pt x="516" y="4"/>
                  </a:lnTo>
                  <a:lnTo>
                    <a:pt x="494" y="1"/>
                  </a:lnTo>
                  <a:lnTo>
                    <a:pt x="471" y="0"/>
                  </a:lnTo>
                  <a:lnTo>
                    <a:pt x="448" y="0"/>
                  </a:lnTo>
                  <a:lnTo>
                    <a:pt x="425" y="0"/>
                  </a:lnTo>
                  <a:lnTo>
                    <a:pt x="403" y="1"/>
                  </a:lnTo>
                  <a:lnTo>
                    <a:pt x="381" y="4"/>
                  </a:lnTo>
                  <a:lnTo>
                    <a:pt x="358" y="8"/>
                  </a:lnTo>
                  <a:lnTo>
                    <a:pt x="337" y="12"/>
                  </a:lnTo>
                  <a:lnTo>
                    <a:pt x="316" y="19"/>
                  </a:lnTo>
                  <a:lnTo>
                    <a:pt x="296" y="24"/>
                  </a:lnTo>
                  <a:lnTo>
                    <a:pt x="276" y="32"/>
                  </a:lnTo>
                  <a:lnTo>
                    <a:pt x="256" y="40"/>
                  </a:lnTo>
                  <a:lnTo>
                    <a:pt x="237" y="51"/>
                  </a:lnTo>
                  <a:lnTo>
                    <a:pt x="219" y="61"/>
                  </a:lnTo>
                  <a:lnTo>
                    <a:pt x="200" y="73"/>
                  </a:lnTo>
                  <a:lnTo>
                    <a:pt x="182" y="85"/>
                  </a:lnTo>
                  <a:lnTo>
                    <a:pt x="165" y="99"/>
                  </a:lnTo>
                  <a:lnTo>
                    <a:pt x="147" y="113"/>
                  </a:lnTo>
                  <a:lnTo>
                    <a:pt x="131" y="130"/>
                  </a:lnTo>
                  <a:lnTo>
                    <a:pt x="115" y="146"/>
                  </a:lnTo>
                  <a:lnTo>
                    <a:pt x="100" y="162"/>
                  </a:lnTo>
                  <a:lnTo>
                    <a:pt x="86" y="180"/>
                  </a:lnTo>
                  <a:lnTo>
                    <a:pt x="73" y="198"/>
                  </a:lnTo>
                  <a:lnTo>
                    <a:pt x="61" y="216"/>
                  </a:lnTo>
                  <a:lnTo>
                    <a:pt x="50" y="234"/>
                  </a:lnTo>
                  <a:lnTo>
                    <a:pt x="41" y="254"/>
                  </a:lnTo>
                  <a:lnTo>
                    <a:pt x="33" y="273"/>
                  </a:lnTo>
                  <a:lnTo>
                    <a:pt x="25" y="293"/>
                  </a:lnTo>
                  <a:lnTo>
                    <a:pt x="19" y="314"/>
                  </a:lnTo>
                  <a:lnTo>
                    <a:pt x="12" y="334"/>
                  </a:lnTo>
                  <a:lnTo>
                    <a:pt x="8" y="355"/>
                  </a:lnTo>
                  <a:lnTo>
                    <a:pt x="4" y="377"/>
                  </a:lnTo>
                  <a:lnTo>
                    <a:pt x="1" y="399"/>
                  </a:lnTo>
                  <a:lnTo>
                    <a:pt x="0" y="421"/>
                  </a:lnTo>
                  <a:lnTo>
                    <a:pt x="0" y="445"/>
                  </a:lnTo>
                  <a:lnTo>
                    <a:pt x="0" y="467"/>
                  </a:lnTo>
                  <a:lnTo>
                    <a:pt x="1" y="489"/>
                  </a:lnTo>
                  <a:lnTo>
                    <a:pt x="4" y="511"/>
                  </a:lnTo>
                  <a:lnTo>
                    <a:pt x="8" y="533"/>
                  </a:lnTo>
                  <a:lnTo>
                    <a:pt x="12" y="554"/>
                  </a:lnTo>
                  <a:lnTo>
                    <a:pt x="15" y="564"/>
                  </a:lnTo>
                  <a:lnTo>
                    <a:pt x="19" y="574"/>
                  </a:lnTo>
                  <a:lnTo>
                    <a:pt x="21" y="584"/>
                  </a:lnTo>
                  <a:lnTo>
                    <a:pt x="25" y="594"/>
                  </a:lnTo>
                  <a:lnTo>
                    <a:pt x="33" y="614"/>
                  </a:lnTo>
                  <a:lnTo>
                    <a:pt x="41" y="634"/>
                  </a:lnTo>
                  <a:lnTo>
                    <a:pt x="50" y="652"/>
                  </a:lnTo>
                  <a:lnTo>
                    <a:pt x="56" y="662"/>
                  </a:lnTo>
                  <a:lnTo>
                    <a:pt x="61" y="671"/>
                  </a:lnTo>
                  <a:lnTo>
                    <a:pt x="73" y="690"/>
                  </a:lnTo>
                  <a:lnTo>
                    <a:pt x="86" y="707"/>
                  </a:lnTo>
                  <a:lnTo>
                    <a:pt x="100" y="724"/>
                  </a:lnTo>
                  <a:lnTo>
                    <a:pt x="115" y="742"/>
                  </a:lnTo>
                  <a:lnTo>
                    <a:pt x="131" y="758"/>
                  </a:lnTo>
                  <a:lnTo>
                    <a:pt x="147" y="774"/>
                  </a:lnTo>
                  <a:lnTo>
                    <a:pt x="165" y="788"/>
                  </a:lnTo>
                  <a:lnTo>
                    <a:pt x="182" y="801"/>
                  </a:lnTo>
                  <a:lnTo>
                    <a:pt x="200" y="815"/>
                  </a:lnTo>
                  <a:lnTo>
                    <a:pt x="219" y="827"/>
                  </a:lnTo>
                  <a:lnTo>
                    <a:pt x="237" y="837"/>
                  </a:lnTo>
                  <a:lnTo>
                    <a:pt x="256" y="847"/>
                  </a:lnTo>
                  <a:lnTo>
                    <a:pt x="276" y="856"/>
                  </a:lnTo>
                  <a:lnTo>
                    <a:pt x="296" y="863"/>
                  </a:lnTo>
                  <a:lnTo>
                    <a:pt x="316" y="869"/>
                  </a:lnTo>
                  <a:lnTo>
                    <a:pt x="337" y="875"/>
                  </a:lnTo>
                  <a:lnTo>
                    <a:pt x="358" y="880"/>
                  </a:lnTo>
                  <a:lnTo>
                    <a:pt x="381" y="883"/>
                  </a:lnTo>
                  <a:lnTo>
                    <a:pt x="403" y="887"/>
                  </a:lnTo>
                  <a:lnTo>
                    <a:pt x="425" y="888"/>
                  </a:lnTo>
                  <a:lnTo>
                    <a:pt x="448" y="888"/>
                  </a:lnTo>
                  <a:lnTo>
                    <a:pt x="459" y="888"/>
                  </a:lnTo>
                  <a:lnTo>
                    <a:pt x="463" y="888"/>
                  </a:lnTo>
                  <a:lnTo>
                    <a:pt x="466" y="888"/>
                  </a:lnTo>
                  <a:lnTo>
                    <a:pt x="471" y="888"/>
                  </a:lnTo>
                  <a:lnTo>
                    <a:pt x="494" y="887"/>
                  </a:lnTo>
                  <a:lnTo>
                    <a:pt x="516" y="883"/>
                  </a:lnTo>
                  <a:lnTo>
                    <a:pt x="537" y="880"/>
                  </a:lnTo>
                  <a:lnTo>
                    <a:pt x="548" y="877"/>
                  </a:lnTo>
                  <a:lnTo>
                    <a:pt x="559" y="875"/>
                  </a:lnTo>
                  <a:lnTo>
                    <a:pt x="569" y="872"/>
                  </a:lnTo>
                  <a:lnTo>
                    <a:pt x="580" y="869"/>
                  </a:lnTo>
                  <a:lnTo>
                    <a:pt x="589" y="867"/>
                  </a:lnTo>
                  <a:lnTo>
                    <a:pt x="594" y="864"/>
                  </a:lnTo>
                  <a:lnTo>
                    <a:pt x="600" y="863"/>
                  </a:lnTo>
                  <a:lnTo>
                    <a:pt x="620" y="856"/>
                  </a:lnTo>
                  <a:lnTo>
                    <a:pt x="639" y="847"/>
                  </a:lnTo>
                  <a:lnTo>
                    <a:pt x="650" y="841"/>
                  </a:lnTo>
                  <a:lnTo>
                    <a:pt x="659" y="837"/>
                  </a:lnTo>
                  <a:lnTo>
                    <a:pt x="663" y="835"/>
                  </a:lnTo>
                  <a:lnTo>
                    <a:pt x="667" y="831"/>
                  </a:lnTo>
                  <a:lnTo>
                    <a:pt x="678" y="827"/>
                  </a:lnTo>
                  <a:lnTo>
                    <a:pt x="697" y="815"/>
                  </a:lnTo>
                  <a:lnTo>
                    <a:pt x="714" y="801"/>
                  </a:lnTo>
                  <a:lnTo>
                    <a:pt x="731" y="788"/>
                  </a:lnTo>
                  <a:lnTo>
                    <a:pt x="748" y="774"/>
                  </a:lnTo>
                  <a:lnTo>
                    <a:pt x="758" y="766"/>
                  </a:lnTo>
                  <a:lnTo>
                    <a:pt x="766" y="758"/>
                  </a:lnTo>
                  <a:close/>
                  <a:moveTo>
                    <a:pt x="836" y="435"/>
                  </a:moveTo>
                  <a:lnTo>
                    <a:pt x="829" y="427"/>
                  </a:lnTo>
                  <a:lnTo>
                    <a:pt x="824" y="419"/>
                  </a:lnTo>
                  <a:lnTo>
                    <a:pt x="819" y="411"/>
                  </a:lnTo>
                  <a:lnTo>
                    <a:pt x="813" y="403"/>
                  </a:lnTo>
                  <a:lnTo>
                    <a:pt x="807" y="397"/>
                  </a:lnTo>
                  <a:lnTo>
                    <a:pt x="800" y="390"/>
                  </a:lnTo>
                  <a:lnTo>
                    <a:pt x="793" y="383"/>
                  </a:lnTo>
                  <a:lnTo>
                    <a:pt x="785" y="377"/>
                  </a:lnTo>
                  <a:lnTo>
                    <a:pt x="777" y="371"/>
                  </a:lnTo>
                  <a:lnTo>
                    <a:pt x="770" y="366"/>
                  </a:lnTo>
                  <a:lnTo>
                    <a:pt x="762" y="361"/>
                  </a:lnTo>
                  <a:lnTo>
                    <a:pt x="752" y="355"/>
                  </a:lnTo>
                  <a:lnTo>
                    <a:pt x="744" y="351"/>
                  </a:lnTo>
                  <a:lnTo>
                    <a:pt x="735" y="347"/>
                  </a:lnTo>
                  <a:lnTo>
                    <a:pt x="724" y="343"/>
                  </a:lnTo>
                  <a:lnTo>
                    <a:pt x="715" y="339"/>
                  </a:lnTo>
                  <a:lnTo>
                    <a:pt x="597" y="309"/>
                  </a:lnTo>
                  <a:lnTo>
                    <a:pt x="582" y="306"/>
                  </a:lnTo>
                  <a:lnTo>
                    <a:pt x="572" y="304"/>
                  </a:lnTo>
                  <a:lnTo>
                    <a:pt x="559" y="301"/>
                  </a:lnTo>
                  <a:lnTo>
                    <a:pt x="548" y="297"/>
                  </a:lnTo>
                  <a:lnTo>
                    <a:pt x="537" y="294"/>
                  </a:lnTo>
                  <a:lnTo>
                    <a:pt x="527" y="289"/>
                  </a:lnTo>
                  <a:lnTo>
                    <a:pt x="517" y="285"/>
                  </a:lnTo>
                  <a:lnTo>
                    <a:pt x="508" y="281"/>
                  </a:lnTo>
                  <a:lnTo>
                    <a:pt x="499" y="276"/>
                  </a:lnTo>
                  <a:lnTo>
                    <a:pt x="491" y="270"/>
                  </a:lnTo>
                  <a:lnTo>
                    <a:pt x="483" y="264"/>
                  </a:lnTo>
                  <a:lnTo>
                    <a:pt x="475" y="258"/>
                  </a:lnTo>
                  <a:lnTo>
                    <a:pt x="468" y="252"/>
                  </a:lnTo>
                  <a:lnTo>
                    <a:pt x="462" y="245"/>
                  </a:lnTo>
                  <a:lnTo>
                    <a:pt x="455" y="238"/>
                  </a:lnTo>
                  <a:lnTo>
                    <a:pt x="450" y="230"/>
                  </a:lnTo>
                  <a:lnTo>
                    <a:pt x="444" y="222"/>
                  </a:lnTo>
                  <a:lnTo>
                    <a:pt x="440" y="214"/>
                  </a:lnTo>
                  <a:lnTo>
                    <a:pt x="437" y="206"/>
                  </a:lnTo>
                  <a:lnTo>
                    <a:pt x="433" y="197"/>
                  </a:lnTo>
                  <a:lnTo>
                    <a:pt x="430" y="188"/>
                  </a:lnTo>
                  <a:lnTo>
                    <a:pt x="426" y="178"/>
                  </a:lnTo>
                  <a:lnTo>
                    <a:pt x="425" y="169"/>
                  </a:lnTo>
                  <a:lnTo>
                    <a:pt x="423" y="158"/>
                  </a:lnTo>
                  <a:lnTo>
                    <a:pt x="422" y="148"/>
                  </a:lnTo>
                  <a:lnTo>
                    <a:pt x="421" y="137"/>
                  </a:lnTo>
                  <a:lnTo>
                    <a:pt x="419" y="126"/>
                  </a:lnTo>
                  <a:lnTo>
                    <a:pt x="419" y="114"/>
                  </a:lnTo>
                  <a:lnTo>
                    <a:pt x="421" y="103"/>
                  </a:lnTo>
                  <a:lnTo>
                    <a:pt x="422" y="91"/>
                  </a:lnTo>
                  <a:lnTo>
                    <a:pt x="423" y="79"/>
                  </a:lnTo>
                  <a:lnTo>
                    <a:pt x="426" y="65"/>
                  </a:lnTo>
                  <a:lnTo>
                    <a:pt x="423" y="65"/>
                  </a:lnTo>
                  <a:lnTo>
                    <a:pt x="419" y="73"/>
                  </a:lnTo>
                  <a:lnTo>
                    <a:pt x="415" y="81"/>
                  </a:lnTo>
                  <a:lnTo>
                    <a:pt x="413" y="91"/>
                  </a:lnTo>
                  <a:lnTo>
                    <a:pt x="410" y="100"/>
                  </a:lnTo>
                  <a:lnTo>
                    <a:pt x="406" y="111"/>
                  </a:lnTo>
                  <a:lnTo>
                    <a:pt x="405" y="121"/>
                  </a:lnTo>
                  <a:lnTo>
                    <a:pt x="402" y="133"/>
                  </a:lnTo>
                  <a:lnTo>
                    <a:pt x="401" y="145"/>
                  </a:lnTo>
                  <a:lnTo>
                    <a:pt x="398" y="162"/>
                  </a:lnTo>
                  <a:lnTo>
                    <a:pt x="397" y="172"/>
                  </a:lnTo>
                  <a:lnTo>
                    <a:pt x="395" y="180"/>
                  </a:lnTo>
                  <a:lnTo>
                    <a:pt x="395" y="188"/>
                  </a:lnTo>
                  <a:lnTo>
                    <a:pt x="395" y="197"/>
                  </a:lnTo>
                  <a:lnTo>
                    <a:pt x="395" y="204"/>
                  </a:lnTo>
                  <a:lnTo>
                    <a:pt x="395" y="213"/>
                  </a:lnTo>
                  <a:lnTo>
                    <a:pt x="395" y="220"/>
                  </a:lnTo>
                  <a:lnTo>
                    <a:pt x="397" y="226"/>
                  </a:lnTo>
                  <a:lnTo>
                    <a:pt x="399" y="242"/>
                  </a:lnTo>
                  <a:lnTo>
                    <a:pt x="401" y="249"/>
                  </a:lnTo>
                  <a:lnTo>
                    <a:pt x="403" y="256"/>
                  </a:lnTo>
                  <a:lnTo>
                    <a:pt x="405" y="261"/>
                  </a:lnTo>
                  <a:lnTo>
                    <a:pt x="407" y="269"/>
                  </a:lnTo>
                  <a:lnTo>
                    <a:pt x="410" y="274"/>
                  </a:lnTo>
                  <a:lnTo>
                    <a:pt x="413" y="280"/>
                  </a:lnTo>
                  <a:lnTo>
                    <a:pt x="417" y="285"/>
                  </a:lnTo>
                  <a:lnTo>
                    <a:pt x="419" y="292"/>
                  </a:lnTo>
                  <a:lnTo>
                    <a:pt x="423" y="297"/>
                  </a:lnTo>
                  <a:lnTo>
                    <a:pt x="427" y="302"/>
                  </a:lnTo>
                  <a:lnTo>
                    <a:pt x="431" y="306"/>
                  </a:lnTo>
                  <a:lnTo>
                    <a:pt x="437" y="312"/>
                  </a:lnTo>
                  <a:lnTo>
                    <a:pt x="442" y="316"/>
                  </a:lnTo>
                  <a:lnTo>
                    <a:pt x="447" y="321"/>
                  </a:lnTo>
                  <a:lnTo>
                    <a:pt x="452" y="325"/>
                  </a:lnTo>
                  <a:lnTo>
                    <a:pt x="458" y="329"/>
                  </a:lnTo>
                  <a:lnTo>
                    <a:pt x="471" y="335"/>
                  </a:lnTo>
                  <a:lnTo>
                    <a:pt x="476" y="339"/>
                  </a:lnTo>
                  <a:lnTo>
                    <a:pt x="484" y="343"/>
                  </a:lnTo>
                  <a:lnTo>
                    <a:pt x="491" y="346"/>
                  </a:lnTo>
                  <a:lnTo>
                    <a:pt x="500" y="350"/>
                  </a:lnTo>
                  <a:lnTo>
                    <a:pt x="516" y="355"/>
                  </a:lnTo>
                  <a:lnTo>
                    <a:pt x="536" y="362"/>
                  </a:lnTo>
                  <a:lnTo>
                    <a:pt x="547" y="365"/>
                  </a:lnTo>
                  <a:lnTo>
                    <a:pt x="557" y="367"/>
                  </a:lnTo>
                  <a:lnTo>
                    <a:pt x="568" y="370"/>
                  </a:lnTo>
                  <a:lnTo>
                    <a:pt x="581" y="373"/>
                  </a:lnTo>
                  <a:lnTo>
                    <a:pt x="593" y="374"/>
                  </a:lnTo>
                  <a:lnTo>
                    <a:pt x="606" y="377"/>
                  </a:lnTo>
                  <a:lnTo>
                    <a:pt x="620" y="379"/>
                  </a:lnTo>
                  <a:lnTo>
                    <a:pt x="633" y="381"/>
                  </a:lnTo>
                  <a:lnTo>
                    <a:pt x="647" y="383"/>
                  </a:lnTo>
                  <a:lnTo>
                    <a:pt x="663" y="385"/>
                  </a:lnTo>
                  <a:lnTo>
                    <a:pt x="679" y="390"/>
                  </a:lnTo>
                  <a:lnTo>
                    <a:pt x="697" y="395"/>
                  </a:lnTo>
                  <a:lnTo>
                    <a:pt x="712" y="402"/>
                  </a:lnTo>
                  <a:lnTo>
                    <a:pt x="727" y="409"/>
                  </a:lnTo>
                  <a:lnTo>
                    <a:pt x="742" y="415"/>
                  </a:lnTo>
                  <a:lnTo>
                    <a:pt x="754" y="423"/>
                  </a:lnTo>
                  <a:lnTo>
                    <a:pt x="766" y="433"/>
                  </a:lnTo>
                  <a:lnTo>
                    <a:pt x="776" y="441"/>
                  </a:lnTo>
                  <a:lnTo>
                    <a:pt x="785" y="450"/>
                  </a:lnTo>
                  <a:lnTo>
                    <a:pt x="795" y="461"/>
                  </a:lnTo>
                  <a:lnTo>
                    <a:pt x="803" y="471"/>
                  </a:lnTo>
                  <a:lnTo>
                    <a:pt x="809" y="482"/>
                  </a:lnTo>
                  <a:lnTo>
                    <a:pt x="815" y="494"/>
                  </a:lnTo>
                  <a:lnTo>
                    <a:pt x="820" y="506"/>
                  </a:lnTo>
                  <a:lnTo>
                    <a:pt x="823" y="518"/>
                  </a:lnTo>
                  <a:lnTo>
                    <a:pt x="827" y="531"/>
                  </a:lnTo>
                  <a:lnTo>
                    <a:pt x="825" y="537"/>
                  </a:lnTo>
                  <a:lnTo>
                    <a:pt x="821" y="547"/>
                  </a:lnTo>
                  <a:lnTo>
                    <a:pt x="819" y="558"/>
                  </a:lnTo>
                  <a:lnTo>
                    <a:pt x="816" y="568"/>
                  </a:lnTo>
                  <a:lnTo>
                    <a:pt x="812" y="579"/>
                  </a:lnTo>
                  <a:lnTo>
                    <a:pt x="808" y="590"/>
                  </a:lnTo>
                  <a:lnTo>
                    <a:pt x="803" y="600"/>
                  </a:lnTo>
                  <a:lnTo>
                    <a:pt x="799" y="611"/>
                  </a:lnTo>
                  <a:lnTo>
                    <a:pt x="793" y="620"/>
                  </a:lnTo>
                  <a:lnTo>
                    <a:pt x="788" y="612"/>
                  </a:lnTo>
                  <a:lnTo>
                    <a:pt x="785" y="610"/>
                  </a:lnTo>
                  <a:lnTo>
                    <a:pt x="783" y="606"/>
                  </a:lnTo>
                  <a:lnTo>
                    <a:pt x="776" y="598"/>
                  </a:lnTo>
                  <a:lnTo>
                    <a:pt x="770" y="591"/>
                  </a:lnTo>
                  <a:lnTo>
                    <a:pt x="762" y="583"/>
                  </a:lnTo>
                  <a:lnTo>
                    <a:pt x="754" y="576"/>
                  </a:lnTo>
                  <a:lnTo>
                    <a:pt x="746" y="568"/>
                  </a:lnTo>
                  <a:lnTo>
                    <a:pt x="736" y="560"/>
                  </a:lnTo>
                  <a:lnTo>
                    <a:pt x="722" y="549"/>
                  </a:lnTo>
                  <a:lnTo>
                    <a:pt x="707" y="539"/>
                  </a:lnTo>
                  <a:lnTo>
                    <a:pt x="694" y="530"/>
                  </a:lnTo>
                  <a:lnTo>
                    <a:pt x="679" y="522"/>
                  </a:lnTo>
                  <a:lnTo>
                    <a:pt x="666" y="515"/>
                  </a:lnTo>
                  <a:lnTo>
                    <a:pt x="651" y="510"/>
                  </a:lnTo>
                  <a:lnTo>
                    <a:pt x="638" y="506"/>
                  </a:lnTo>
                  <a:lnTo>
                    <a:pt x="625" y="503"/>
                  </a:lnTo>
                  <a:lnTo>
                    <a:pt x="612" y="502"/>
                  </a:lnTo>
                  <a:lnTo>
                    <a:pt x="598" y="502"/>
                  </a:lnTo>
                  <a:lnTo>
                    <a:pt x="585" y="503"/>
                  </a:lnTo>
                  <a:lnTo>
                    <a:pt x="572" y="507"/>
                  </a:lnTo>
                  <a:lnTo>
                    <a:pt x="560" y="511"/>
                  </a:lnTo>
                  <a:lnTo>
                    <a:pt x="547" y="515"/>
                  </a:lnTo>
                  <a:lnTo>
                    <a:pt x="535" y="522"/>
                  </a:lnTo>
                  <a:lnTo>
                    <a:pt x="521" y="531"/>
                  </a:lnTo>
                  <a:lnTo>
                    <a:pt x="515" y="535"/>
                  </a:lnTo>
                  <a:lnTo>
                    <a:pt x="508" y="541"/>
                  </a:lnTo>
                  <a:lnTo>
                    <a:pt x="500" y="546"/>
                  </a:lnTo>
                  <a:lnTo>
                    <a:pt x="494" y="551"/>
                  </a:lnTo>
                  <a:lnTo>
                    <a:pt x="486" y="558"/>
                  </a:lnTo>
                  <a:lnTo>
                    <a:pt x="478" y="564"/>
                  </a:lnTo>
                  <a:lnTo>
                    <a:pt x="470" y="572"/>
                  </a:lnTo>
                  <a:lnTo>
                    <a:pt x="462" y="580"/>
                  </a:lnTo>
                  <a:lnTo>
                    <a:pt x="454" y="588"/>
                  </a:lnTo>
                  <a:lnTo>
                    <a:pt x="446" y="598"/>
                  </a:lnTo>
                  <a:lnTo>
                    <a:pt x="438" y="607"/>
                  </a:lnTo>
                  <a:lnTo>
                    <a:pt x="429" y="618"/>
                  </a:lnTo>
                  <a:lnTo>
                    <a:pt x="419" y="627"/>
                  </a:lnTo>
                  <a:lnTo>
                    <a:pt x="411" y="638"/>
                  </a:lnTo>
                  <a:lnTo>
                    <a:pt x="403" y="650"/>
                  </a:lnTo>
                  <a:lnTo>
                    <a:pt x="394" y="662"/>
                  </a:lnTo>
                  <a:lnTo>
                    <a:pt x="379" y="674"/>
                  </a:lnTo>
                  <a:lnTo>
                    <a:pt x="366" y="684"/>
                  </a:lnTo>
                  <a:lnTo>
                    <a:pt x="353" y="695"/>
                  </a:lnTo>
                  <a:lnTo>
                    <a:pt x="340" y="704"/>
                  </a:lnTo>
                  <a:lnTo>
                    <a:pt x="326" y="711"/>
                  </a:lnTo>
                  <a:lnTo>
                    <a:pt x="313" y="718"/>
                  </a:lnTo>
                  <a:lnTo>
                    <a:pt x="300" y="724"/>
                  </a:lnTo>
                  <a:lnTo>
                    <a:pt x="288" y="728"/>
                  </a:lnTo>
                  <a:lnTo>
                    <a:pt x="275" y="732"/>
                  </a:lnTo>
                  <a:lnTo>
                    <a:pt x="261" y="735"/>
                  </a:lnTo>
                  <a:lnTo>
                    <a:pt x="248" y="736"/>
                  </a:lnTo>
                  <a:lnTo>
                    <a:pt x="236" y="736"/>
                  </a:lnTo>
                  <a:lnTo>
                    <a:pt x="223" y="735"/>
                  </a:lnTo>
                  <a:lnTo>
                    <a:pt x="211" y="734"/>
                  </a:lnTo>
                  <a:lnTo>
                    <a:pt x="198" y="731"/>
                  </a:lnTo>
                  <a:lnTo>
                    <a:pt x="186" y="727"/>
                  </a:lnTo>
                  <a:lnTo>
                    <a:pt x="174" y="715"/>
                  </a:lnTo>
                  <a:lnTo>
                    <a:pt x="161" y="702"/>
                  </a:lnTo>
                  <a:lnTo>
                    <a:pt x="147" y="686"/>
                  </a:lnTo>
                  <a:lnTo>
                    <a:pt x="141" y="679"/>
                  </a:lnTo>
                  <a:lnTo>
                    <a:pt x="135" y="671"/>
                  </a:lnTo>
                  <a:lnTo>
                    <a:pt x="123" y="655"/>
                  </a:lnTo>
                  <a:lnTo>
                    <a:pt x="117" y="655"/>
                  </a:lnTo>
                  <a:lnTo>
                    <a:pt x="122" y="652"/>
                  </a:lnTo>
                  <a:lnTo>
                    <a:pt x="119" y="650"/>
                  </a:lnTo>
                  <a:lnTo>
                    <a:pt x="118" y="646"/>
                  </a:lnTo>
                  <a:lnTo>
                    <a:pt x="110" y="635"/>
                  </a:lnTo>
                  <a:lnTo>
                    <a:pt x="105" y="623"/>
                  </a:lnTo>
                  <a:lnTo>
                    <a:pt x="98" y="612"/>
                  </a:lnTo>
                  <a:lnTo>
                    <a:pt x="93" y="600"/>
                  </a:lnTo>
                  <a:lnTo>
                    <a:pt x="88" y="588"/>
                  </a:lnTo>
                  <a:lnTo>
                    <a:pt x="84" y="576"/>
                  </a:lnTo>
                  <a:lnTo>
                    <a:pt x="78" y="564"/>
                  </a:lnTo>
                  <a:lnTo>
                    <a:pt x="76" y="553"/>
                  </a:lnTo>
                  <a:lnTo>
                    <a:pt x="72" y="539"/>
                  </a:lnTo>
                  <a:lnTo>
                    <a:pt x="69" y="526"/>
                  </a:lnTo>
                  <a:lnTo>
                    <a:pt x="66" y="513"/>
                  </a:lnTo>
                  <a:lnTo>
                    <a:pt x="65" y="499"/>
                  </a:lnTo>
                  <a:lnTo>
                    <a:pt x="62" y="486"/>
                  </a:lnTo>
                  <a:lnTo>
                    <a:pt x="61" y="473"/>
                  </a:lnTo>
                  <a:lnTo>
                    <a:pt x="61" y="458"/>
                  </a:lnTo>
                  <a:lnTo>
                    <a:pt x="61" y="445"/>
                  </a:lnTo>
                  <a:lnTo>
                    <a:pt x="61" y="425"/>
                  </a:lnTo>
                  <a:lnTo>
                    <a:pt x="62" y="405"/>
                  </a:lnTo>
                  <a:lnTo>
                    <a:pt x="65" y="386"/>
                  </a:lnTo>
                  <a:lnTo>
                    <a:pt x="68" y="367"/>
                  </a:lnTo>
                  <a:lnTo>
                    <a:pt x="72" y="349"/>
                  </a:lnTo>
                  <a:lnTo>
                    <a:pt x="77" y="332"/>
                  </a:lnTo>
                  <a:lnTo>
                    <a:pt x="82" y="314"/>
                  </a:lnTo>
                  <a:lnTo>
                    <a:pt x="89" y="297"/>
                  </a:lnTo>
                  <a:lnTo>
                    <a:pt x="97" y="280"/>
                  </a:lnTo>
                  <a:lnTo>
                    <a:pt x="105" y="264"/>
                  </a:lnTo>
                  <a:lnTo>
                    <a:pt x="114" y="248"/>
                  </a:lnTo>
                  <a:lnTo>
                    <a:pt x="125" y="232"/>
                  </a:lnTo>
                  <a:lnTo>
                    <a:pt x="135" y="216"/>
                  </a:lnTo>
                  <a:lnTo>
                    <a:pt x="147" y="201"/>
                  </a:lnTo>
                  <a:lnTo>
                    <a:pt x="161" y="186"/>
                  </a:lnTo>
                  <a:lnTo>
                    <a:pt x="174" y="173"/>
                  </a:lnTo>
                  <a:lnTo>
                    <a:pt x="191" y="157"/>
                  </a:lnTo>
                  <a:lnTo>
                    <a:pt x="210" y="142"/>
                  </a:lnTo>
                  <a:lnTo>
                    <a:pt x="227" y="128"/>
                  </a:lnTo>
                  <a:lnTo>
                    <a:pt x="247" y="116"/>
                  </a:lnTo>
                  <a:lnTo>
                    <a:pt x="236" y="133"/>
                  </a:lnTo>
                  <a:lnTo>
                    <a:pt x="230" y="150"/>
                  </a:lnTo>
                  <a:lnTo>
                    <a:pt x="226" y="158"/>
                  </a:lnTo>
                  <a:lnTo>
                    <a:pt x="223" y="168"/>
                  </a:lnTo>
                  <a:lnTo>
                    <a:pt x="219" y="186"/>
                  </a:lnTo>
                  <a:lnTo>
                    <a:pt x="218" y="196"/>
                  </a:lnTo>
                  <a:lnTo>
                    <a:pt x="216" y="205"/>
                  </a:lnTo>
                  <a:lnTo>
                    <a:pt x="216" y="225"/>
                  </a:lnTo>
                  <a:lnTo>
                    <a:pt x="219" y="245"/>
                  </a:lnTo>
                  <a:lnTo>
                    <a:pt x="222" y="266"/>
                  </a:lnTo>
                  <a:lnTo>
                    <a:pt x="253" y="385"/>
                  </a:lnTo>
                  <a:lnTo>
                    <a:pt x="256" y="395"/>
                  </a:lnTo>
                  <a:lnTo>
                    <a:pt x="259" y="402"/>
                  </a:lnTo>
                  <a:lnTo>
                    <a:pt x="260" y="405"/>
                  </a:lnTo>
                  <a:lnTo>
                    <a:pt x="261" y="409"/>
                  </a:lnTo>
                  <a:lnTo>
                    <a:pt x="261" y="410"/>
                  </a:lnTo>
                  <a:lnTo>
                    <a:pt x="263" y="414"/>
                  </a:lnTo>
                  <a:lnTo>
                    <a:pt x="264" y="419"/>
                  </a:lnTo>
                  <a:lnTo>
                    <a:pt x="265" y="425"/>
                  </a:lnTo>
                  <a:lnTo>
                    <a:pt x="267" y="431"/>
                  </a:lnTo>
                  <a:lnTo>
                    <a:pt x="268" y="437"/>
                  </a:lnTo>
                  <a:lnTo>
                    <a:pt x="268" y="442"/>
                  </a:lnTo>
                  <a:lnTo>
                    <a:pt x="271" y="453"/>
                  </a:lnTo>
                  <a:lnTo>
                    <a:pt x="271" y="463"/>
                  </a:lnTo>
                  <a:lnTo>
                    <a:pt x="272" y="474"/>
                  </a:lnTo>
                  <a:lnTo>
                    <a:pt x="272" y="485"/>
                  </a:lnTo>
                  <a:lnTo>
                    <a:pt x="271" y="494"/>
                  </a:lnTo>
                  <a:lnTo>
                    <a:pt x="269" y="503"/>
                  </a:lnTo>
                  <a:lnTo>
                    <a:pt x="269" y="509"/>
                  </a:lnTo>
                  <a:lnTo>
                    <a:pt x="268" y="513"/>
                  </a:lnTo>
                  <a:lnTo>
                    <a:pt x="267" y="522"/>
                  </a:lnTo>
                  <a:lnTo>
                    <a:pt x="265" y="525"/>
                  </a:lnTo>
                  <a:lnTo>
                    <a:pt x="265" y="526"/>
                  </a:lnTo>
                  <a:lnTo>
                    <a:pt x="263" y="531"/>
                  </a:lnTo>
                  <a:lnTo>
                    <a:pt x="260" y="541"/>
                  </a:lnTo>
                  <a:lnTo>
                    <a:pt x="256" y="549"/>
                  </a:lnTo>
                  <a:lnTo>
                    <a:pt x="255" y="553"/>
                  </a:lnTo>
                  <a:lnTo>
                    <a:pt x="252" y="556"/>
                  </a:lnTo>
                  <a:lnTo>
                    <a:pt x="247" y="564"/>
                  </a:lnTo>
                  <a:lnTo>
                    <a:pt x="241" y="572"/>
                  </a:lnTo>
                  <a:lnTo>
                    <a:pt x="236" y="580"/>
                  </a:lnTo>
                  <a:lnTo>
                    <a:pt x="230" y="587"/>
                  </a:lnTo>
                  <a:lnTo>
                    <a:pt x="226" y="591"/>
                  </a:lnTo>
                  <a:lnTo>
                    <a:pt x="224" y="592"/>
                  </a:lnTo>
                  <a:lnTo>
                    <a:pt x="222" y="594"/>
                  </a:lnTo>
                  <a:lnTo>
                    <a:pt x="220" y="596"/>
                  </a:lnTo>
                  <a:lnTo>
                    <a:pt x="219" y="598"/>
                  </a:lnTo>
                  <a:lnTo>
                    <a:pt x="215" y="602"/>
                  </a:lnTo>
                  <a:lnTo>
                    <a:pt x="207" y="608"/>
                  </a:lnTo>
                  <a:lnTo>
                    <a:pt x="198" y="614"/>
                  </a:lnTo>
                  <a:lnTo>
                    <a:pt x="194" y="618"/>
                  </a:lnTo>
                  <a:lnTo>
                    <a:pt x="191" y="619"/>
                  </a:lnTo>
                  <a:lnTo>
                    <a:pt x="188" y="620"/>
                  </a:lnTo>
                  <a:lnTo>
                    <a:pt x="179" y="626"/>
                  </a:lnTo>
                  <a:lnTo>
                    <a:pt x="168" y="632"/>
                  </a:lnTo>
                  <a:lnTo>
                    <a:pt x="158" y="638"/>
                  </a:lnTo>
                  <a:lnTo>
                    <a:pt x="147" y="643"/>
                  </a:lnTo>
                  <a:lnTo>
                    <a:pt x="135" y="647"/>
                  </a:lnTo>
                  <a:lnTo>
                    <a:pt x="129" y="650"/>
                  </a:lnTo>
                  <a:lnTo>
                    <a:pt x="123" y="652"/>
                  </a:lnTo>
                  <a:lnTo>
                    <a:pt x="123" y="655"/>
                  </a:lnTo>
                  <a:lnTo>
                    <a:pt x="133" y="654"/>
                  </a:lnTo>
                  <a:lnTo>
                    <a:pt x="142" y="652"/>
                  </a:lnTo>
                  <a:lnTo>
                    <a:pt x="151" y="651"/>
                  </a:lnTo>
                  <a:lnTo>
                    <a:pt x="162" y="648"/>
                  </a:lnTo>
                  <a:lnTo>
                    <a:pt x="171" y="646"/>
                  </a:lnTo>
                  <a:lnTo>
                    <a:pt x="183" y="643"/>
                  </a:lnTo>
                  <a:lnTo>
                    <a:pt x="194" y="639"/>
                  </a:lnTo>
                  <a:lnTo>
                    <a:pt x="206" y="635"/>
                  </a:lnTo>
                  <a:lnTo>
                    <a:pt x="215" y="631"/>
                  </a:lnTo>
                  <a:lnTo>
                    <a:pt x="219" y="630"/>
                  </a:lnTo>
                  <a:lnTo>
                    <a:pt x="220" y="628"/>
                  </a:lnTo>
                  <a:lnTo>
                    <a:pt x="223" y="628"/>
                  </a:lnTo>
                  <a:lnTo>
                    <a:pt x="239" y="620"/>
                  </a:lnTo>
                  <a:lnTo>
                    <a:pt x="247" y="616"/>
                  </a:lnTo>
                  <a:lnTo>
                    <a:pt x="249" y="615"/>
                  </a:lnTo>
                  <a:lnTo>
                    <a:pt x="253" y="612"/>
                  </a:lnTo>
                  <a:lnTo>
                    <a:pt x="261" y="610"/>
                  </a:lnTo>
                  <a:lnTo>
                    <a:pt x="268" y="606"/>
                  </a:lnTo>
                  <a:lnTo>
                    <a:pt x="280" y="596"/>
                  </a:lnTo>
                  <a:lnTo>
                    <a:pt x="287" y="591"/>
                  </a:lnTo>
                  <a:lnTo>
                    <a:pt x="288" y="590"/>
                  </a:lnTo>
                  <a:lnTo>
                    <a:pt x="292" y="587"/>
                  </a:lnTo>
                  <a:lnTo>
                    <a:pt x="293" y="584"/>
                  </a:lnTo>
                  <a:lnTo>
                    <a:pt x="296" y="582"/>
                  </a:lnTo>
                  <a:lnTo>
                    <a:pt x="301" y="578"/>
                  </a:lnTo>
                  <a:lnTo>
                    <a:pt x="306" y="572"/>
                  </a:lnTo>
                  <a:lnTo>
                    <a:pt x="308" y="571"/>
                  </a:lnTo>
                  <a:lnTo>
                    <a:pt x="308" y="570"/>
                  </a:lnTo>
                  <a:lnTo>
                    <a:pt x="310" y="567"/>
                  </a:lnTo>
                  <a:lnTo>
                    <a:pt x="318" y="556"/>
                  </a:lnTo>
                  <a:lnTo>
                    <a:pt x="321" y="550"/>
                  </a:lnTo>
                  <a:lnTo>
                    <a:pt x="324" y="547"/>
                  </a:lnTo>
                  <a:lnTo>
                    <a:pt x="325" y="545"/>
                  </a:lnTo>
                  <a:lnTo>
                    <a:pt x="326" y="542"/>
                  </a:lnTo>
                  <a:lnTo>
                    <a:pt x="328" y="539"/>
                  </a:lnTo>
                  <a:lnTo>
                    <a:pt x="330" y="533"/>
                  </a:lnTo>
                  <a:lnTo>
                    <a:pt x="333" y="526"/>
                  </a:lnTo>
                  <a:lnTo>
                    <a:pt x="333" y="525"/>
                  </a:lnTo>
                  <a:lnTo>
                    <a:pt x="333" y="523"/>
                  </a:lnTo>
                  <a:lnTo>
                    <a:pt x="334" y="521"/>
                  </a:lnTo>
                  <a:lnTo>
                    <a:pt x="334" y="517"/>
                  </a:lnTo>
                  <a:lnTo>
                    <a:pt x="336" y="515"/>
                  </a:lnTo>
                  <a:lnTo>
                    <a:pt x="336" y="514"/>
                  </a:lnTo>
                  <a:lnTo>
                    <a:pt x="337" y="507"/>
                  </a:lnTo>
                  <a:lnTo>
                    <a:pt x="338" y="494"/>
                  </a:lnTo>
                  <a:lnTo>
                    <a:pt x="338" y="490"/>
                  </a:lnTo>
                  <a:lnTo>
                    <a:pt x="340" y="486"/>
                  </a:lnTo>
                  <a:lnTo>
                    <a:pt x="340" y="479"/>
                  </a:lnTo>
                  <a:lnTo>
                    <a:pt x="340" y="477"/>
                  </a:lnTo>
                  <a:lnTo>
                    <a:pt x="340" y="475"/>
                  </a:lnTo>
                  <a:lnTo>
                    <a:pt x="340" y="471"/>
                  </a:lnTo>
                  <a:lnTo>
                    <a:pt x="338" y="465"/>
                  </a:lnTo>
                  <a:lnTo>
                    <a:pt x="338" y="461"/>
                  </a:lnTo>
                  <a:lnTo>
                    <a:pt x="338" y="457"/>
                  </a:lnTo>
                  <a:lnTo>
                    <a:pt x="337" y="447"/>
                  </a:lnTo>
                  <a:lnTo>
                    <a:pt x="336" y="442"/>
                  </a:lnTo>
                  <a:lnTo>
                    <a:pt x="336" y="438"/>
                  </a:lnTo>
                  <a:lnTo>
                    <a:pt x="334" y="434"/>
                  </a:lnTo>
                  <a:lnTo>
                    <a:pt x="334" y="429"/>
                  </a:lnTo>
                  <a:lnTo>
                    <a:pt x="332" y="419"/>
                  </a:lnTo>
                  <a:lnTo>
                    <a:pt x="329" y="409"/>
                  </a:lnTo>
                  <a:lnTo>
                    <a:pt x="326" y="399"/>
                  </a:lnTo>
                  <a:lnTo>
                    <a:pt x="324" y="389"/>
                  </a:lnTo>
                  <a:lnTo>
                    <a:pt x="320" y="377"/>
                  </a:lnTo>
                  <a:lnTo>
                    <a:pt x="318" y="370"/>
                  </a:lnTo>
                  <a:lnTo>
                    <a:pt x="316" y="366"/>
                  </a:lnTo>
                  <a:lnTo>
                    <a:pt x="312" y="353"/>
                  </a:lnTo>
                  <a:lnTo>
                    <a:pt x="310" y="347"/>
                  </a:lnTo>
                  <a:lnTo>
                    <a:pt x="308" y="341"/>
                  </a:lnTo>
                  <a:lnTo>
                    <a:pt x="305" y="335"/>
                  </a:lnTo>
                  <a:lnTo>
                    <a:pt x="302" y="329"/>
                  </a:lnTo>
                  <a:lnTo>
                    <a:pt x="297" y="316"/>
                  </a:lnTo>
                  <a:lnTo>
                    <a:pt x="292" y="302"/>
                  </a:lnTo>
                  <a:lnTo>
                    <a:pt x="287" y="289"/>
                  </a:lnTo>
                  <a:lnTo>
                    <a:pt x="283" y="270"/>
                  </a:lnTo>
                  <a:lnTo>
                    <a:pt x="279" y="254"/>
                  </a:lnTo>
                  <a:lnTo>
                    <a:pt x="276" y="237"/>
                  </a:lnTo>
                  <a:lnTo>
                    <a:pt x="275" y="221"/>
                  </a:lnTo>
                  <a:lnTo>
                    <a:pt x="275" y="205"/>
                  </a:lnTo>
                  <a:lnTo>
                    <a:pt x="276" y="190"/>
                  </a:lnTo>
                  <a:lnTo>
                    <a:pt x="277" y="176"/>
                  </a:lnTo>
                  <a:lnTo>
                    <a:pt x="279" y="169"/>
                  </a:lnTo>
                  <a:lnTo>
                    <a:pt x="280" y="162"/>
                  </a:lnTo>
                  <a:lnTo>
                    <a:pt x="283" y="149"/>
                  </a:lnTo>
                  <a:lnTo>
                    <a:pt x="288" y="137"/>
                  </a:lnTo>
                  <a:lnTo>
                    <a:pt x="293" y="125"/>
                  </a:lnTo>
                  <a:lnTo>
                    <a:pt x="300" y="114"/>
                  </a:lnTo>
                  <a:lnTo>
                    <a:pt x="302" y="108"/>
                  </a:lnTo>
                  <a:lnTo>
                    <a:pt x="306" y="104"/>
                  </a:lnTo>
                  <a:lnTo>
                    <a:pt x="314" y="93"/>
                  </a:lnTo>
                  <a:lnTo>
                    <a:pt x="325" y="85"/>
                  </a:lnTo>
                  <a:lnTo>
                    <a:pt x="334" y="76"/>
                  </a:lnTo>
                  <a:lnTo>
                    <a:pt x="337" y="76"/>
                  </a:lnTo>
                  <a:lnTo>
                    <a:pt x="364" y="69"/>
                  </a:lnTo>
                  <a:lnTo>
                    <a:pt x="377" y="67"/>
                  </a:lnTo>
                  <a:lnTo>
                    <a:pt x="390" y="64"/>
                  </a:lnTo>
                  <a:lnTo>
                    <a:pt x="405" y="63"/>
                  </a:lnTo>
                  <a:lnTo>
                    <a:pt x="419" y="61"/>
                  </a:lnTo>
                  <a:lnTo>
                    <a:pt x="433" y="61"/>
                  </a:lnTo>
                  <a:lnTo>
                    <a:pt x="448" y="61"/>
                  </a:lnTo>
                  <a:lnTo>
                    <a:pt x="468" y="61"/>
                  </a:lnTo>
                  <a:lnTo>
                    <a:pt x="488" y="61"/>
                  </a:lnTo>
                  <a:lnTo>
                    <a:pt x="507" y="64"/>
                  </a:lnTo>
                  <a:lnTo>
                    <a:pt x="525" y="67"/>
                  </a:lnTo>
                  <a:lnTo>
                    <a:pt x="544" y="71"/>
                  </a:lnTo>
                  <a:lnTo>
                    <a:pt x="561" y="76"/>
                  </a:lnTo>
                  <a:lnTo>
                    <a:pt x="580" y="81"/>
                  </a:lnTo>
                  <a:lnTo>
                    <a:pt x="597" y="88"/>
                  </a:lnTo>
                  <a:lnTo>
                    <a:pt x="614" y="96"/>
                  </a:lnTo>
                  <a:lnTo>
                    <a:pt x="630" y="104"/>
                  </a:lnTo>
                  <a:lnTo>
                    <a:pt x="646" y="113"/>
                  </a:lnTo>
                  <a:lnTo>
                    <a:pt x="662" y="124"/>
                  </a:lnTo>
                  <a:lnTo>
                    <a:pt x="678" y="134"/>
                  </a:lnTo>
                  <a:lnTo>
                    <a:pt x="693" y="146"/>
                  </a:lnTo>
                  <a:lnTo>
                    <a:pt x="707" y="158"/>
                  </a:lnTo>
                  <a:lnTo>
                    <a:pt x="715" y="165"/>
                  </a:lnTo>
                  <a:lnTo>
                    <a:pt x="722" y="173"/>
                  </a:lnTo>
                  <a:lnTo>
                    <a:pt x="735" y="186"/>
                  </a:lnTo>
                  <a:lnTo>
                    <a:pt x="748" y="201"/>
                  </a:lnTo>
                  <a:lnTo>
                    <a:pt x="760" y="216"/>
                  </a:lnTo>
                  <a:lnTo>
                    <a:pt x="771" y="232"/>
                  </a:lnTo>
                  <a:lnTo>
                    <a:pt x="781" y="248"/>
                  </a:lnTo>
                  <a:lnTo>
                    <a:pt x="791" y="264"/>
                  </a:lnTo>
                  <a:lnTo>
                    <a:pt x="800" y="280"/>
                  </a:lnTo>
                  <a:lnTo>
                    <a:pt x="807" y="297"/>
                  </a:lnTo>
                  <a:lnTo>
                    <a:pt x="813" y="314"/>
                  </a:lnTo>
                  <a:lnTo>
                    <a:pt x="820" y="332"/>
                  </a:lnTo>
                  <a:lnTo>
                    <a:pt x="824" y="349"/>
                  </a:lnTo>
                  <a:lnTo>
                    <a:pt x="828" y="367"/>
                  </a:lnTo>
                  <a:lnTo>
                    <a:pt x="831" y="386"/>
                  </a:lnTo>
                  <a:lnTo>
                    <a:pt x="833" y="405"/>
                  </a:lnTo>
                  <a:lnTo>
                    <a:pt x="835" y="425"/>
                  </a:lnTo>
                  <a:lnTo>
                    <a:pt x="836" y="435"/>
                  </a:lnTo>
                  <a:close/>
                  <a:moveTo>
                    <a:pt x="792" y="623"/>
                  </a:moveTo>
                  <a:lnTo>
                    <a:pt x="785" y="635"/>
                  </a:lnTo>
                  <a:lnTo>
                    <a:pt x="777" y="647"/>
                  </a:lnTo>
                  <a:lnTo>
                    <a:pt x="770" y="659"/>
                  </a:lnTo>
                  <a:lnTo>
                    <a:pt x="766" y="664"/>
                  </a:lnTo>
                  <a:lnTo>
                    <a:pt x="762" y="671"/>
                  </a:lnTo>
                  <a:lnTo>
                    <a:pt x="752" y="682"/>
                  </a:lnTo>
                  <a:lnTo>
                    <a:pt x="743" y="694"/>
                  </a:lnTo>
                  <a:lnTo>
                    <a:pt x="732" y="704"/>
                  </a:lnTo>
                  <a:lnTo>
                    <a:pt x="722" y="715"/>
                  </a:lnTo>
                  <a:lnTo>
                    <a:pt x="715" y="722"/>
                  </a:lnTo>
                  <a:lnTo>
                    <a:pt x="707" y="728"/>
                  </a:lnTo>
                  <a:lnTo>
                    <a:pt x="693" y="742"/>
                  </a:lnTo>
                  <a:lnTo>
                    <a:pt x="685" y="747"/>
                  </a:lnTo>
                  <a:lnTo>
                    <a:pt x="678" y="754"/>
                  </a:lnTo>
                  <a:lnTo>
                    <a:pt x="662" y="764"/>
                  </a:lnTo>
                  <a:lnTo>
                    <a:pt x="646" y="775"/>
                  </a:lnTo>
                  <a:lnTo>
                    <a:pt x="630" y="784"/>
                  </a:lnTo>
                  <a:lnTo>
                    <a:pt x="614" y="792"/>
                  </a:lnTo>
                  <a:lnTo>
                    <a:pt x="597" y="800"/>
                  </a:lnTo>
                  <a:lnTo>
                    <a:pt x="588" y="803"/>
                  </a:lnTo>
                  <a:lnTo>
                    <a:pt x="586" y="803"/>
                  </a:lnTo>
                  <a:lnTo>
                    <a:pt x="584" y="804"/>
                  </a:lnTo>
                  <a:lnTo>
                    <a:pt x="580" y="807"/>
                  </a:lnTo>
                  <a:lnTo>
                    <a:pt x="561" y="812"/>
                  </a:lnTo>
                  <a:lnTo>
                    <a:pt x="553" y="815"/>
                  </a:lnTo>
                  <a:lnTo>
                    <a:pt x="544" y="816"/>
                  </a:lnTo>
                  <a:lnTo>
                    <a:pt x="525" y="820"/>
                  </a:lnTo>
                  <a:lnTo>
                    <a:pt x="507" y="823"/>
                  </a:lnTo>
                  <a:lnTo>
                    <a:pt x="488" y="825"/>
                  </a:lnTo>
                  <a:lnTo>
                    <a:pt x="468" y="827"/>
                  </a:lnTo>
                  <a:lnTo>
                    <a:pt x="448" y="828"/>
                  </a:lnTo>
                  <a:lnTo>
                    <a:pt x="435" y="827"/>
                  </a:lnTo>
                  <a:lnTo>
                    <a:pt x="423" y="827"/>
                  </a:lnTo>
                  <a:lnTo>
                    <a:pt x="410" y="825"/>
                  </a:lnTo>
                  <a:lnTo>
                    <a:pt x="398" y="824"/>
                  </a:lnTo>
                  <a:lnTo>
                    <a:pt x="386" y="823"/>
                  </a:lnTo>
                  <a:lnTo>
                    <a:pt x="374" y="821"/>
                  </a:lnTo>
                  <a:lnTo>
                    <a:pt x="350" y="816"/>
                  </a:lnTo>
                  <a:lnTo>
                    <a:pt x="340" y="813"/>
                  </a:lnTo>
                  <a:lnTo>
                    <a:pt x="328" y="809"/>
                  </a:lnTo>
                  <a:lnTo>
                    <a:pt x="305" y="801"/>
                  </a:lnTo>
                  <a:lnTo>
                    <a:pt x="284" y="792"/>
                  </a:lnTo>
                  <a:lnTo>
                    <a:pt x="273" y="788"/>
                  </a:lnTo>
                  <a:lnTo>
                    <a:pt x="263" y="783"/>
                  </a:lnTo>
                  <a:lnTo>
                    <a:pt x="273" y="781"/>
                  </a:lnTo>
                  <a:lnTo>
                    <a:pt x="283" y="781"/>
                  </a:lnTo>
                  <a:lnTo>
                    <a:pt x="287" y="781"/>
                  </a:lnTo>
                  <a:lnTo>
                    <a:pt x="292" y="780"/>
                  </a:lnTo>
                  <a:lnTo>
                    <a:pt x="301" y="779"/>
                  </a:lnTo>
                  <a:lnTo>
                    <a:pt x="320" y="775"/>
                  </a:lnTo>
                  <a:lnTo>
                    <a:pt x="328" y="772"/>
                  </a:lnTo>
                  <a:lnTo>
                    <a:pt x="337" y="770"/>
                  </a:lnTo>
                  <a:lnTo>
                    <a:pt x="341" y="768"/>
                  </a:lnTo>
                  <a:lnTo>
                    <a:pt x="346" y="766"/>
                  </a:lnTo>
                  <a:lnTo>
                    <a:pt x="354" y="762"/>
                  </a:lnTo>
                  <a:lnTo>
                    <a:pt x="364" y="758"/>
                  </a:lnTo>
                  <a:lnTo>
                    <a:pt x="371" y="752"/>
                  </a:lnTo>
                  <a:lnTo>
                    <a:pt x="379" y="748"/>
                  </a:lnTo>
                  <a:lnTo>
                    <a:pt x="385" y="744"/>
                  </a:lnTo>
                  <a:lnTo>
                    <a:pt x="386" y="743"/>
                  </a:lnTo>
                  <a:lnTo>
                    <a:pt x="389" y="742"/>
                  </a:lnTo>
                  <a:lnTo>
                    <a:pt x="397" y="736"/>
                  </a:lnTo>
                  <a:lnTo>
                    <a:pt x="405" y="730"/>
                  </a:lnTo>
                  <a:lnTo>
                    <a:pt x="494" y="644"/>
                  </a:lnTo>
                  <a:lnTo>
                    <a:pt x="502" y="634"/>
                  </a:lnTo>
                  <a:lnTo>
                    <a:pt x="509" y="626"/>
                  </a:lnTo>
                  <a:lnTo>
                    <a:pt x="517" y="616"/>
                  </a:lnTo>
                  <a:lnTo>
                    <a:pt x="527" y="610"/>
                  </a:lnTo>
                  <a:lnTo>
                    <a:pt x="536" y="602"/>
                  </a:lnTo>
                  <a:lnTo>
                    <a:pt x="545" y="595"/>
                  </a:lnTo>
                  <a:lnTo>
                    <a:pt x="553" y="588"/>
                  </a:lnTo>
                  <a:lnTo>
                    <a:pt x="563" y="583"/>
                  </a:lnTo>
                  <a:lnTo>
                    <a:pt x="580" y="574"/>
                  </a:lnTo>
                  <a:lnTo>
                    <a:pt x="589" y="570"/>
                  </a:lnTo>
                  <a:lnTo>
                    <a:pt x="598" y="566"/>
                  </a:lnTo>
                  <a:lnTo>
                    <a:pt x="606" y="564"/>
                  </a:lnTo>
                  <a:lnTo>
                    <a:pt x="617" y="562"/>
                  </a:lnTo>
                  <a:lnTo>
                    <a:pt x="626" y="560"/>
                  </a:lnTo>
                  <a:lnTo>
                    <a:pt x="636" y="559"/>
                  </a:lnTo>
                  <a:lnTo>
                    <a:pt x="645" y="559"/>
                  </a:lnTo>
                  <a:lnTo>
                    <a:pt x="654" y="559"/>
                  </a:lnTo>
                  <a:lnTo>
                    <a:pt x="663" y="559"/>
                  </a:lnTo>
                  <a:lnTo>
                    <a:pt x="673" y="560"/>
                  </a:lnTo>
                  <a:lnTo>
                    <a:pt x="693" y="566"/>
                  </a:lnTo>
                  <a:lnTo>
                    <a:pt x="702" y="568"/>
                  </a:lnTo>
                  <a:lnTo>
                    <a:pt x="711" y="572"/>
                  </a:lnTo>
                  <a:lnTo>
                    <a:pt x="722" y="576"/>
                  </a:lnTo>
                  <a:lnTo>
                    <a:pt x="731" y="582"/>
                  </a:lnTo>
                  <a:lnTo>
                    <a:pt x="751" y="592"/>
                  </a:lnTo>
                  <a:lnTo>
                    <a:pt x="762" y="599"/>
                  </a:lnTo>
                  <a:lnTo>
                    <a:pt x="771" y="606"/>
                  </a:lnTo>
                  <a:lnTo>
                    <a:pt x="781" y="614"/>
                  </a:lnTo>
                  <a:lnTo>
                    <a:pt x="792" y="623"/>
                  </a:lnTo>
                  <a:close/>
                </a:path>
              </a:pathLst>
            </a:custGeom>
            <a:solidFill>
              <a:srgbClr val="7F7F7F"/>
            </a:solidFill>
            <a:ln w="9525">
              <a:noFill/>
              <a:round/>
              <a:headEnd/>
              <a:tailEnd/>
            </a:ln>
          </p:spPr>
          <p:txBody>
            <a:bodyPr/>
            <a:lstStyle/>
            <a:p>
              <a:endParaRPr lang="es-ES"/>
            </a:p>
          </p:txBody>
        </p:sp>
        <p:sp>
          <p:nvSpPr>
            <p:cNvPr id="25617" name="Freeform 12"/>
            <p:cNvSpPr>
              <a:spLocks/>
            </p:cNvSpPr>
            <p:nvPr/>
          </p:nvSpPr>
          <p:spPr bwMode="auto">
            <a:xfrm>
              <a:off x="435" y="743"/>
              <a:ext cx="5124" cy="13"/>
            </a:xfrm>
            <a:custGeom>
              <a:avLst/>
              <a:gdLst>
                <a:gd name="T0" fmla="*/ 5124 w 20496"/>
                <a:gd name="T1" fmla="*/ 7 h 51"/>
                <a:gd name="T2" fmla="*/ 5124 w 20496"/>
                <a:gd name="T3" fmla="*/ 0 h 51"/>
                <a:gd name="T4" fmla="*/ 0 w 20496"/>
                <a:gd name="T5" fmla="*/ 0 h 51"/>
                <a:gd name="T6" fmla="*/ 0 w 20496"/>
                <a:gd name="T7" fmla="*/ 13 h 51"/>
                <a:gd name="T8" fmla="*/ 5124 w 20496"/>
                <a:gd name="T9" fmla="*/ 13 h 51"/>
                <a:gd name="T10" fmla="*/ 5124 w 20496"/>
                <a:gd name="T11" fmla="*/ 7 h 51"/>
                <a:gd name="T12" fmla="*/ 0 60000 65536"/>
                <a:gd name="T13" fmla="*/ 0 60000 65536"/>
                <a:gd name="T14" fmla="*/ 0 60000 65536"/>
                <a:gd name="T15" fmla="*/ 0 60000 65536"/>
                <a:gd name="T16" fmla="*/ 0 60000 65536"/>
                <a:gd name="T17" fmla="*/ 0 60000 65536"/>
                <a:gd name="T18" fmla="*/ 0 w 20496"/>
                <a:gd name="T19" fmla="*/ 0 h 51"/>
                <a:gd name="T20" fmla="*/ 20496 w 2049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0496" h="51">
                  <a:moveTo>
                    <a:pt x="20496" y="26"/>
                  </a:moveTo>
                  <a:lnTo>
                    <a:pt x="20496" y="0"/>
                  </a:lnTo>
                  <a:lnTo>
                    <a:pt x="0" y="0"/>
                  </a:lnTo>
                  <a:lnTo>
                    <a:pt x="0" y="51"/>
                  </a:lnTo>
                  <a:lnTo>
                    <a:pt x="20496" y="51"/>
                  </a:lnTo>
                  <a:lnTo>
                    <a:pt x="20496" y="26"/>
                  </a:lnTo>
                  <a:close/>
                </a:path>
              </a:pathLst>
            </a:custGeom>
            <a:solidFill>
              <a:srgbClr val="7F7F7F"/>
            </a:solidFill>
            <a:ln w="9525">
              <a:noFill/>
              <a:round/>
              <a:headEnd/>
              <a:tailEnd/>
            </a:ln>
          </p:spPr>
          <p:txBody>
            <a:bodyPr/>
            <a:lstStyle/>
            <a:p>
              <a:endParaRPr lang="es-ES"/>
            </a:p>
          </p:txBody>
        </p:sp>
      </p:grpSp>
      <p:sp>
        <p:nvSpPr>
          <p:cNvPr id="13" name="Text Box 3"/>
          <p:cNvSpPr txBox="1">
            <a:spLocks noChangeArrowheads="1"/>
          </p:cNvSpPr>
          <p:nvPr/>
        </p:nvSpPr>
        <p:spPr bwMode="auto">
          <a:xfrm>
            <a:off x="820738" y="655638"/>
            <a:ext cx="7999412" cy="396875"/>
          </a:xfrm>
          <a:prstGeom prst="rect">
            <a:avLst/>
          </a:prstGeom>
          <a:noFill/>
          <a:ln w="9525">
            <a:noFill/>
            <a:miter lim="800000"/>
            <a:headEnd/>
            <a:tailEnd/>
          </a:ln>
        </p:spPr>
        <p:txBody>
          <a:bodyPr>
            <a:spAutoFit/>
          </a:bodyPr>
          <a:lstStyle/>
          <a:p>
            <a:pPr>
              <a:defRPr/>
            </a:pPr>
            <a:r>
              <a:rPr kumimoji="1" lang="es-CO" sz="2000" b="1" dirty="0">
                <a:solidFill>
                  <a:schemeClr val="accent6"/>
                </a:solidFill>
                <a:latin typeface="+mj-lt"/>
              </a:rPr>
              <a:t>¿Cómo se hace?</a:t>
            </a:r>
          </a:p>
        </p:txBody>
      </p:sp>
      <p:pic>
        <p:nvPicPr>
          <p:cNvPr id="25605" name="Picture 12"/>
          <p:cNvPicPr>
            <a:picLocks noChangeAspect="1" noChangeArrowheads="1"/>
          </p:cNvPicPr>
          <p:nvPr/>
        </p:nvPicPr>
        <p:blipFill>
          <a:blip r:embed="rId2" cstate="print"/>
          <a:srcRect/>
          <a:stretch>
            <a:fillRect/>
          </a:stretch>
        </p:blipFill>
        <p:spPr bwMode="auto">
          <a:xfrm>
            <a:off x="357188" y="1766888"/>
            <a:ext cx="8497887" cy="3305175"/>
          </a:xfrm>
          <a:prstGeom prst="rect">
            <a:avLst/>
          </a:prstGeom>
          <a:noFill/>
          <a:ln w="9525">
            <a:noFill/>
            <a:miter lim="800000"/>
            <a:headEnd/>
            <a:tailEnd/>
          </a:ln>
        </p:spPr>
      </p:pic>
      <p:sp>
        <p:nvSpPr>
          <p:cNvPr id="20" name="19 CuadroTexto"/>
          <p:cNvSpPr txBox="1"/>
          <p:nvPr/>
        </p:nvSpPr>
        <p:spPr>
          <a:xfrm>
            <a:off x="1214414" y="5286388"/>
            <a:ext cx="2286016" cy="70788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ES" sz="2000" b="1" dirty="0">
                <a:solidFill>
                  <a:schemeClr val="bg1"/>
                </a:solidFill>
              </a:rPr>
              <a:t>Estrategia de </a:t>
            </a:r>
          </a:p>
          <a:p>
            <a:pPr algn="ctr">
              <a:defRPr/>
            </a:pPr>
            <a:r>
              <a:rPr lang="es-ES" sz="2000" b="1" dirty="0">
                <a:solidFill>
                  <a:schemeClr val="bg1"/>
                </a:solidFill>
              </a:rPr>
              <a:t>mantenimiento</a:t>
            </a:r>
          </a:p>
        </p:txBody>
      </p:sp>
      <p:sp>
        <p:nvSpPr>
          <p:cNvPr id="21" name="20 CuadroTexto"/>
          <p:cNvSpPr txBox="1"/>
          <p:nvPr/>
        </p:nvSpPr>
        <p:spPr>
          <a:xfrm>
            <a:off x="6286512" y="5440276"/>
            <a:ext cx="1782860" cy="40011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es-MX" sz="2000" b="1" dirty="0">
                <a:solidFill>
                  <a:schemeClr val="bg1"/>
                </a:solidFill>
              </a:rPr>
              <a:t>Responsable</a:t>
            </a:r>
            <a:endParaRPr lang="es-ES" sz="2000" b="1" dirty="0">
              <a:solidFill>
                <a:schemeClr val="bg1"/>
              </a:solidFill>
            </a:endParaRPr>
          </a:p>
        </p:txBody>
      </p:sp>
      <p:sp>
        <p:nvSpPr>
          <p:cNvPr id="22" name="21 CuadroTexto"/>
          <p:cNvSpPr txBox="1"/>
          <p:nvPr/>
        </p:nvSpPr>
        <p:spPr>
          <a:xfrm>
            <a:off x="3929058" y="5440276"/>
            <a:ext cx="1928826" cy="40011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s-MX" sz="2000" b="1" dirty="0">
                <a:solidFill>
                  <a:schemeClr val="bg1"/>
                </a:solidFill>
              </a:rPr>
              <a:t>Frecuencia</a:t>
            </a:r>
            <a:endParaRPr lang="es-ES" sz="2000" b="1" dirty="0">
              <a:solidFill>
                <a:schemeClr val="bg1"/>
              </a:solidFill>
            </a:endParaRPr>
          </a:p>
        </p:txBody>
      </p:sp>
    </p:spTree>
    <p:extLst>
      <p:ext uri="{BB962C8B-B14F-4D97-AF65-F5344CB8AC3E}">
        <p14:creationId xmlns:p14="http://schemas.microsoft.com/office/powerpoint/2010/main" xmlns="" val="88048314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626" name="Group 10"/>
          <p:cNvGrpSpPr>
            <a:grpSpLocks noChangeAspect="1"/>
          </p:cNvGrpSpPr>
          <p:nvPr/>
        </p:nvGrpSpPr>
        <p:grpSpPr bwMode="auto">
          <a:xfrm>
            <a:off x="400050" y="865188"/>
            <a:ext cx="8420100" cy="381000"/>
            <a:chOff x="252" y="559"/>
            <a:chExt cx="5304" cy="240"/>
          </a:xfrm>
        </p:grpSpPr>
        <p:sp>
          <p:nvSpPr>
            <p:cNvPr id="26632" name="AutoShape 9"/>
            <p:cNvSpPr>
              <a:spLocks noChangeAspect="1" noChangeArrowheads="1" noTextEdit="1"/>
            </p:cNvSpPr>
            <p:nvPr/>
          </p:nvSpPr>
          <p:spPr bwMode="auto">
            <a:xfrm>
              <a:off x="252" y="559"/>
              <a:ext cx="5304" cy="240"/>
            </a:xfrm>
            <a:prstGeom prst="rect">
              <a:avLst/>
            </a:prstGeom>
            <a:noFill/>
            <a:ln w="9525">
              <a:noFill/>
              <a:miter lim="800000"/>
              <a:headEnd/>
              <a:tailEnd/>
            </a:ln>
          </p:spPr>
          <p:txBody>
            <a:bodyPr/>
            <a:lstStyle/>
            <a:p>
              <a:endParaRPr lang="en-US"/>
            </a:p>
          </p:txBody>
        </p:sp>
        <p:sp>
          <p:nvSpPr>
            <p:cNvPr id="26633" name="Freeform 11"/>
            <p:cNvSpPr>
              <a:spLocks noEditPoints="1"/>
            </p:cNvSpPr>
            <p:nvPr/>
          </p:nvSpPr>
          <p:spPr bwMode="auto">
            <a:xfrm>
              <a:off x="252" y="559"/>
              <a:ext cx="224" cy="222"/>
            </a:xfrm>
            <a:custGeom>
              <a:avLst/>
              <a:gdLst>
                <a:gd name="T0" fmla="*/ 210 w 897"/>
                <a:gd name="T1" fmla="*/ 166 h 888"/>
                <a:gd name="T2" fmla="*/ 221 w 897"/>
                <a:gd name="T3" fmla="*/ 139 h 888"/>
                <a:gd name="T4" fmla="*/ 223 w 897"/>
                <a:gd name="T5" fmla="*/ 100 h 888"/>
                <a:gd name="T6" fmla="*/ 202 w 897"/>
                <a:gd name="T7" fmla="*/ 45 h 888"/>
                <a:gd name="T8" fmla="*/ 160 w 897"/>
                <a:gd name="T9" fmla="*/ 10 h 888"/>
                <a:gd name="T10" fmla="*/ 106 w 897"/>
                <a:gd name="T11" fmla="*/ 0 h 888"/>
                <a:gd name="T12" fmla="*/ 50 w 897"/>
                <a:gd name="T13" fmla="*/ 18 h 888"/>
                <a:gd name="T14" fmla="*/ 10 w 897"/>
                <a:gd name="T15" fmla="*/ 63 h 888"/>
                <a:gd name="T16" fmla="*/ 0 w 897"/>
                <a:gd name="T17" fmla="*/ 122 h 888"/>
                <a:gd name="T18" fmla="*/ 14 w 897"/>
                <a:gd name="T19" fmla="*/ 166 h 888"/>
                <a:gd name="T20" fmla="*/ 55 w 897"/>
                <a:gd name="T21" fmla="*/ 207 h 888"/>
                <a:gd name="T22" fmla="*/ 112 w 897"/>
                <a:gd name="T23" fmla="*/ 222 h 888"/>
                <a:gd name="T24" fmla="*/ 145 w 897"/>
                <a:gd name="T25" fmla="*/ 217 h 888"/>
                <a:gd name="T26" fmla="*/ 174 w 897"/>
                <a:gd name="T27" fmla="*/ 204 h 888"/>
                <a:gd name="T28" fmla="*/ 202 w 897"/>
                <a:gd name="T29" fmla="*/ 99 h 888"/>
                <a:gd name="T30" fmla="*/ 179 w 897"/>
                <a:gd name="T31" fmla="*/ 85 h 888"/>
                <a:gd name="T32" fmla="*/ 123 w 897"/>
                <a:gd name="T33" fmla="*/ 68 h 888"/>
                <a:gd name="T34" fmla="*/ 107 w 897"/>
                <a:gd name="T35" fmla="*/ 47 h 888"/>
                <a:gd name="T36" fmla="*/ 106 w 897"/>
                <a:gd name="T37" fmla="*/ 16 h 888"/>
                <a:gd name="T38" fmla="*/ 99 w 897"/>
                <a:gd name="T39" fmla="*/ 43 h 888"/>
                <a:gd name="T40" fmla="*/ 101 w 897"/>
                <a:gd name="T41" fmla="*/ 65 h 888"/>
                <a:gd name="T42" fmla="*/ 112 w 897"/>
                <a:gd name="T43" fmla="*/ 80 h 888"/>
                <a:gd name="T44" fmla="*/ 139 w 897"/>
                <a:gd name="T45" fmla="*/ 92 h 888"/>
                <a:gd name="T46" fmla="*/ 178 w 897"/>
                <a:gd name="T47" fmla="*/ 101 h 888"/>
                <a:gd name="T48" fmla="*/ 205 w 897"/>
                <a:gd name="T49" fmla="*/ 126 h 888"/>
                <a:gd name="T50" fmla="*/ 198 w 897"/>
                <a:gd name="T51" fmla="*/ 155 h 888"/>
                <a:gd name="T52" fmla="*/ 177 w 897"/>
                <a:gd name="T53" fmla="*/ 135 h 888"/>
                <a:gd name="T54" fmla="*/ 140 w 897"/>
                <a:gd name="T55" fmla="*/ 128 h 888"/>
                <a:gd name="T56" fmla="*/ 115 w 897"/>
                <a:gd name="T57" fmla="*/ 145 h 888"/>
                <a:gd name="T58" fmla="*/ 88 w 897"/>
                <a:gd name="T59" fmla="*/ 174 h 888"/>
                <a:gd name="T60" fmla="*/ 53 w 897"/>
                <a:gd name="T61" fmla="*/ 184 h 888"/>
                <a:gd name="T62" fmla="*/ 30 w 897"/>
                <a:gd name="T63" fmla="*/ 163 h 888"/>
                <a:gd name="T64" fmla="*/ 17 w 897"/>
                <a:gd name="T65" fmla="*/ 132 h 888"/>
                <a:gd name="T66" fmla="*/ 18 w 897"/>
                <a:gd name="T67" fmla="*/ 87 h 888"/>
                <a:gd name="T68" fmla="*/ 43 w 897"/>
                <a:gd name="T69" fmla="*/ 43 h 888"/>
                <a:gd name="T70" fmla="*/ 54 w 897"/>
                <a:gd name="T71" fmla="*/ 51 h 888"/>
                <a:gd name="T72" fmla="*/ 66 w 897"/>
                <a:gd name="T73" fmla="*/ 105 h 888"/>
                <a:gd name="T74" fmla="*/ 67 w 897"/>
                <a:gd name="T75" fmla="*/ 127 h 888"/>
                <a:gd name="T76" fmla="*/ 60 w 897"/>
                <a:gd name="T77" fmla="*/ 143 h 888"/>
                <a:gd name="T78" fmla="*/ 48 w 897"/>
                <a:gd name="T79" fmla="*/ 155 h 888"/>
                <a:gd name="T80" fmla="*/ 33 w 897"/>
                <a:gd name="T81" fmla="*/ 164 h 888"/>
                <a:gd name="T82" fmla="*/ 56 w 897"/>
                <a:gd name="T83" fmla="*/ 157 h 888"/>
                <a:gd name="T84" fmla="*/ 73 w 897"/>
                <a:gd name="T85" fmla="*/ 146 h 888"/>
                <a:gd name="T86" fmla="*/ 81 w 897"/>
                <a:gd name="T87" fmla="*/ 136 h 888"/>
                <a:gd name="T88" fmla="*/ 84 w 897"/>
                <a:gd name="T89" fmla="*/ 123 h 888"/>
                <a:gd name="T90" fmla="*/ 84 w 897"/>
                <a:gd name="T91" fmla="*/ 111 h 888"/>
                <a:gd name="T92" fmla="*/ 78 w 897"/>
                <a:gd name="T93" fmla="*/ 88 h 888"/>
                <a:gd name="T94" fmla="*/ 69 w 897"/>
                <a:gd name="T95" fmla="*/ 55 h 888"/>
                <a:gd name="T96" fmla="*/ 76 w 897"/>
                <a:gd name="T97" fmla="*/ 26 h 888"/>
                <a:gd name="T98" fmla="*/ 112 w 897"/>
                <a:gd name="T99" fmla="*/ 15 h 888"/>
                <a:gd name="T100" fmla="*/ 161 w 897"/>
                <a:gd name="T101" fmla="*/ 28 h 888"/>
                <a:gd name="T102" fmla="*/ 195 w 897"/>
                <a:gd name="T103" fmla="*/ 62 h 888"/>
                <a:gd name="T104" fmla="*/ 209 w 897"/>
                <a:gd name="T105" fmla="*/ 109 h 888"/>
                <a:gd name="T106" fmla="*/ 179 w 897"/>
                <a:gd name="T107" fmla="*/ 181 h 888"/>
                <a:gd name="T108" fmla="*/ 146 w 897"/>
                <a:gd name="T109" fmla="*/ 201 h 888"/>
                <a:gd name="T110" fmla="*/ 109 w 897"/>
                <a:gd name="T111" fmla="*/ 207 h 888"/>
                <a:gd name="T112" fmla="*/ 68 w 897"/>
                <a:gd name="T113" fmla="*/ 197 h 888"/>
                <a:gd name="T114" fmla="*/ 86 w 897"/>
                <a:gd name="T115" fmla="*/ 192 h 888"/>
                <a:gd name="T116" fmla="*/ 123 w 897"/>
                <a:gd name="T117" fmla="*/ 161 h 888"/>
                <a:gd name="T118" fmla="*/ 149 w 897"/>
                <a:gd name="T119" fmla="*/ 142 h 888"/>
                <a:gd name="T120" fmla="*/ 178 w 897"/>
                <a:gd name="T121" fmla="*/ 143 h 8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7"/>
                <a:gd name="T184" fmla="*/ 0 h 888"/>
                <a:gd name="T185" fmla="*/ 897 w 897"/>
                <a:gd name="T186" fmla="*/ 888 h 8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7" h="888">
                  <a:moveTo>
                    <a:pt x="766" y="758"/>
                  </a:moveTo>
                  <a:lnTo>
                    <a:pt x="773" y="750"/>
                  </a:lnTo>
                  <a:lnTo>
                    <a:pt x="781" y="742"/>
                  </a:lnTo>
                  <a:lnTo>
                    <a:pt x="796" y="724"/>
                  </a:lnTo>
                  <a:lnTo>
                    <a:pt x="803" y="716"/>
                  </a:lnTo>
                  <a:lnTo>
                    <a:pt x="804" y="714"/>
                  </a:lnTo>
                  <a:lnTo>
                    <a:pt x="807" y="711"/>
                  </a:lnTo>
                  <a:lnTo>
                    <a:pt x="809" y="707"/>
                  </a:lnTo>
                  <a:lnTo>
                    <a:pt x="823" y="690"/>
                  </a:lnTo>
                  <a:lnTo>
                    <a:pt x="835" y="671"/>
                  </a:lnTo>
                  <a:lnTo>
                    <a:pt x="840" y="662"/>
                  </a:lnTo>
                  <a:lnTo>
                    <a:pt x="842" y="658"/>
                  </a:lnTo>
                  <a:lnTo>
                    <a:pt x="845" y="652"/>
                  </a:lnTo>
                  <a:lnTo>
                    <a:pt x="850" y="643"/>
                  </a:lnTo>
                  <a:lnTo>
                    <a:pt x="854" y="634"/>
                  </a:lnTo>
                  <a:lnTo>
                    <a:pt x="864" y="614"/>
                  </a:lnTo>
                  <a:lnTo>
                    <a:pt x="872" y="594"/>
                  </a:lnTo>
                  <a:lnTo>
                    <a:pt x="873" y="590"/>
                  </a:lnTo>
                  <a:lnTo>
                    <a:pt x="874" y="584"/>
                  </a:lnTo>
                  <a:lnTo>
                    <a:pt x="878" y="574"/>
                  </a:lnTo>
                  <a:lnTo>
                    <a:pt x="881" y="564"/>
                  </a:lnTo>
                  <a:lnTo>
                    <a:pt x="884" y="554"/>
                  </a:lnTo>
                  <a:lnTo>
                    <a:pt x="886" y="543"/>
                  </a:lnTo>
                  <a:lnTo>
                    <a:pt x="889" y="533"/>
                  </a:lnTo>
                  <a:lnTo>
                    <a:pt x="892" y="511"/>
                  </a:lnTo>
                  <a:lnTo>
                    <a:pt x="894" y="489"/>
                  </a:lnTo>
                  <a:lnTo>
                    <a:pt x="896" y="467"/>
                  </a:lnTo>
                  <a:lnTo>
                    <a:pt x="896" y="461"/>
                  </a:lnTo>
                  <a:lnTo>
                    <a:pt x="896" y="458"/>
                  </a:lnTo>
                  <a:lnTo>
                    <a:pt x="897" y="455"/>
                  </a:lnTo>
                  <a:lnTo>
                    <a:pt x="897" y="445"/>
                  </a:lnTo>
                  <a:lnTo>
                    <a:pt x="896" y="421"/>
                  </a:lnTo>
                  <a:lnTo>
                    <a:pt x="894" y="399"/>
                  </a:lnTo>
                  <a:lnTo>
                    <a:pt x="892" y="377"/>
                  </a:lnTo>
                  <a:lnTo>
                    <a:pt x="889" y="355"/>
                  </a:lnTo>
                  <a:lnTo>
                    <a:pt x="884" y="334"/>
                  </a:lnTo>
                  <a:lnTo>
                    <a:pt x="878" y="314"/>
                  </a:lnTo>
                  <a:lnTo>
                    <a:pt x="872" y="293"/>
                  </a:lnTo>
                  <a:lnTo>
                    <a:pt x="864" y="273"/>
                  </a:lnTo>
                  <a:lnTo>
                    <a:pt x="854" y="254"/>
                  </a:lnTo>
                  <a:lnTo>
                    <a:pt x="845" y="234"/>
                  </a:lnTo>
                  <a:lnTo>
                    <a:pt x="835" y="216"/>
                  </a:lnTo>
                  <a:lnTo>
                    <a:pt x="823" y="198"/>
                  </a:lnTo>
                  <a:lnTo>
                    <a:pt x="809" y="180"/>
                  </a:lnTo>
                  <a:lnTo>
                    <a:pt x="796" y="162"/>
                  </a:lnTo>
                  <a:lnTo>
                    <a:pt x="781" y="146"/>
                  </a:lnTo>
                  <a:lnTo>
                    <a:pt x="766" y="130"/>
                  </a:lnTo>
                  <a:lnTo>
                    <a:pt x="748" y="113"/>
                  </a:lnTo>
                  <a:lnTo>
                    <a:pt x="731" y="99"/>
                  </a:lnTo>
                  <a:lnTo>
                    <a:pt x="714" y="85"/>
                  </a:lnTo>
                  <a:lnTo>
                    <a:pt x="697" y="73"/>
                  </a:lnTo>
                  <a:lnTo>
                    <a:pt x="678" y="61"/>
                  </a:lnTo>
                  <a:lnTo>
                    <a:pt x="667" y="55"/>
                  </a:lnTo>
                  <a:lnTo>
                    <a:pt x="659" y="51"/>
                  </a:lnTo>
                  <a:lnTo>
                    <a:pt x="639" y="40"/>
                  </a:lnTo>
                  <a:lnTo>
                    <a:pt x="620" y="32"/>
                  </a:lnTo>
                  <a:lnTo>
                    <a:pt x="600" y="24"/>
                  </a:lnTo>
                  <a:lnTo>
                    <a:pt x="589" y="21"/>
                  </a:lnTo>
                  <a:lnTo>
                    <a:pt x="580" y="19"/>
                  </a:lnTo>
                  <a:lnTo>
                    <a:pt x="559" y="12"/>
                  </a:lnTo>
                  <a:lnTo>
                    <a:pt x="537" y="8"/>
                  </a:lnTo>
                  <a:lnTo>
                    <a:pt x="516" y="4"/>
                  </a:lnTo>
                  <a:lnTo>
                    <a:pt x="494" y="1"/>
                  </a:lnTo>
                  <a:lnTo>
                    <a:pt x="471" y="0"/>
                  </a:lnTo>
                  <a:lnTo>
                    <a:pt x="448" y="0"/>
                  </a:lnTo>
                  <a:lnTo>
                    <a:pt x="425" y="0"/>
                  </a:lnTo>
                  <a:lnTo>
                    <a:pt x="403" y="1"/>
                  </a:lnTo>
                  <a:lnTo>
                    <a:pt x="381" y="4"/>
                  </a:lnTo>
                  <a:lnTo>
                    <a:pt x="358" y="8"/>
                  </a:lnTo>
                  <a:lnTo>
                    <a:pt x="337" y="12"/>
                  </a:lnTo>
                  <a:lnTo>
                    <a:pt x="316" y="19"/>
                  </a:lnTo>
                  <a:lnTo>
                    <a:pt x="296" y="24"/>
                  </a:lnTo>
                  <a:lnTo>
                    <a:pt x="276" y="32"/>
                  </a:lnTo>
                  <a:lnTo>
                    <a:pt x="256" y="40"/>
                  </a:lnTo>
                  <a:lnTo>
                    <a:pt x="237" y="51"/>
                  </a:lnTo>
                  <a:lnTo>
                    <a:pt x="219" y="61"/>
                  </a:lnTo>
                  <a:lnTo>
                    <a:pt x="200" y="73"/>
                  </a:lnTo>
                  <a:lnTo>
                    <a:pt x="182" y="85"/>
                  </a:lnTo>
                  <a:lnTo>
                    <a:pt x="165" y="99"/>
                  </a:lnTo>
                  <a:lnTo>
                    <a:pt x="147" y="113"/>
                  </a:lnTo>
                  <a:lnTo>
                    <a:pt x="131" y="130"/>
                  </a:lnTo>
                  <a:lnTo>
                    <a:pt x="115" y="146"/>
                  </a:lnTo>
                  <a:lnTo>
                    <a:pt x="100" y="162"/>
                  </a:lnTo>
                  <a:lnTo>
                    <a:pt x="86" y="180"/>
                  </a:lnTo>
                  <a:lnTo>
                    <a:pt x="73" y="198"/>
                  </a:lnTo>
                  <a:lnTo>
                    <a:pt x="61" y="216"/>
                  </a:lnTo>
                  <a:lnTo>
                    <a:pt x="50" y="234"/>
                  </a:lnTo>
                  <a:lnTo>
                    <a:pt x="41" y="254"/>
                  </a:lnTo>
                  <a:lnTo>
                    <a:pt x="33" y="273"/>
                  </a:lnTo>
                  <a:lnTo>
                    <a:pt x="25" y="293"/>
                  </a:lnTo>
                  <a:lnTo>
                    <a:pt x="19" y="314"/>
                  </a:lnTo>
                  <a:lnTo>
                    <a:pt x="12" y="334"/>
                  </a:lnTo>
                  <a:lnTo>
                    <a:pt x="8" y="355"/>
                  </a:lnTo>
                  <a:lnTo>
                    <a:pt x="4" y="377"/>
                  </a:lnTo>
                  <a:lnTo>
                    <a:pt x="1" y="399"/>
                  </a:lnTo>
                  <a:lnTo>
                    <a:pt x="0" y="421"/>
                  </a:lnTo>
                  <a:lnTo>
                    <a:pt x="0" y="445"/>
                  </a:lnTo>
                  <a:lnTo>
                    <a:pt x="0" y="467"/>
                  </a:lnTo>
                  <a:lnTo>
                    <a:pt x="1" y="489"/>
                  </a:lnTo>
                  <a:lnTo>
                    <a:pt x="4" y="511"/>
                  </a:lnTo>
                  <a:lnTo>
                    <a:pt x="8" y="533"/>
                  </a:lnTo>
                  <a:lnTo>
                    <a:pt x="12" y="554"/>
                  </a:lnTo>
                  <a:lnTo>
                    <a:pt x="15" y="564"/>
                  </a:lnTo>
                  <a:lnTo>
                    <a:pt x="19" y="574"/>
                  </a:lnTo>
                  <a:lnTo>
                    <a:pt x="21" y="584"/>
                  </a:lnTo>
                  <a:lnTo>
                    <a:pt x="25" y="594"/>
                  </a:lnTo>
                  <a:lnTo>
                    <a:pt x="33" y="614"/>
                  </a:lnTo>
                  <a:lnTo>
                    <a:pt x="41" y="634"/>
                  </a:lnTo>
                  <a:lnTo>
                    <a:pt x="50" y="652"/>
                  </a:lnTo>
                  <a:lnTo>
                    <a:pt x="56" y="662"/>
                  </a:lnTo>
                  <a:lnTo>
                    <a:pt x="61" y="671"/>
                  </a:lnTo>
                  <a:lnTo>
                    <a:pt x="73" y="690"/>
                  </a:lnTo>
                  <a:lnTo>
                    <a:pt x="86" y="707"/>
                  </a:lnTo>
                  <a:lnTo>
                    <a:pt x="100" y="724"/>
                  </a:lnTo>
                  <a:lnTo>
                    <a:pt x="115" y="742"/>
                  </a:lnTo>
                  <a:lnTo>
                    <a:pt x="131" y="758"/>
                  </a:lnTo>
                  <a:lnTo>
                    <a:pt x="147" y="774"/>
                  </a:lnTo>
                  <a:lnTo>
                    <a:pt x="165" y="788"/>
                  </a:lnTo>
                  <a:lnTo>
                    <a:pt x="182" y="801"/>
                  </a:lnTo>
                  <a:lnTo>
                    <a:pt x="200" y="815"/>
                  </a:lnTo>
                  <a:lnTo>
                    <a:pt x="219" y="827"/>
                  </a:lnTo>
                  <a:lnTo>
                    <a:pt x="237" y="837"/>
                  </a:lnTo>
                  <a:lnTo>
                    <a:pt x="256" y="847"/>
                  </a:lnTo>
                  <a:lnTo>
                    <a:pt x="276" y="856"/>
                  </a:lnTo>
                  <a:lnTo>
                    <a:pt x="296" y="863"/>
                  </a:lnTo>
                  <a:lnTo>
                    <a:pt x="316" y="869"/>
                  </a:lnTo>
                  <a:lnTo>
                    <a:pt x="337" y="875"/>
                  </a:lnTo>
                  <a:lnTo>
                    <a:pt x="358" y="880"/>
                  </a:lnTo>
                  <a:lnTo>
                    <a:pt x="381" y="883"/>
                  </a:lnTo>
                  <a:lnTo>
                    <a:pt x="403" y="887"/>
                  </a:lnTo>
                  <a:lnTo>
                    <a:pt x="425" y="888"/>
                  </a:lnTo>
                  <a:lnTo>
                    <a:pt x="448" y="888"/>
                  </a:lnTo>
                  <a:lnTo>
                    <a:pt x="459" y="888"/>
                  </a:lnTo>
                  <a:lnTo>
                    <a:pt x="463" y="888"/>
                  </a:lnTo>
                  <a:lnTo>
                    <a:pt x="466" y="888"/>
                  </a:lnTo>
                  <a:lnTo>
                    <a:pt x="471" y="888"/>
                  </a:lnTo>
                  <a:lnTo>
                    <a:pt x="494" y="887"/>
                  </a:lnTo>
                  <a:lnTo>
                    <a:pt x="516" y="883"/>
                  </a:lnTo>
                  <a:lnTo>
                    <a:pt x="537" y="880"/>
                  </a:lnTo>
                  <a:lnTo>
                    <a:pt x="548" y="877"/>
                  </a:lnTo>
                  <a:lnTo>
                    <a:pt x="559" y="875"/>
                  </a:lnTo>
                  <a:lnTo>
                    <a:pt x="569" y="872"/>
                  </a:lnTo>
                  <a:lnTo>
                    <a:pt x="580" y="869"/>
                  </a:lnTo>
                  <a:lnTo>
                    <a:pt x="589" y="867"/>
                  </a:lnTo>
                  <a:lnTo>
                    <a:pt x="594" y="864"/>
                  </a:lnTo>
                  <a:lnTo>
                    <a:pt x="600" y="863"/>
                  </a:lnTo>
                  <a:lnTo>
                    <a:pt x="620" y="856"/>
                  </a:lnTo>
                  <a:lnTo>
                    <a:pt x="639" y="847"/>
                  </a:lnTo>
                  <a:lnTo>
                    <a:pt x="650" y="841"/>
                  </a:lnTo>
                  <a:lnTo>
                    <a:pt x="659" y="837"/>
                  </a:lnTo>
                  <a:lnTo>
                    <a:pt x="663" y="835"/>
                  </a:lnTo>
                  <a:lnTo>
                    <a:pt x="667" y="831"/>
                  </a:lnTo>
                  <a:lnTo>
                    <a:pt x="678" y="827"/>
                  </a:lnTo>
                  <a:lnTo>
                    <a:pt x="697" y="815"/>
                  </a:lnTo>
                  <a:lnTo>
                    <a:pt x="714" y="801"/>
                  </a:lnTo>
                  <a:lnTo>
                    <a:pt x="731" y="788"/>
                  </a:lnTo>
                  <a:lnTo>
                    <a:pt x="748" y="774"/>
                  </a:lnTo>
                  <a:lnTo>
                    <a:pt x="758" y="766"/>
                  </a:lnTo>
                  <a:lnTo>
                    <a:pt x="766" y="758"/>
                  </a:lnTo>
                  <a:close/>
                  <a:moveTo>
                    <a:pt x="836" y="435"/>
                  </a:moveTo>
                  <a:lnTo>
                    <a:pt x="829" y="427"/>
                  </a:lnTo>
                  <a:lnTo>
                    <a:pt x="824" y="419"/>
                  </a:lnTo>
                  <a:lnTo>
                    <a:pt x="819" y="411"/>
                  </a:lnTo>
                  <a:lnTo>
                    <a:pt x="813" y="403"/>
                  </a:lnTo>
                  <a:lnTo>
                    <a:pt x="807" y="397"/>
                  </a:lnTo>
                  <a:lnTo>
                    <a:pt x="800" y="390"/>
                  </a:lnTo>
                  <a:lnTo>
                    <a:pt x="793" y="383"/>
                  </a:lnTo>
                  <a:lnTo>
                    <a:pt x="785" y="377"/>
                  </a:lnTo>
                  <a:lnTo>
                    <a:pt x="777" y="371"/>
                  </a:lnTo>
                  <a:lnTo>
                    <a:pt x="770" y="366"/>
                  </a:lnTo>
                  <a:lnTo>
                    <a:pt x="762" y="361"/>
                  </a:lnTo>
                  <a:lnTo>
                    <a:pt x="752" y="355"/>
                  </a:lnTo>
                  <a:lnTo>
                    <a:pt x="744" y="351"/>
                  </a:lnTo>
                  <a:lnTo>
                    <a:pt x="735" y="347"/>
                  </a:lnTo>
                  <a:lnTo>
                    <a:pt x="724" y="343"/>
                  </a:lnTo>
                  <a:lnTo>
                    <a:pt x="715" y="339"/>
                  </a:lnTo>
                  <a:lnTo>
                    <a:pt x="597" y="309"/>
                  </a:lnTo>
                  <a:lnTo>
                    <a:pt x="582" y="306"/>
                  </a:lnTo>
                  <a:lnTo>
                    <a:pt x="572" y="304"/>
                  </a:lnTo>
                  <a:lnTo>
                    <a:pt x="559" y="301"/>
                  </a:lnTo>
                  <a:lnTo>
                    <a:pt x="548" y="297"/>
                  </a:lnTo>
                  <a:lnTo>
                    <a:pt x="537" y="294"/>
                  </a:lnTo>
                  <a:lnTo>
                    <a:pt x="527" y="289"/>
                  </a:lnTo>
                  <a:lnTo>
                    <a:pt x="517" y="285"/>
                  </a:lnTo>
                  <a:lnTo>
                    <a:pt x="508" y="281"/>
                  </a:lnTo>
                  <a:lnTo>
                    <a:pt x="499" y="276"/>
                  </a:lnTo>
                  <a:lnTo>
                    <a:pt x="491" y="270"/>
                  </a:lnTo>
                  <a:lnTo>
                    <a:pt x="483" y="264"/>
                  </a:lnTo>
                  <a:lnTo>
                    <a:pt x="475" y="258"/>
                  </a:lnTo>
                  <a:lnTo>
                    <a:pt x="468" y="252"/>
                  </a:lnTo>
                  <a:lnTo>
                    <a:pt x="462" y="245"/>
                  </a:lnTo>
                  <a:lnTo>
                    <a:pt x="455" y="238"/>
                  </a:lnTo>
                  <a:lnTo>
                    <a:pt x="450" y="230"/>
                  </a:lnTo>
                  <a:lnTo>
                    <a:pt x="444" y="222"/>
                  </a:lnTo>
                  <a:lnTo>
                    <a:pt x="440" y="214"/>
                  </a:lnTo>
                  <a:lnTo>
                    <a:pt x="437" y="206"/>
                  </a:lnTo>
                  <a:lnTo>
                    <a:pt x="433" y="197"/>
                  </a:lnTo>
                  <a:lnTo>
                    <a:pt x="430" y="188"/>
                  </a:lnTo>
                  <a:lnTo>
                    <a:pt x="426" y="178"/>
                  </a:lnTo>
                  <a:lnTo>
                    <a:pt x="425" y="169"/>
                  </a:lnTo>
                  <a:lnTo>
                    <a:pt x="423" y="158"/>
                  </a:lnTo>
                  <a:lnTo>
                    <a:pt x="422" y="148"/>
                  </a:lnTo>
                  <a:lnTo>
                    <a:pt x="421" y="137"/>
                  </a:lnTo>
                  <a:lnTo>
                    <a:pt x="419" y="126"/>
                  </a:lnTo>
                  <a:lnTo>
                    <a:pt x="419" y="114"/>
                  </a:lnTo>
                  <a:lnTo>
                    <a:pt x="421" y="103"/>
                  </a:lnTo>
                  <a:lnTo>
                    <a:pt x="422" y="91"/>
                  </a:lnTo>
                  <a:lnTo>
                    <a:pt x="423" y="79"/>
                  </a:lnTo>
                  <a:lnTo>
                    <a:pt x="426" y="65"/>
                  </a:lnTo>
                  <a:lnTo>
                    <a:pt x="423" y="65"/>
                  </a:lnTo>
                  <a:lnTo>
                    <a:pt x="419" y="73"/>
                  </a:lnTo>
                  <a:lnTo>
                    <a:pt x="415" y="81"/>
                  </a:lnTo>
                  <a:lnTo>
                    <a:pt x="413" y="91"/>
                  </a:lnTo>
                  <a:lnTo>
                    <a:pt x="410" y="100"/>
                  </a:lnTo>
                  <a:lnTo>
                    <a:pt x="406" y="111"/>
                  </a:lnTo>
                  <a:lnTo>
                    <a:pt x="405" y="121"/>
                  </a:lnTo>
                  <a:lnTo>
                    <a:pt x="402" y="133"/>
                  </a:lnTo>
                  <a:lnTo>
                    <a:pt x="401" y="145"/>
                  </a:lnTo>
                  <a:lnTo>
                    <a:pt x="398" y="162"/>
                  </a:lnTo>
                  <a:lnTo>
                    <a:pt x="397" y="172"/>
                  </a:lnTo>
                  <a:lnTo>
                    <a:pt x="395" y="180"/>
                  </a:lnTo>
                  <a:lnTo>
                    <a:pt x="395" y="188"/>
                  </a:lnTo>
                  <a:lnTo>
                    <a:pt x="395" y="197"/>
                  </a:lnTo>
                  <a:lnTo>
                    <a:pt x="395" y="204"/>
                  </a:lnTo>
                  <a:lnTo>
                    <a:pt x="395" y="213"/>
                  </a:lnTo>
                  <a:lnTo>
                    <a:pt x="395" y="220"/>
                  </a:lnTo>
                  <a:lnTo>
                    <a:pt x="397" y="226"/>
                  </a:lnTo>
                  <a:lnTo>
                    <a:pt x="399" y="242"/>
                  </a:lnTo>
                  <a:lnTo>
                    <a:pt x="401" y="249"/>
                  </a:lnTo>
                  <a:lnTo>
                    <a:pt x="403" y="256"/>
                  </a:lnTo>
                  <a:lnTo>
                    <a:pt x="405" y="261"/>
                  </a:lnTo>
                  <a:lnTo>
                    <a:pt x="407" y="269"/>
                  </a:lnTo>
                  <a:lnTo>
                    <a:pt x="410" y="274"/>
                  </a:lnTo>
                  <a:lnTo>
                    <a:pt x="413" y="280"/>
                  </a:lnTo>
                  <a:lnTo>
                    <a:pt x="417" y="285"/>
                  </a:lnTo>
                  <a:lnTo>
                    <a:pt x="419" y="292"/>
                  </a:lnTo>
                  <a:lnTo>
                    <a:pt x="423" y="297"/>
                  </a:lnTo>
                  <a:lnTo>
                    <a:pt x="427" y="302"/>
                  </a:lnTo>
                  <a:lnTo>
                    <a:pt x="431" y="306"/>
                  </a:lnTo>
                  <a:lnTo>
                    <a:pt x="437" y="312"/>
                  </a:lnTo>
                  <a:lnTo>
                    <a:pt x="442" y="316"/>
                  </a:lnTo>
                  <a:lnTo>
                    <a:pt x="447" y="321"/>
                  </a:lnTo>
                  <a:lnTo>
                    <a:pt x="452" y="325"/>
                  </a:lnTo>
                  <a:lnTo>
                    <a:pt x="458" y="329"/>
                  </a:lnTo>
                  <a:lnTo>
                    <a:pt x="471" y="335"/>
                  </a:lnTo>
                  <a:lnTo>
                    <a:pt x="476" y="339"/>
                  </a:lnTo>
                  <a:lnTo>
                    <a:pt x="484" y="343"/>
                  </a:lnTo>
                  <a:lnTo>
                    <a:pt x="491" y="346"/>
                  </a:lnTo>
                  <a:lnTo>
                    <a:pt x="500" y="350"/>
                  </a:lnTo>
                  <a:lnTo>
                    <a:pt x="516" y="355"/>
                  </a:lnTo>
                  <a:lnTo>
                    <a:pt x="536" y="362"/>
                  </a:lnTo>
                  <a:lnTo>
                    <a:pt x="547" y="365"/>
                  </a:lnTo>
                  <a:lnTo>
                    <a:pt x="557" y="367"/>
                  </a:lnTo>
                  <a:lnTo>
                    <a:pt x="568" y="370"/>
                  </a:lnTo>
                  <a:lnTo>
                    <a:pt x="581" y="373"/>
                  </a:lnTo>
                  <a:lnTo>
                    <a:pt x="593" y="374"/>
                  </a:lnTo>
                  <a:lnTo>
                    <a:pt x="606" y="377"/>
                  </a:lnTo>
                  <a:lnTo>
                    <a:pt x="620" y="379"/>
                  </a:lnTo>
                  <a:lnTo>
                    <a:pt x="633" y="381"/>
                  </a:lnTo>
                  <a:lnTo>
                    <a:pt x="647" y="383"/>
                  </a:lnTo>
                  <a:lnTo>
                    <a:pt x="663" y="385"/>
                  </a:lnTo>
                  <a:lnTo>
                    <a:pt x="679" y="390"/>
                  </a:lnTo>
                  <a:lnTo>
                    <a:pt x="697" y="395"/>
                  </a:lnTo>
                  <a:lnTo>
                    <a:pt x="712" y="402"/>
                  </a:lnTo>
                  <a:lnTo>
                    <a:pt x="727" y="409"/>
                  </a:lnTo>
                  <a:lnTo>
                    <a:pt x="742" y="415"/>
                  </a:lnTo>
                  <a:lnTo>
                    <a:pt x="754" y="423"/>
                  </a:lnTo>
                  <a:lnTo>
                    <a:pt x="766" y="433"/>
                  </a:lnTo>
                  <a:lnTo>
                    <a:pt x="776" y="441"/>
                  </a:lnTo>
                  <a:lnTo>
                    <a:pt x="785" y="450"/>
                  </a:lnTo>
                  <a:lnTo>
                    <a:pt x="795" y="461"/>
                  </a:lnTo>
                  <a:lnTo>
                    <a:pt x="803" y="471"/>
                  </a:lnTo>
                  <a:lnTo>
                    <a:pt x="809" y="482"/>
                  </a:lnTo>
                  <a:lnTo>
                    <a:pt x="815" y="494"/>
                  </a:lnTo>
                  <a:lnTo>
                    <a:pt x="820" y="506"/>
                  </a:lnTo>
                  <a:lnTo>
                    <a:pt x="823" y="518"/>
                  </a:lnTo>
                  <a:lnTo>
                    <a:pt x="827" y="531"/>
                  </a:lnTo>
                  <a:lnTo>
                    <a:pt x="825" y="537"/>
                  </a:lnTo>
                  <a:lnTo>
                    <a:pt x="821" y="547"/>
                  </a:lnTo>
                  <a:lnTo>
                    <a:pt x="819" y="558"/>
                  </a:lnTo>
                  <a:lnTo>
                    <a:pt x="816" y="568"/>
                  </a:lnTo>
                  <a:lnTo>
                    <a:pt x="812" y="579"/>
                  </a:lnTo>
                  <a:lnTo>
                    <a:pt x="808" y="590"/>
                  </a:lnTo>
                  <a:lnTo>
                    <a:pt x="803" y="600"/>
                  </a:lnTo>
                  <a:lnTo>
                    <a:pt x="799" y="611"/>
                  </a:lnTo>
                  <a:lnTo>
                    <a:pt x="793" y="620"/>
                  </a:lnTo>
                  <a:lnTo>
                    <a:pt x="788" y="612"/>
                  </a:lnTo>
                  <a:lnTo>
                    <a:pt x="785" y="610"/>
                  </a:lnTo>
                  <a:lnTo>
                    <a:pt x="783" y="606"/>
                  </a:lnTo>
                  <a:lnTo>
                    <a:pt x="776" y="598"/>
                  </a:lnTo>
                  <a:lnTo>
                    <a:pt x="770" y="591"/>
                  </a:lnTo>
                  <a:lnTo>
                    <a:pt x="762" y="583"/>
                  </a:lnTo>
                  <a:lnTo>
                    <a:pt x="754" y="576"/>
                  </a:lnTo>
                  <a:lnTo>
                    <a:pt x="746" y="568"/>
                  </a:lnTo>
                  <a:lnTo>
                    <a:pt x="736" y="560"/>
                  </a:lnTo>
                  <a:lnTo>
                    <a:pt x="722" y="549"/>
                  </a:lnTo>
                  <a:lnTo>
                    <a:pt x="707" y="539"/>
                  </a:lnTo>
                  <a:lnTo>
                    <a:pt x="694" y="530"/>
                  </a:lnTo>
                  <a:lnTo>
                    <a:pt x="679" y="522"/>
                  </a:lnTo>
                  <a:lnTo>
                    <a:pt x="666" y="515"/>
                  </a:lnTo>
                  <a:lnTo>
                    <a:pt x="651" y="510"/>
                  </a:lnTo>
                  <a:lnTo>
                    <a:pt x="638" y="506"/>
                  </a:lnTo>
                  <a:lnTo>
                    <a:pt x="625" y="503"/>
                  </a:lnTo>
                  <a:lnTo>
                    <a:pt x="612" y="502"/>
                  </a:lnTo>
                  <a:lnTo>
                    <a:pt x="598" y="502"/>
                  </a:lnTo>
                  <a:lnTo>
                    <a:pt x="585" y="503"/>
                  </a:lnTo>
                  <a:lnTo>
                    <a:pt x="572" y="507"/>
                  </a:lnTo>
                  <a:lnTo>
                    <a:pt x="560" y="511"/>
                  </a:lnTo>
                  <a:lnTo>
                    <a:pt x="547" y="515"/>
                  </a:lnTo>
                  <a:lnTo>
                    <a:pt x="535" y="522"/>
                  </a:lnTo>
                  <a:lnTo>
                    <a:pt x="521" y="531"/>
                  </a:lnTo>
                  <a:lnTo>
                    <a:pt x="515" y="535"/>
                  </a:lnTo>
                  <a:lnTo>
                    <a:pt x="508" y="541"/>
                  </a:lnTo>
                  <a:lnTo>
                    <a:pt x="500" y="546"/>
                  </a:lnTo>
                  <a:lnTo>
                    <a:pt x="494" y="551"/>
                  </a:lnTo>
                  <a:lnTo>
                    <a:pt x="486" y="558"/>
                  </a:lnTo>
                  <a:lnTo>
                    <a:pt x="478" y="564"/>
                  </a:lnTo>
                  <a:lnTo>
                    <a:pt x="470" y="572"/>
                  </a:lnTo>
                  <a:lnTo>
                    <a:pt x="462" y="580"/>
                  </a:lnTo>
                  <a:lnTo>
                    <a:pt x="454" y="588"/>
                  </a:lnTo>
                  <a:lnTo>
                    <a:pt x="446" y="598"/>
                  </a:lnTo>
                  <a:lnTo>
                    <a:pt x="438" y="607"/>
                  </a:lnTo>
                  <a:lnTo>
                    <a:pt x="429" y="618"/>
                  </a:lnTo>
                  <a:lnTo>
                    <a:pt x="419" y="627"/>
                  </a:lnTo>
                  <a:lnTo>
                    <a:pt x="411" y="638"/>
                  </a:lnTo>
                  <a:lnTo>
                    <a:pt x="403" y="650"/>
                  </a:lnTo>
                  <a:lnTo>
                    <a:pt x="394" y="662"/>
                  </a:lnTo>
                  <a:lnTo>
                    <a:pt x="379" y="674"/>
                  </a:lnTo>
                  <a:lnTo>
                    <a:pt x="366" y="684"/>
                  </a:lnTo>
                  <a:lnTo>
                    <a:pt x="353" y="695"/>
                  </a:lnTo>
                  <a:lnTo>
                    <a:pt x="340" y="704"/>
                  </a:lnTo>
                  <a:lnTo>
                    <a:pt x="326" y="711"/>
                  </a:lnTo>
                  <a:lnTo>
                    <a:pt x="313" y="718"/>
                  </a:lnTo>
                  <a:lnTo>
                    <a:pt x="300" y="724"/>
                  </a:lnTo>
                  <a:lnTo>
                    <a:pt x="288" y="728"/>
                  </a:lnTo>
                  <a:lnTo>
                    <a:pt x="275" y="732"/>
                  </a:lnTo>
                  <a:lnTo>
                    <a:pt x="261" y="735"/>
                  </a:lnTo>
                  <a:lnTo>
                    <a:pt x="248" y="736"/>
                  </a:lnTo>
                  <a:lnTo>
                    <a:pt x="236" y="736"/>
                  </a:lnTo>
                  <a:lnTo>
                    <a:pt x="223" y="735"/>
                  </a:lnTo>
                  <a:lnTo>
                    <a:pt x="211" y="734"/>
                  </a:lnTo>
                  <a:lnTo>
                    <a:pt x="198" y="731"/>
                  </a:lnTo>
                  <a:lnTo>
                    <a:pt x="186" y="727"/>
                  </a:lnTo>
                  <a:lnTo>
                    <a:pt x="174" y="715"/>
                  </a:lnTo>
                  <a:lnTo>
                    <a:pt x="161" y="702"/>
                  </a:lnTo>
                  <a:lnTo>
                    <a:pt x="147" y="686"/>
                  </a:lnTo>
                  <a:lnTo>
                    <a:pt x="141" y="679"/>
                  </a:lnTo>
                  <a:lnTo>
                    <a:pt x="135" y="671"/>
                  </a:lnTo>
                  <a:lnTo>
                    <a:pt x="123" y="655"/>
                  </a:lnTo>
                  <a:lnTo>
                    <a:pt x="117" y="655"/>
                  </a:lnTo>
                  <a:lnTo>
                    <a:pt x="122" y="652"/>
                  </a:lnTo>
                  <a:lnTo>
                    <a:pt x="119" y="650"/>
                  </a:lnTo>
                  <a:lnTo>
                    <a:pt x="118" y="646"/>
                  </a:lnTo>
                  <a:lnTo>
                    <a:pt x="110" y="635"/>
                  </a:lnTo>
                  <a:lnTo>
                    <a:pt x="105" y="623"/>
                  </a:lnTo>
                  <a:lnTo>
                    <a:pt x="98" y="612"/>
                  </a:lnTo>
                  <a:lnTo>
                    <a:pt x="93" y="600"/>
                  </a:lnTo>
                  <a:lnTo>
                    <a:pt x="88" y="588"/>
                  </a:lnTo>
                  <a:lnTo>
                    <a:pt x="84" y="576"/>
                  </a:lnTo>
                  <a:lnTo>
                    <a:pt x="78" y="564"/>
                  </a:lnTo>
                  <a:lnTo>
                    <a:pt x="76" y="553"/>
                  </a:lnTo>
                  <a:lnTo>
                    <a:pt x="72" y="539"/>
                  </a:lnTo>
                  <a:lnTo>
                    <a:pt x="69" y="526"/>
                  </a:lnTo>
                  <a:lnTo>
                    <a:pt x="66" y="513"/>
                  </a:lnTo>
                  <a:lnTo>
                    <a:pt x="65" y="499"/>
                  </a:lnTo>
                  <a:lnTo>
                    <a:pt x="62" y="486"/>
                  </a:lnTo>
                  <a:lnTo>
                    <a:pt x="61" y="473"/>
                  </a:lnTo>
                  <a:lnTo>
                    <a:pt x="61" y="458"/>
                  </a:lnTo>
                  <a:lnTo>
                    <a:pt x="61" y="445"/>
                  </a:lnTo>
                  <a:lnTo>
                    <a:pt x="61" y="425"/>
                  </a:lnTo>
                  <a:lnTo>
                    <a:pt x="62" y="405"/>
                  </a:lnTo>
                  <a:lnTo>
                    <a:pt x="65" y="386"/>
                  </a:lnTo>
                  <a:lnTo>
                    <a:pt x="68" y="367"/>
                  </a:lnTo>
                  <a:lnTo>
                    <a:pt x="72" y="349"/>
                  </a:lnTo>
                  <a:lnTo>
                    <a:pt x="77" y="332"/>
                  </a:lnTo>
                  <a:lnTo>
                    <a:pt x="82" y="314"/>
                  </a:lnTo>
                  <a:lnTo>
                    <a:pt x="89" y="297"/>
                  </a:lnTo>
                  <a:lnTo>
                    <a:pt x="97" y="280"/>
                  </a:lnTo>
                  <a:lnTo>
                    <a:pt x="105" y="264"/>
                  </a:lnTo>
                  <a:lnTo>
                    <a:pt x="114" y="248"/>
                  </a:lnTo>
                  <a:lnTo>
                    <a:pt x="125" y="232"/>
                  </a:lnTo>
                  <a:lnTo>
                    <a:pt x="135" y="216"/>
                  </a:lnTo>
                  <a:lnTo>
                    <a:pt x="147" y="201"/>
                  </a:lnTo>
                  <a:lnTo>
                    <a:pt x="161" y="186"/>
                  </a:lnTo>
                  <a:lnTo>
                    <a:pt x="174" y="173"/>
                  </a:lnTo>
                  <a:lnTo>
                    <a:pt x="191" y="157"/>
                  </a:lnTo>
                  <a:lnTo>
                    <a:pt x="210" y="142"/>
                  </a:lnTo>
                  <a:lnTo>
                    <a:pt x="227" y="128"/>
                  </a:lnTo>
                  <a:lnTo>
                    <a:pt x="247" y="116"/>
                  </a:lnTo>
                  <a:lnTo>
                    <a:pt x="236" y="133"/>
                  </a:lnTo>
                  <a:lnTo>
                    <a:pt x="230" y="150"/>
                  </a:lnTo>
                  <a:lnTo>
                    <a:pt x="226" y="158"/>
                  </a:lnTo>
                  <a:lnTo>
                    <a:pt x="223" y="168"/>
                  </a:lnTo>
                  <a:lnTo>
                    <a:pt x="219" y="186"/>
                  </a:lnTo>
                  <a:lnTo>
                    <a:pt x="218" y="196"/>
                  </a:lnTo>
                  <a:lnTo>
                    <a:pt x="216" y="205"/>
                  </a:lnTo>
                  <a:lnTo>
                    <a:pt x="216" y="225"/>
                  </a:lnTo>
                  <a:lnTo>
                    <a:pt x="219" y="245"/>
                  </a:lnTo>
                  <a:lnTo>
                    <a:pt x="222" y="266"/>
                  </a:lnTo>
                  <a:lnTo>
                    <a:pt x="253" y="385"/>
                  </a:lnTo>
                  <a:lnTo>
                    <a:pt x="256" y="395"/>
                  </a:lnTo>
                  <a:lnTo>
                    <a:pt x="259" y="402"/>
                  </a:lnTo>
                  <a:lnTo>
                    <a:pt x="260" y="405"/>
                  </a:lnTo>
                  <a:lnTo>
                    <a:pt x="261" y="409"/>
                  </a:lnTo>
                  <a:lnTo>
                    <a:pt x="261" y="410"/>
                  </a:lnTo>
                  <a:lnTo>
                    <a:pt x="263" y="414"/>
                  </a:lnTo>
                  <a:lnTo>
                    <a:pt x="264" y="419"/>
                  </a:lnTo>
                  <a:lnTo>
                    <a:pt x="265" y="425"/>
                  </a:lnTo>
                  <a:lnTo>
                    <a:pt x="267" y="431"/>
                  </a:lnTo>
                  <a:lnTo>
                    <a:pt x="268" y="437"/>
                  </a:lnTo>
                  <a:lnTo>
                    <a:pt x="268" y="442"/>
                  </a:lnTo>
                  <a:lnTo>
                    <a:pt x="271" y="453"/>
                  </a:lnTo>
                  <a:lnTo>
                    <a:pt x="271" y="463"/>
                  </a:lnTo>
                  <a:lnTo>
                    <a:pt x="272" y="474"/>
                  </a:lnTo>
                  <a:lnTo>
                    <a:pt x="272" y="485"/>
                  </a:lnTo>
                  <a:lnTo>
                    <a:pt x="271" y="494"/>
                  </a:lnTo>
                  <a:lnTo>
                    <a:pt x="269" y="503"/>
                  </a:lnTo>
                  <a:lnTo>
                    <a:pt x="269" y="509"/>
                  </a:lnTo>
                  <a:lnTo>
                    <a:pt x="268" y="513"/>
                  </a:lnTo>
                  <a:lnTo>
                    <a:pt x="267" y="522"/>
                  </a:lnTo>
                  <a:lnTo>
                    <a:pt x="265" y="525"/>
                  </a:lnTo>
                  <a:lnTo>
                    <a:pt x="265" y="526"/>
                  </a:lnTo>
                  <a:lnTo>
                    <a:pt x="263" y="531"/>
                  </a:lnTo>
                  <a:lnTo>
                    <a:pt x="260" y="541"/>
                  </a:lnTo>
                  <a:lnTo>
                    <a:pt x="256" y="549"/>
                  </a:lnTo>
                  <a:lnTo>
                    <a:pt x="255" y="553"/>
                  </a:lnTo>
                  <a:lnTo>
                    <a:pt x="252" y="556"/>
                  </a:lnTo>
                  <a:lnTo>
                    <a:pt x="247" y="564"/>
                  </a:lnTo>
                  <a:lnTo>
                    <a:pt x="241" y="572"/>
                  </a:lnTo>
                  <a:lnTo>
                    <a:pt x="236" y="580"/>
                  </a:lnTo>
                  <a:lnTo>
                    <a:pt x="230" y="587"/>
                  </a:lnTo>
                  <a:lnTo>
                    <a:pt x="226" y="591"/>
                  </a:lnTo>
                  <a:lnTo>
                    <a:pt x="224" y="592"/>
                  </a:lnTo>
                  <a:lnTo>
                    <a:pt x="222" y="594"/>
                  </a:lnTo>
                  <a:lnTo>
                    <a:pt x="220" y="596"/>
                  </a:lnTo>
                  <a:lnTo>
                    <a:pt x="219" y="598"/>
                  </a:lnTo>
                  <a:lnTo>
                    <a:pt x="215" y="602"/>
                  </a:lnTo>
                  <a:lnTo>
                    <a:pt x="207" y="608"/>
                  </a:lnTo>
                  <a:lnTo>
                    <a:pt x="198" y="614"/>
                  </a:lnTo>
                  <a:lnTo>
                    <a:pt x="194" y="618"/>
                  </a:lnTo>
                  <a:lnTo>
                    <a:pt x="191" y="619"/>
                  </a:lnTo>
                  <a:lnTo>
                    <a:pt x="188" y="620"/>
                  </a:lnTo>
                  <a:lnTo>
                    <a:pt x="179" y="626"/>
                  </a:lnTo>
                  <a:lnTo>
                    <a:pt x="168" y="632"/>
                  </a:lnTo>
                  <a:lnTo>
                    <a:pt x="158" y="638"/>
                  </a:lnTo>
                  <a:lnTo>
                    <a:pt x="147" y="643"/>
                  </a:lnTo>
                  <a:lnTo>
                    <a:pt x="135" y="647"/>
                  </a:lnTo>
                  <a:lnTo>
                    <a:pt x="129" y="650"/>
                  </a:lnTo>
                  <a:lnTo>
                    <a:pt x="123" y="652"/>
                  </a:lnTo>
                  <a:lnTo>
                    <a:pt x="123" y="655"/>
                  </a:lnTo>
                  <a:lnTo>
                    <a:pt x="133" y="654"/>
                  </a:lnTo>
                  <a:lnTo>
                    <a:pt x="142" y="652"/>
                  </a:lnTo>
                  <a:lnTo>
                    <a:pt x="151" y="651"/>
                  </a:lnTo>
                  <a:lnTo>
                    <a:pt x="162" y="648"/>
                  </a:lnTo>
                  <a:lnTo>
                    <a:pt x="171" y="646"/>
                  </a:lnTo>
                  <a:lnTo>
                    <a:pt x="183" y="643"/>
                  </a:lnTo>
                  <a:lnTo>
                    <a:pt x="194" y="639"/>
                  </a:lnTo>
                  <a:lnTo>
                    <a:pt x="206" y="635"/>
                  </a:lnTo>
                  <a:lnTo>
                    <a:pt x="215" y="631"/>
                  </a:lnTo>
                  <a:lnTo>
                    <a:pt x="219" y="630"/>
                  </a:lnTo>
                  <a:lnTo>
                    <a:pt x="220" y="628"/>
                  </a:lnTo>
                  <a:lnTo>
                    <a:pt x="223" y="628"/>
                  </a:lnTo>
                  <a:lnTo>
                    <a:pt x="239" y="620"/>
                  </a:lnTo>
                  <a:lnTo>
                    <a:pt x="247" y="616"/>
                  </a:lnTo>
                  <a:lnTo>
                    <a:pt x="249" y="615"/>
                  </a:lnTo>
                  <a:lnTo>
                    <a:pt x="253" y="612"/>
                  </a:lnTo>
                  <a:lnTo>
                    <a:pt x="261" y="610"/>
                  </a:lnTo>
                  <a:lnTo>
                    <a:pt x="268" y="606"/>
                  </a:lnTo>
                  <a:lnTo>
                    <a:pt x="280" y="596"/>
                  </a:lnTo>
                  <a:lnTo>
                    <a:pt x="287" y="591"/>
                  </a:lnTo>
                  <a:lnTo>
                    <a:pt x="288" y="590"/>
                  </a:lnTo>
                  <a:lnTo>
                    <a:pt x="292" y="587"/>
                  </a:lnTo>
                  <a:lnTo>
                    <a:pt x="293" y="584"/>
                  </a:lnTo>
                  <a:lnTo>
                    <a:pt x="296" y="582"/>
                  </a:lnTo>
                  <a:lnTo>
                    <a:pt x="301" y="578"/>
                  </a:lnTo>
                  <a:lnTo>
                    <a:pt x="306" y="572"/>
                  </a:lnTo>
                  <a:lnTo>
                    <a:pt x="308" y="571"/>
                  </a:lnTo>
                  <a:lnTo>
                    <a:pt x="308" y="570"/>
                  </a:lnTo>
                  <a:lnTo>
                    <a:pt x="310" y="567"/>
                  </a:lnTo>
                  <a:lnTo>
                    <a:pt x="318" y="556"/>
                  </a:lnTo>
                  <a:lnTo>
                    <a:pt x="321" y="550"/>
                  </a:lnTo>
                  <a:lnTo>
                    <a:pt x="324" y="547"/>
                  </a:lnTo>
                  <a:lnTo>
                    <a:pt x="325" y="545"/>
                  </a:lnTo>
                  <a:lnTo>
                    <a:pt x="326" y="542"/>
                  </a:lnTo>
                  <a:lnTo>
                    <a:pt x="328" y="539"/>
                  </a:lnTo>
                  <a:lnTo>
                    <a:pt x="330" y="533"/>
                  </a:lnTo>
                  <a:lnTo>
                    <a:pt x="333" y="526"/>
                  </a:lnTo>
                  <a:lnTo>
                    <a:pt x="333" y="525"/>
                  </a:lnTo>
                  <a:lnTo>
                    <a:pt x="333" y="523"/>
                  </a:lnTo>
                  <a:lnTo>
                    <a:pt x="334" y="521"/>
                  </a:lnTo>
                  <a:lnTo>
                    <a:pt x="334" y="517"/>
                  </a:lnTo>
                  <a:lnTo>
                    <a:pt x="336" y="515"/>
                  </a:lnTo>
                  <a:lnTo>
                    <a:pt x="336" y="514"/>
                  </a:lnTo>
                  <a:lnTo>
                    <a:pt x="337" y="507"/>
                  </a:lnTo>
                  <a:lnTo>
                    <a:pt x="338" y="494"/>
                  </a:lnTo>
                  <a:lnTo>
                    <a:pt x="338" y="490"/>
                  </a:lnTo>
                  <a:lnTo>
                    <a:pt x="340" y="486"/>
                  </a:lnTo>
                  <a:lnTo>
                    <a:pt x="340" y="479"/>
                  </a:lnTo>
                  <a:lnTo>
                    <a:pt x="340" y="477"/>
                  </a:lnTo>
                  <a:lnTo>
                    <a:pt x="340" y="475"/>
                  </a:lnTo>
                  <a:lnTo>
                    <a:pt x="340" y="471"/>
                  </a:lnTo>
                  <a:lnTo>
                    <a:pt x="338" y="465"/>
                  </a:lnTo>
                  <a:lnTo>
                    <a:pt x="338" y="461"/>
                  </a:lnTo>
                  <a:lnTo>
                    <a:pt x="338" y="457"/>
                  </a:lnTo>
                  <a:lnTo>
                    <a:pt x="337" y="447"/>
                  </a:lnTo>
                  <a:lnTo>
                    <a:pt x="336" y="442"/>
                  </a:lnTo>
                  <a:lnTo>
                    <a:pt x="336" y="438"/>
                  </a:lnTo>
                  <a:lnTo>
                    <a:pt x="334" y="434"/>
                  </a:lnTo>
                  <a:lnTo>
                    <a:pt x="334" y="429"/>
                  </a:lnTo>
                  <a:lnTo>
                    <a:pt x="332" y="419"/>
                  </a:lnTo>
                  <a:lnTo>
                    <a:pt x="329" y="409"/>
                  </a:lnTo>
                  <a:lnTo>
                    <a:pt x="326" y="399"/>
                  </a:lnTo>
                  <a:lnTo>
                    <a:pt x="324" y="389"/>
                  </a:lnTo>
                  <a:lnTo>
                    <a:pt x="320" y="377"/>
                  </a:lnTo>
                  <a:lnTo>
                    <a:pt x="318" y="370"/>
                  </a:lnTo>
                  <a:lnTo>
                    <a:pt x="316" y="366"/>
                  </a:lnTo>
                  <a:lnTo>
                    <a:pt x="312" y="353"/>
                  </a:lnTo>
                  <a:lnTo>
                    <a:pt x="310" y="347"/>
                  </a:lnTo>
                  <a:lnTo>
                    <a:pt x="308" y="341"/>
                  </a:lnTo>
                  <a:lnTo>
                    <a:pt x="305" y="335"/>
                  </a:lnTo>
                  <a:lnTo>
                    <a:pt x="302" y="329"/>
                  </a:lnTo>
                  <a:lnTo>
                    <a:pt x="297" y="316"/>
                  </a:lnTo>
                  <a:lnTo>
                    <a:pt x="292" y="302"/>
                  </a:lnTo>
                  <a:lnTo>
                    <a:pt x="287" y="289"/>
                  </a:lnTo>
                  <a:lnTo>
                    <a:pt x="283" y="270"/>
                  </a:lnTo>
                  <a:lnTo>
                    <a:pt x="279" y="254"/>
                  </a:lnTo>
                  <a:lnTo>
                    <a:pt x="276" y="237"/>
                  </a:lnTo>
                  <a:lnTo>
                    <a:pt x="275" y="221"/>
                  </a:lnTo>
                  <a:lnTo>
                    <a:pt x="275" y="205"/>
                  </a:lnTo>
                  <a:lnTo>
                    <a:pt x="276" y="190"/>
                  </a:lnTo>
                  <a:lnTo>
                    <a:pt x="277" y="176"/>
                  </a:lnTo>
                  <a:lnTo>
                    <a:pt x="279" y="169"/>
                  </a:lnTo>
                  <a:lnTo>
                    <a:pt x="280" y="162"/>
                  </a:lnTo>
                  <a:lnTo>
                    <a:pt x="283" y="149"/>
                  </a:lnTo>
                  <a:lnTo>
                    <a:pt x="288" y="137"/>
                  </a:lnTo>
                  <a:lnTo>
                    <a:pt x="293" y="125"/>
                  </a:lnTo>
                  <a:lnTo>
                    <a:pt x="300" y="114"/>
                  </a:lnTo>
                  <a:lnTo>
                    <a:pt x="302" y="108"/>
                  </a:lnTo>
                  <a:lnTo>
                    <a:pt x="306" y="104"/>
                  </a:lnTo>
                  <a:lnTo>
                    <a:pt x="314" y="93"/>
                  </a:lnTo>
                  <a:lnTo>
                    <a:pt x="325" y="85"/>
                  </a:lnTo>
                  <a:lnTo>
                    <a:pt x="334" y="76"/>
                  </a:lnTo>
                  <a:lnTo>
                    <a:pt x="337" y="76"/>
                  </a:lnTo>
                  <a:lnTo>
                    <a:pt x="364" y="69"/>
                  </a:lnTo>
                  <a:lnTo>
                    <a:pt x="377" y="67"/>
                  </a:lnTo>
                  <a:lnTo>
                    <a:pt x="390" y="64"/>
                  </a:lnTo>
                  <a:lnTo>
                    <a:pt x="405" y="63"/>
                  </a:lnTo>
                  <a:lnTo>
                    <a:pt x="419" y="61"/>
                  </a:lnTo>
                  <a:lnTo>
                    <a:pt x="433" y="61"/>
                  </a:lnTo>
                  <a:lnTo>
                    <a:pt x="448" y="61"/>
                  </a:lnTo>
                  <a:lnTo>
                    <a:pt x="468" y="61"/>
                  </a:lnTo>
                  <a:lnTo>
                    <a:pt x="488" y="61"/>
                  </a:lnTo>
                  <a:lnTo>
                    <a:pt x="507" y="64"/>
                  </a:lnTo>
                  <a:lnTo>
                    <a:pt x="525" y="67"/>
                  </a:lnTo>
                  <a:lnTo>
                    <a:pt x="544" y="71"/>
                  </a:lnTo>
                  <a:lnTo>
                    <a:pt x="561" y="76"/>
                  </a:lnTo>
                  <a:lnTo>
                    <a:pt x="580" y="81"/>
                  </a:lnTo>
                  <a:lnTo>
                    <a:pt x="597" y="88"/>
                  </a:lnTo>
                  <a:lnTo>
                    <a:pt x="614" y="96"/>
                  </a:lnTo>
                  <a:lnTo>
                    <a:pt x="630" y="104"/>
                  </a:lnTo>
                  <a:lnTo>
                    <a:pt x="646" y="113"/>
                  </a:lnTo>
                  <a:lnTo>
                    <a:pt x="662" y="124"/>
                  </a:lnTo>
                  <a:lnTo>
                    <a:pt x="678" y="134"/>
                  </a:lnTo>
                  <a:lnTo>
                    <a:pt x="693" y="146"/>
                  </a:lnTo>
                  <a:lnTo>
                    <a:pt x="707" y="158"/>
                  </a:lnTo>
                  <a:lnTo>
                    <a:pt x="715" y="165"/>
                  </a:lnTo>
                  <a:lnTo>
                    <a:pt x="722" y="173"/>
                  </a:lnTo>
                  <a:lnTo>
                    <a:pt x="735" y="186"/>
                  </a:lnTo>
                  <a:lnTo>
                    <a:pt x="748" y="201"/>
                  </a:lnTo>
                  <a:lnTo>
                    <a:pt x="760" y="216"/>
                  </a:lnTo>
                  <a:lnTo>
                    <a:pt x="771" y="232"/>
                  </a:lnTo>
                  <a:lnTo>
                    <a:pt x="781" y="248"/>
                  </a:lnTo>
                  <a:lnTo>
                    <a:pt x="791" y="264"/>
                  </a:lnTo>
                  <a:lnTo>
                    <a:pt x="800" y="280"/>
                  </a:lnTo>
                  <a:lnTo>
                    <a:pt x="807" y="297"/>
                  </a:lnTo>
                  <a:lnTo>
                    <a:pt x="813" y="314"/>
                  </a:lnTo>
                  <a:lnTo>
                    <a:pt x="820" y="332"/>
                  </a:lnTo>
                  <a:lnTo>
                    <a:pt x="824" y="349"/>
                  </a:lnTo>
                  <a:lnTo>
                    <a:pt x="828" y="367"/>
                  </a:lnTo>
                  <a:lnTo>
                    <a:pt x="831" y="386"/>
                  </a:lnTo>
                  <a:lnTo>
                    <a:pt x="833" y="405"/>
                  </a:lnTo>
                  <a:lnTo>
                    <a:pt x="835" y="425"/>
                  </a:lnTo>
                  <a:lnTo>
                    <a:pt x="836" y="435"/>
                  </a:lnTo>
                  <a:close/>
                  <a:moveTo>
                    <a:pt x="792" y="623"/>
                  </a:moveTo>
                  <a:lnTo>
                    <a:pt x="785" y="635"/>
                  </a:lnTo>
                  <a:lnTo>
                    <a:pt x="777" y="647"/>
                  </a:lnTo>
                  <a:lnTo>
                    <a:pt x="770" y="659"/>
                  </a:lnTo>
                  <a:lnTo>
                    <a:pt x="766" y="664"/>
                  </a:lnTo>
                  <a:lnTo>
                    <a:pt x="762" y="671"/>
                  </a:lnTo>
                  <a:lnTo>
                    <a:pt x="752" y="682"/>
                  </a:lnTo>
                  <a:lnTo>
                    <a:pt x="743" y="694"/>
                  </a:lnTo>
                  <a:lnTo>
                    <a:pt x="732" y="704"/>
                  </a:lnTo>
                  <a:lnTo>
                    <a:pt x="722" y="715"/>
                  </a:lnTo>
                  <a:lnTo>
                    <a:pt x="715" y="722"/>
                  </a:lnTo>
                  <a:lnTo>
                    <a:pt x="707" y="728"/>
                  </a:lnTo>
                  <a:lnTo>
                    <a:pt x="693" y="742"/>
                  </a:lnTo>
                  <a:lnTo>
                    <a:pt x="685" y="747"/>
                  </a:lnTo>
                  <a:lnTo>
                    <a:pt x="678" y="754"/>
                  </a:lnTo>
                  <a:lnTo>
                    <a:pt x="662" y="764"/>
                  </a:lnTo>
                  <a:lnTo>
                    <a:pt x="646" y="775"/>
                  </a:lnTo>
                  <a:lnTo>
                    <a:pt x="630" y="784"/>
                  </a:lnTo>
                  <a:lnTo>
                    <a:pt x="614" y="792"/>
                  </a:lnTo>
                  <a:lnTo>
                    <a:pt x="597" y="800"/>
                  </a:lnTo>
                  <a:lnTo>
                    <a:pt x="588" y="803"/>
                  </a:lnTo>
                  <a:lnTo>
                    <a:pt x="586" y="803"/>
                  </a:lnTo>
                  <a:lnTo>
                    <a:pt x="584" y="804"/>
                  </a:lnTo>
                  <a:lnTo>
                    <a:pt x="580" y="807"/>
                  </a:lnTo>
                  <a:lnTo>
                    <a:pt x="561" y="812"/>
                  </a:lnTo>
                  <a:lnTo>
                    <a:pt x="553" y="815"/>
                  </a:lnTo>
                  <a:lnTo>
                    <a:pt x="544" y="816"/>
                  </a:lnTo>
                  <a:lnTo>
                    <a:pt x="525" y="820"/>
                  </a:lnTo>
                  <a:lnTo>
                    <a:pt x="507" y="823"/>
                  </a:lnTo>
                  <a:lnTo>
                    <a:pt x="488" y="825"/>
                  </a:lnTo>
                  <a:lnTo>
                    <a:pt x="468" y="827"/>
                  </a:lnTo>
                  <a:lnTo>
                    <a:pt x="448" y="828"/>
                  </a:lnTo>
                  <a:lnTo>
                    <a:pt x="435" y="827"/>
                  </a:lnTo>
                  <a:lnTo>
                    <a:pt x="423" y="827"/>
                  </a:lnTo>
                  <a:lnTo>
                    <a:pt x="410" y="825"/>
                  </a:lnTo>
                  <a:lnTo>
                    <a:pt x="398" y="824"/>
                  </a:lnTo>
                  <a:lnTo>
                    <a:pt x="386" y="823"/>
                  </a:lnTo>
                  <a:lnTo>
                    <a:pt x="374" y="821"/>
                  </a:lnTo>
                  <a:lnTo>
                    <a:pt x="350" y="816"/>
                  </a:lnTo>
                  <a:lnTo>
                    <a:pt x="340" y="813"/>
                  </a:lnTo>
                  <a:lnTo>
                    <a:pt x="328" y="809"/>
                  </a:lnTo>
                  <a:lnTo>
                    <a:pt x="305" y="801"/>
                  </a:lnTo>
                  <a:lnTo>
                    <a:pt x="284" y="792"/>
                  </a:lnTo>
                  <a:lnTo>
                    <a:pt x="273" y="788"/>
                  </a:lnTo>
                  <a:lnTo>
                    <a:pt x="263" y="783"/>
                  </a:lnTo>
                  <a:lnTo>
                    <a:pt x="273" y="781"/>
                  </a:lnTo>
                  <a:lnTo>
                    <a:pt x="283" y="781"/>
                  </a:lnTo>
                  <a:lnTo>
                    <a:pt x="287" y="781"/>
                  </a:lnTo>
                  <a:lnTo>
                    <a:pt x="292" y="780"/>
                  </a:lnTo>
                  <a:lnTo>
                    <a:pt x="301" y="779"/>
                  </a:lnTo>
                  <a:lnTo>
                    <a:pt x="320" y="775"/>
                  </a:lnTo>
                  <a:lnTo>
                    <a:pt x="328" y="772"/>
                  </a:lnTo>
                  <a:lnTo>
                    <a:pt x="337" y="770"/>
                  </a:lnTo>
                  <a:lnTo>
                    <a:pt x="341" y="768"/>
                  </a:lnTo>
                  <a:lnTo>
                    <a:pt x="346" y="766"/>
                  </a:lnTo>
                  <a:lnTo>
                    <a:pt x="354" y="762"/>
                  </a:lnTo>
                  <a:lnTo>
                    <a:pt x="364" y="758"/>
                  </a:lnTo>
                  <a:lnTo>
                    <a:pt x="371" y="752"/>
                  </a:lnTo>
                  <a:lnTo>
                    <a:pt x="379" y="748"/>
                  </a:lnTo>
                  <a:lnTo>
                    <a:pt x="385" y="744"/>
                  </a:lnTo>
                  <a:lnTo>
                    <a:pt x="386" y="743"/>
                  </a:lnTo>
                  <a:lnTo>
                    <a:pt x="389" y="742"/>
                  </a:lnTo>
                  <a:lnTo>
                    <a:pt x="397" y="736"/>
                  </a:lnTo>
                  <a:lnTo>
                    <a:pt x="405" y="730"/>
                  </a:lnTo>
                  <a:lnTo>
                    <a:pt x="494" y="644"/>
                  </a:lnTo>
                  <a:lnTo>
                    <a:pt x="502" y="634"/>
                  </a:lnTo>
                  <a:lnTo>
                    <a:pt x="509" y="626"/>
                  </a:lnTo>
                  <a:lnTo>
                    <a:pt x="517" y="616"/>
                  </a:lnTo>
                  <a:lnTo>
                    <a:pt x="527" y="610"/>
                  </a:lnTo>
                  <a:lnTo>
                    <a:pt x="536" y="602"/>
                  </a:lnTo>
                  <a:lnTo>
                    <a:pt x="545" y="595"/>
                  </a:lnTo>
                  <a:lnTo>
                    <a:pt x="553" y="588"/>
                  </a:lnTo>
                  <a:lnTo>
                    <a:pt x="563" y="583"/>
                  </a:lnTo>
                  <a:lnTo>
                    <a:pt x="580" y="574"/>
                  </a:lnTo>
                  <a:lnTo>
                    <a:pt x="589" y="570"/>
                  </a:lnTo>
                  <a:lnTo>
                    <a:pt x="598" y="566"/>
                  </a:lnTo>
                  <a:lnTo>
                    <a:pt x="606" y="564"/>
                  </a:lnTo>
                  <a:lnTo>
                    <a:pt x="617" y="562"/>
                  </a:lnTo>
                  <a:lnTo>
                    <a:pt x="626" y="560"/>
                  </a:lnTo>
                  <a:lnTo>
                    <a:pt x="636" y="559"/>
                  </a:lnTo>
                  <a:lnTo>
                    <a:pt x="645" y="559"/>
                  </a:lnTo>
                  <a:lnTo>
                    <a:pt x="654" y="559"/>
                  </a:lnTo>
                  <a:lnTo>
                    <a:pt x="663" y="559"/>
                  </a:lnTo>
                  <a:lnTo>
                    <a:pt x="673" y="560"/>
                  </a:lnTo>
                  <a:lnTo>
                    <a:pt x="693" y="566"/>
                  </a:lnTo>
                  <a:lnTo>
                    <a:pt x="702" y="568"/>
                  </a:lnTo>
                  <a:lnTo>
                    <a:pt x="711" y="572"/>
                  </a:lnTo>
                  <a:lnTo>
                    <a:pt x="722" y="576"/>
                  </a:lnTo>
                  <a:lnTo>
                    <a:pt x="731" y="582"/>
                  </a:lnTo>
                  <a:lnTo>
                    <a:pt x="751" y="592"/>
                  </a:lnTo>
                  <a:lnTo>
                    <a:pt x="762" y="599"/>
                  </a:lnTo>
                  <a:lnTo>
                    <a:pt x="771" y="606"/>
                  </a:lnTo>
                  <a:lnTo>
                    <a:pt x="781" y="614"/>
                  </a:lnTo>
                  <a:lnTo>
                    <a:pt x="792" y="623"/>
                  </a:lnTo>
                  <a:close/>
                </a:path>
              </a:pathLst>
            </a:custGeom>
            <a:solidFill>
              <a:srgbClr val="7F7F7F"/>
            </a:solidFill>
            <a:ln w="9525">
              <a:noFill/>
              <a:round/>
              <a:headEnd/>
              <a:tailEnd/>
            </a:ln>
          </p:spPr>
          <p:txBody>
            <a:bodyPr/>
            <a:lstStyle/>
            <a:p>
              <a:endParaRPr lang="es-ES"/>
            </a:p>
          </p:txBody>
        </p:sp>
        <p:sp>
          <p:nvSpPr>
            <p:cNvPr id="26634" name="Freeform 12"/>
            <p:cNvSpPr>
              <a:spLocks/>
            </p:cNvSpPr>
            <p:nvPr/>
          </p:nvSpPr>
          <p:spPr bwMode="auto">
            <a:xfrm>
              <a:off x="435" y="743"/>
              <a:ext cx="5124" cy="13"/>
            </a:xfrm>
            <a:custGeom>
              <a:avLst/>
              <a:gdLst>
                <a:gd name="T0" fmla="*/ 5124 w 20496"/>
                <a:gd name="T1" fmla="*/ 7 h 51"/>
                <a:gd name="T2" fmla="*/ 5124 w 20496"/>
                <a:gd name="T3" fmla="*/ 0 h 51"/>
                <a:gd name="T4" fmla="*/ 0 w 20496"/>
                <a:gd name="T5" fmla="*/ 0 h 51"/>
                <a:gd name="T6" fmla="*/ 0 w 20496"/>
                <a:gd name="T7" fmla="*/ 13 h 51"/>
                <a:gd name="T8" fmla="*/ 5124 w 20496"/>
                <a:gd name="T9" fmla="*/ 13 h 51"/>
                <a:gd name="T10" fmla="*/ 5124 w 20496"/>
                <a:gd name="T11" fmla="*/ 7 h 51"/>
                <a:gd name="T12" fmla="*/ 0 60000 65536"/>
                <a:gd name="T13" fmla="*/ 0 60000 65536"/>
                <a:gd name="T14" fmla="*/ 0 60000 65536"/>
                <a:gd name="T15" fmla="*/ 0 60000 65536"/>
                <a:gd name="T16" fmla="*/ 0 60000 65536"/>
                <a:gd name="T17" fmla="*/ 0 60000 65536"/>
                <a:gd name="T18" fmla="*/ 0 w 20496"/>
                <a:gd name="T19" fmla="*/ 0 h 51"/>
                <a:gd name="T20" fmla="*/ 20496 w 2049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0496" h="51">
                  <a:moveTo>
                    <a:pt x="20496" y="26"/>
                  </a:moveTo>
                  <a:lnTo>
                    <a:pt x="20496" y="0"/>
                  </a:lnTo>
                  <a:lnTo>
                    <a:pt x="0" y="0"/>
                  </a:lnTo>
                  <a:lnTo>
                    <a:pt x="0" y="51"/>
                  </a:lnTo>
                  <a:lnTo>
                    <a:pt x="20496" y="51"/>
                  </a:lnTo>
                  <a:lnTo>
                    <a:pt x="20496" y="26"/>
                  </a:lnTo>
                  <a:close/>
                </a:path>
              </a:pathLst>
            </a:custGeom>
            <a:solidFill>
              <a:srgbClr val="7F7F7F"/>
            </a:solidFill>
            <a:ln w="9525">
              <a:noFill/>
              <a:round/>
              <a:headEnd/>
              <a:tailEnd/>
            </a:ln>
          </p:spPr>
          <p:txBody>
            <a:bodyPr/>
            <a:lstStyle/>
            <a:p>
              <a:endParaRPr lang="es-ES"/>
            </a:p>
          </p:txBody>
        </p:sp>
      </p:grpSp>
      <p:sp>
        <p:nvSpPr>
          <p:cNvPr id="42" name="Text Box 3"/>
          <p:cNvSpPr txBox="1">
            <a:spLocks noChangeArrowheads="1"/>
          </p:cNvSpPr>
          <p:nvPr/>
        </p:nvSpPr>
        <p:spPr bwMode="auto">
          <a:xfrm>
            <a:off x="820738" y="758825"/>
            <a:ext cx="7999412" cy="396875"/>
          </a:xfrm>
          <a:prstGeom prst="rect">
            <a:avLst/>
          </a:prstGeom>
          <a:noFill/>
          <a:ln w="9525">
            <a:noFill/>
            <a:miter lim="800000"/>
            <a:headEnd/>
            <a:tailEnd/>
          </a:ln>
        </p:spPr>
        <p:txBody>
          <a:bodyPr>
            <a:spAutoFit/>
          </a:bodyPr>
          <a:lstStyle/>
          <a:p>
            <a:pPr>
              <a:defRPr/>
            </a:pPr>
            <a:r>
              <a:rPr kumimoji="1" lang="es-CO" sz="2000" b="1" dirty="0">
                <a:solidFill>
                  <a:schemeClr val="accent6"/>
                </a:solidFill>
                <a:latin typeface="+mj-lt"/>
              </a:rPr>
              <a:t>¿Cómo lo vamos a hacer?</a:t>
            </a:r>
          </a:p>
        </p:txBody>
      </p:sp>
      <p:grpSp>
        <p:nvGrpSpPr>
          <p:cNvPr id="26628" name="192 Grupo"/>
          <p:cNvGrpSpPr>
            <a:grpSpLocks/>
          </p:cNvGrpSpPr>
          <p:nvPr/>
        </p:nvGrpSpPr>
        <p:grpSpPr bwMode="auto">
          <a:xfrm>
            <a:off x="165100" y="1285875"/>
            <a:ext cx="8764588" cy="4824413"/>
            <a:chOff x="0" y="1500174"/>
            <a:chExt cx="8764588" cy="4824412"/>
          </a:xfrm>
        </p:grpSpPr>
        <p:pic>
          <p:nvPicPr>
            <p:cNvPr id="26630" name="Picture 3"/>
            <p:cNvPicPr>
              <a:picLocks noChangeAspect="1" noChangeArrowheads="1"/>
            </p:cNvPicPr>
            <p:nvPr/>
          </p:nvPicPr>
          <p:blipFill>
            <a:blip r:embed="rId2" cstate="print"/>
            <a:srcRect/>
            <a:stretch>
              <a:fillRect/>
            </a:stretch>
          </p:blipFill>
          <p:spPr bwMode="auto">
            <a:xfrm>
              <a:off x="446088" y="1500174"/>
              <a:ext cx="8318500" cy="4824412"/>
            </a:xfrm>
            <a:prstGeom prst="rect">
              <a:avLst/>
            </a:prstGeom>
            <a:noFill/>
            <a:ln w="9525" algn="ctr">
              <a:noFill/>
              <a:miter lim="800000"/>
              <a:headEnd/>
              <a:tailEnd/>
            </a:ln>
          </p:spPr>
        </p:pic>
        <p:sp>
          <p:nvSpPr>
            <p:cNvPr id="26631" name="191 CuadroTexto"/>
            <p:cNvSpPr txBox="1">
              <a:spLocks noChangeArrowheads="1"/>
            </p:cNvSpPr>
            <p:nvPr/>
          </p:nvSpPr>
          <p:spPr bwMode="auto">
            <a:xfrm>
              <a:off x="0" y="4286256"/>
              <a:ext cx="928694" cy="276999"/>
            </a:xfrm>
            <a:prstGeom prst="rect">
              <a:avLst/>
            </a:prstGeom>
            <a:noFill/>
            <a:ln w="9525">
              <a:noFill/>
              <a:miter lim="800000"/>
              <a:headEnd/>
              <a:tailEnd/>
            </a:ln>
          </p:spPr>
          <p:txBody>
            <a:bodyPr>
              <a:spAutoFit/>
            </a:bodyPr>
            <a:lstStyle/>
            <a:p>
              <a:pPr algn="r"/>
              <a:r>
                <a:rPr lang="es-MX" sz="1200" b="1">
                  <a:latin typeface="Myriad Pro" pitchFamily="34" charset="0"/>
                </a:rPr>
                <a:t>hidráulico</a:t>
              </a:r>
              <a:endParaRPr lang="es-ES" sz="1200" b="1">
                <a:latin typeface="Myriad Pro" pitchFamily="34" charset="0"/>
              </a:endParaRPr>
            </a:p>
          </p:txBody>
        </p:sp>
      </p:grpSp>
      <p:sp>
        <p:nvSpPr>
          <p:cNvPr id="26629" name="AutoShape 37"/>
          <p:cNvSpPr>
            <a:spLocks noChangeAspect="1" noChangeArrowheads="1"/>
          </p:cNvSpPr>
          <p:nvPr/>
        </p:nvSpPr>
        <p:spPr bwMode="auto">
          <a:xfrm>
            <a:off x="446088" y="1500188"/>
            <a:ext cx="8318500" cy="4824412"/>
          </a:xfrm>
          <a:prstGeom prst="rect">
            <a:avLst/>
          </a:prstGeom>
          <a:noFill/>
          <a:ln w="9525">
            <a:noFill/>
            <a:miter lim="800000"/>
            <a:headEnd/>
            <a:tailEnd/>
          </a:ln>
        </p:spPr>
        <p:txBody>
          <a:bodyPr/>
          <a:lstStyle/>
          <a:p>
            <a:endParaRPr lang="es-ES"/>
          </a:p>
        </p:txBody>
      </p:sp>
    </p:spTree>
    <p:extLst>
      <p:ext uri="{BB962C8B-B14F-4D97-AF65-F5344CB8AC3E}">
        <p14:creationId xmlns:p14="http://schemas.microsoft.com/office/powerpoint/2010/main" xmlns="" val="3412001586"/>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bwMode="auto">
          <a:xfrm>
            <a:off x="0" y="2214554"/>
            <a:ext cx="9144000" cy="571504"/>
          </a:xfrm>
          <a:prstGeom prst="rect">
            <a:avLst/>
          </a:prstGeom>
          <a:solidFill>
            <a:schemeClr val="bg1">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9" name="TextBox 8"/>
          <p:cNvSpPr txBox="1"/>
          <p:nvPr/>
        </p:nvSpPr>
        <p:spPr>
          <a:xfrm>
            <a:off x="285750" y="928688"/>
            <a:ext cx="8715375" cy="2431435"/>
          </a:xfrm>
          <a:prstGeom prst="rect">
            <a:avLst/>
          </a:prstGeom>
          <a:noFill/>
        </p:spPr>
        <p:txBody>
          <a:bodyPr>
            <a:spAutoFit/>
          </a:bodyPr>
          <a:lstStyle/>
          <a:p>
            <a:pPr algn="ctr" fontAlgn="auto">
              <a:spcBef>
                <a:spcPts val="0"/>
              </a:spcBef>
              <a:spcAft>
                <a:spcPts val="0"/>
              </a:spcAft>
              <a:defRPr/>
            </a:pPr>
            <a:r>
              <a:rPr kumimoji="1" lang="es-MX" sz="3600" dirty="0">
                <a:solidFill>
                  <a:schemeClr val="tx2"/>
                </a:solidFill>
                <a:effectLst>
                  <a:glow rad="101600">
                    <a:schemeClr val="bg1">
                      <a:alpha val="60000"/>
                    </a:schemeClr>
                  </a:glow>
                </a:effectLst>
                <a:latin typeface="Arial" pitchFamily="34" charset="0"/>
                <a:ea typeface="+mj-ea"/>
                <a:cs typeface="+mj-cs"/>
              </a:rPr>
              <a:t>PROYECTO DE IMPLEMENTACIÓN </a:t>
            </a:r>
          </a:p>
          <a:p>
            <a:pPr algn="ctr" fontAlgn="auto">
              <a:spcBef>
                <a:spcPts val="0"/>
              </a:spcBef>
              <a:spcAft>
                <a:spcPts val="0"/>
              </a:spcAft>
              <a:defRPr/>
            </a:pPr>
            <a:r>
              <a:rPr kumimoji="1" lang="es-MX" sz="3600" dirty="0">
                <a:solidFill>
                  <a:schemeClr val="tx2"/>
                </a:solidFill>
                <a:effectLst>
                  <a:glow rad="101600">
                    <a:schemeClr val="bg1">
                      <a:alpha val="60000"/>
                    </a:schemeClr>
                  </a:glow>
                </a:effectLst>
                <a:latin typeface="Arial" pitchFamily="34" charset="0"/>
                <a:ea typeface="+mj-ea"/>
                <a:cs typeface="+mj-cs"/>
              </a:rPr>
              <a:t>DE </a:t>
            </a:r>
            <a:r>
              <a:rPr kumimoji="1" lang="es-MX" sz="3600" dirty="0" smtClean="0">
                <a:solidFill>
                  <a:schemeClr val="tx2"/>
                </a:solidFill>
                <a:effectLst>
                  <a:glow rad="101600">
                    <a:schemeClr val="bg1">
                      <a:alpha val="60000"/>
                    </a:schemeClr>
                  </a:glow>
                </a:effectLst>
                <a:latin typeface="Arial" pitchFamily="34" charset="0"/>
                <a:ea typeface="+mj-ea"/>
                <a:cs typeface="+mj-cs"/>
              </a:rPr>
              <a:t>RCM2</a:t>
            </a:r>
          </a:p>
          <a:p>
            <a:pPr fontAlgn="auto">
              <a:spcBef>
                <a:spcPts val="0"/>
              </a:spcBef>
              <a:spcAft>
                <a:spcPts val="0"/>
              </a:spcAft>
              <a:defRPr/>
            </a:pPr>
            <a:endParaRPr lang="es-MX" dirty="0">
              <a:latin typeface="+mj-lt"/>
              <a:ea typeface="Tahoma" pitchFamily="34" charset="0"/>
              <a:cs typeface="Tahoma" pitchFamily="34" charset="0"/>
            </a:endParaRPr>
          </a:p>
          <a:p>
            <a:pPr algn="ctr" fontAlgn="auto">
              <a:spcBef>
                <a:spcPts val="0"/>
              </a:spcBef>
              <a:spcAft>
                <a:spcPts val="0"/>
              </a:spcAft>
              <a:defRPr/>
            </a:pPr>
            <a:r>
              <a:rPr kumimoji="1" lang="es-MX" sz="2800" dirty="0">
                <a:solidFill>
                  <a:schemeClr val="tx2"/>
                </a:solidFill>
                <a:effectLst>
                  <a:glow rad="101600">
                    <a:schemeClr val="bg1">
                      <a:alpha val="60000"/>
                    </a:schemeClr>
                  </a:glow>
                </a:effectLst>
                <a:latin typeface="Arial" pitchFamily="34" charset="0"/>
                <a:ea typeface="+mj-ea"/>
                <a:cs typeface="+mj-cs"/>
              </a:rPr>
              <a:t>ESTACIÓN MOTOCOMPRESORA</a:t>
            </a:r>
          </a:p>
          <a:p>
            <a:pPr fontAlgn="auto">
              <a:spcBef>
                <a:spcPts val="0"/>
              </a:spcBef>
              <a:spcAft>
                <a:spcPts val="0"/>
              </a:spcAft>
              <a:defRPr/>
            </a:pPr>
            <a:endParaRPr lang="es-MX" sz="2400" dirty="0">
              <a:latin typeface="+mj-lt"/>
              <a:ea typeface="Tahoma" pitchFamily="34" charset="0"/>
              <a:cs typeface="Tahoma" pitchFamily="34" charset="0"/>
            </a:endParaRPr>
          </a:p>
          <a:p>
            <a:pPr fontAlgn="auto">
              <a:spcBef>
                <a:spcPts val="0"/>
              </a:spcBef>
              <a:spcAft>
                <a:spcPts val="0"/>
              </a:spcAft>
              <a:defRPr/>
            </a:pPr>
            <a:endParaRPr lang="es-MX" dirty="0">
              <a:latin typeface="+mj-lt"/>
              <a:ea typeface="Tahoma" pitchFamily="34" charset="0"/>
              <a:cs typeface="Tahom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4304125" y="3357562"/>
            <a:ext cx="2196701" cy="2928934"/>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099" name="Picture 3"/>
          <p:cNvPicPr>
            <a:picLocks noChangeAspect="1" noChangeArrowheads="1"/>
          </p:cNvPicPr>
          <p:nvPr/>
        </p:nvPicPr>
        <p:blipFill>
          <a:blip r:embed="rId3" cstate="print"/>
          <a:srcRect/>
          <a:stretch>
            <a:fillRect/>
          </a:stretch>
        </p:blipFill>
        <p:spPr bwMode="auto">
          <a:xfrm>
            <a:off x="1875233" y="2928934"/>
            <a:ext cx="2926401" cy="2413695"/>
          </a:xfrm>
          <a:prstGeom prst="rect">
            <a:avLst/>
          </a:prstGeom>
          <a:noFill/>
          <a:ln w="38100">
            <a:solidFill>
              <a:schemeClr val="bg1">
                <a:lumMod val="65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13333755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50825" y="1571625"/>
            <a:ext cx="8585200" cy="4093428"/>
          </a:xfrm>
          <a:prstGeom prst="rect">
            <a:avLst/>
          </a:prstGeom>
          <a:noFill/>
        </p:spPr>
        <p:txBody>
          <a:bodyPr>
            <a:spAutoFit/>
          </a:bodyPr>
          <a:lstStyle/>
          <a:p>
            <a:pP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ALCANCE</a:t>
            </a:r>
          </a:p>
          <a:p>
            <a:pPr fontAlgn="auto">
              <a:spcBef>
                <a:spcPts val="0"/>
              </a:spcBef>
              <a:spcAft>
                <a:spcPts val="0"/>
              </a:spcAft>
              <a:defRPr/>
            </a:pPr>
            <a:endParaRPr lang="es-MX" sz="2000" b="1" dirty="0">
              <a:latin typeface="Arial" pitchFamily="34" charset="0"/>
              <a:ea typeface="Tahoma" pitchFamily="34" charset="0"/>
              <a:cs typeface="Arial" pitchFamily="34" charset="0"/>
            </a:endParaRPr>
          </a:p>
          <a:p>
            <a:pPr algn="just" fontAlgn="auto">
              <a:spcBef>
                <a:spcPts val="0"/>
              </a:spcBef>
              <a:spcAft>
                <a:spcPts val="0"/>
              </a:spcAft>
              <a:defRPr/>
            </a:pPr>
            <a:r>
              <a:rPr lang="es-MX" sz="2000" b="1" dirty="0">
                <a:latin typeface="Arial" pitchFamily="34" charset="0"/>
                <a:ea typeface="Tahoma" pitchFamily="34" charset="0"/>
                <a:cs typeface="Arial" pitchFamily="34" charset="0"/>
              </a:rPr>
              <a:t>EL ALCANCE DEL PROYECTO DE DESARROLLO DE RCM2 ESTA ORIENTADO A APLICAR RCM2, CUMPLIENDO CON LA NORMA SAE JA 1011,  PARA LA ENTREGA DE:</a:t>
            </a:r>
          </a:p>
          <a:p>
            <a:pPr algn="just" fontAlgn="auto">
              <a:spcBef>
                <a:spcPts val="0"/>
              </a:spcBef>
              <a:spcAft>
                <a:spcPts val="0"/>
              </a:spcAft>
              <a:defRPr/>
            </a:pPr>
            <a:endParaRPr lang="es-MX" sz="2000" b="1" dirty="0">
              <a:latin typeface="Arial" pitchFamily="34" charset="0"/>
              <a:ea typeface="Tahoma" pitchFamily="34" charset="0"/>
              <a:cs typeface="Arial" pitchFamily="34" charset="0"/>
            </a:endParaRPr>
          </a:p>
          <a:p>
            <a:pPr marL="468312" lvl="1" indent="-28575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TAREAS DE MANTENIMIENTO Y ACCIONES DE MEJORA A LOS PROCESOS DE MANTENIMIENTO.</a:t>
            </a:r>
          </a:p>
          <a:p>
            <a:pPr marL="468312" lvl="1" indent="-28575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468312" lvl="1" indent="-28575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TABLERO DE MANDO PARA MEDIR LOS RESULTADOS.</a:t>
            </a:r>
          </a:p>
          <a:p>
            <a:pPr marL="468312" lvl="1" indent="-28575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468312" lvl="1" indent="-28575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INFORMACIÓN PARA LA OBTENCIÓN DE LAS FRECUENCIAS DE ACUERDO A LA METODOLOGÍA  RCM2.</a:t>
            </a:r>
          </a:p>
        </p:txBody>
      </p:sp>
      <p:sp>
        <p:nvSpPr>
          <p:cNvPr id="3" name="2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28678" name="4 Rectángulo"/>
          <p:cNvSpPr>
            <a:spLocks noChangeArrowheads="1"/>
          </p:cNvSpPr>
          <p:nvPr/>
        </p:nvSpPr>
        <p:spPr bwMode="auto">
          <a:xfrm>
            <a:off x="0" y="642938"/>
            <a:ext cx="9144000" cy="458587"/>
          </a:xfrm>
          <a:prstGeom prst="rect">
            <a:avLst/>
          </a:prstGeom>
          <a:noFill/>
          <a:ln w="9525">
            <a:noFill/>
            <a:miter lim="800000"/>
            <a:headEnd/>
            <a:tailEnd/>
          </a:ln>
        </p:spPr>
        <p:txBody>
          <a:bodyPr>
            <a:spAutoFit/>
          </a:bodyPr>
          <a:lstStyle/>
          <a:p>
            <a:pPr defTabSz="862013">
              <a:lnSpc>
                <a:spcPct val="85000"/>
              </a:lnSpc>
              <a:defRPr/>
            </a:pPr>
            <a:r>
              <a:rPr kumimoji="1" lang="es-MX" sz="2800" dirty="0">
                <a:solidFill>
                  <a:schemeClr val="tx2"/>
                </a:solidFill>
                <a:effectLst>
                  <a:glow rad="101600">
                    <a:schemeClr val="bg1">
                      <a:alpha val="60000"/>
                    </a:schemeClr>
                  </a:glow>
                </a:effectLst>
                <a:latin typeface="Arial" pitchFamily="34" charset="0"/>
                <a:ea typeface="+mj-ea"/>
                <a:cs typeface="+mj-cs"/>
              </a:rPr>
              <a:t>PROYECTO DE IMPLEMENTACIÓN DE RCM2</a:t>
            </a:r>
            <a:endParaRPr kumimoji="1" lang="es-CO" sz="2800" dirty="0">
              <a:solidFill>
                <a:schemeClr val="tx2"/>
              </a:solidFill>
              <a:effectLst>
                <a:glow rad="101600">
                  <a:schemeClr val="bg1">
                    <a:alpha val="60000"/>
                  </a:schemeClr>
                </a:glow>
              </a:effectLst>
              <a:latin typeface="Arial" pitchFamily="34" charset="0"/>
              <a:ea typeface="+mj-ea"/>
              <a:cs typeface="+mj-cs"/>
            </a:endParaRPr>
          </a:p>
        </p:txBody>
      </p:sp>
    </p:spTree>
    <p:extLst>
      <p:ext uri="{BB962C8B-B14F-4D97-AF65-F5344CB8AC3E}">
        <p14:creationId xmlns:p14="http://schemas.microsoft.com/office/powerpoint/2010/main" xmlns="" val="153085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094D2F04-57C2-4DDA-BFE0-6F48C0B11023}" type="slidenum">
              <a:rPr lang="en-CA"/>
              <a:pPr/>
              <a:t>12</a:t>
            </a:fld>
            <a:endParaRPr lang="en-CA"/>
          </a:p>
        </p:txBody>
      </p:sp>
      <p:sp>
        <p:nvSpPr>
          <p:cNvPr id="776194" name="Rectangle 2"/>
          <p:cNvSpPr>
            <a:spLocks noGrp="1" noChangeArrowheads="1"/>
          </p:cNvSpPr>
          <p:nvPr>
            <p:ph type="subTitle" idx="4294967295"/>
          </p:nvPr>
        </p:nvSpPr>
        <p:spPr>
          <a:xfrm>
            <a:off x="3276600" y="3297238"/>
            <a:ext cx="5867400" cy="762000"/>
          </a:xfrm>
        </p:spPr>
        <p:txBody>
          <a:bodyPr/>
          <a:lstStyle/>
          <a:p>
            <a:pPr marL="0" indent="0">
              <a:buFont typeface="Wingdings" pitchFamily="2" charset="2"/>
              <a:buNone/>
            </a:pPr>
            <a:endParaRPr lang="es-CO" sz="1000" b="1"/>
          </a:p>
          <a:p>
            <a:pPr marL="0" indent="0">
              <a:buFont typeface="Wingdings" pitchFamily="2" charset="2"/>
              <a:buNone/>
            </a:pPr>
            <a:endParaRPr lang="es-CO" sz="2800">
              <a:solidFill>
                <a:srgbClr val="003366"/>
              </a:solidFill>
            </a:endParaRPr>
          </a:p>
          <a:p>
            <a:pPr marL="0" indent="0">
              <a:buFont typeface="Wingdings" pitchFamily="2" charset="2"/>
              <a:buNone/>
            </a:pPr>
            <a:endParaRPr lang="es-CO" sz="800">
              <a:solidFill>
                <a:srgbClr val="003366"/>
              </a:solidFill>
            </a:endParaRPr>
          </a:p>
        </p:txBody>
      </p:sp>
      <p:sp>
        <p:nvSpPr>
          <p:cNvPr id="776195" name="Rectangle 3"/>
          <p:cNvSpPr>
            <a:spLocks noChangeArrowheads="1"/>
          </p:cNvSpPr>
          <p:nvPr/>
        </p:nvSpPr>
        <p:spPr bwMode="auto">
          <a:xfrm>
            <a:off x="0" y="0"/>
            <a:ext cx="91440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3600" i="1">
                <a:solidFill>
                  <a:srgbClr val="FF9900"/>
                </a:solidFill>
                <a:effectLst>
                  <a:outerShdw blurRad="38100" dist="38100" dir="2700000" algn="tl">
                    <a:srgbClr val="000000"/>
                  </a:outerShdw>
                </a:effectLst>
              </a:rPr>
              <a:t>Mantenimiento Centrado en Confiabilidad</a:t>
            </a:r>
            <a:endParaRPr lang="es-ES" sz="3600" i="1">
              <a:solidFill>
                <a:srgbClr val="FF9900"/>
              </a:solidFill>
              <a:effectLst>
                <a:outerShdw blurRad="38100" dist="38100" dir="2700000" algn="tl">
                  <a:srgbClr val="000000"/>
                </a:outerShdw>
              </a:effectLst>
            </a:endParaRPr>
          </a:p>
        </p:txBody>
      </p:sp>
      <p:sp>
        <p:nvSpPr>
          <p:cNvPr id="776196" name="Line 4"/>
          <p:cNvSpPr>
            <a:spLocks noChangeShapeType="1"/>
          </p:cNvSpPr>
          <p:nvPr/>
        </p:nvSpPr>
        <p:spPr bwMode="auto">
          <a:xfrm>
            <a:off x="0" y="838200"/>
            <a:ext cx="9144000" cy="0"/>
          </a:xfrm>
          <a:prstGeom prst="line">
            <a:avLst/>
          </a:prstGeom>
          <a:noFill/>
          <a:ln w="76200">
            <a:pattFill prst="narHorz">
              <a:fgClr>
                <a:srgbClr val="003366"/>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graphicFrame>
        <p:nvGraphicFramePr>
          <p:cNvPr id="776197" name="Object 5"/>
          <p:cNvGraphicFramePr>
            <a:graphicFrameLocks noChangeAspect="1"/>
          </p:cNvGraphicFramePr>
          <p:nvPr/>
        </p:nvGraphicFramePr>
        <p:xfrm>
          <a:off x="4714875" y="2198688"/>
          <a:ext cx="4357688" cy="3403600"/>
        </p:xfrm>
        <a:graphic>
          <a:graphicData uri="http://schemas.openxmlformats.org/presentationml/2006/ole">
            <p:oleObj spid="_x0000_s650372" name="Bitmap Image" r:id="rId3" imgW="3629532" imgH="2400635" progId="">
              <p:embed/>
            </p:oleObj>
          </a:graphicData>
        </a:graphic>
      </p:graphicFrame>
      <p:graphicFrame>
        <p:nvGraphicFramePr>
          <p:cNvPr id="776198" name="Object 6"/>
          <p:cNvGraphicFramePr>
            <a:graphicFrameLocks noChangeAspect="1"/>
          </p:cNvGraphicFramePr>
          <p:nvPr/>
        </p:nvGraphicFramePr>
        <p:xfrm>
          <a:off x="28575" y="2243138"/>
          <a:ext cx="4551363" cy="3371850"/>
        </p:xfrm>
        <a:graphic>
          <a:graphicData uri="http://schemas.openxmlformats.org/presentationml/2006/ole">
            <p:oleObj spid="_x0000_s650373" name="Bitmap Image" r:id="rId4" imgW="3591426" imgH="2371429" progId="">
              <p:embed/>
            </p:oleObj>
          </a:graphicData>
        </a:graphic>
      </p:graphicFrame>
      <p:sp>
        <p:nvSpPr>
          <p:cNvPr id="776199" name="Rectangle 7"/>
          <p:cNvSpPr>
            <a:spLocks noChangeArrowheads="1"/>
          </p:cNvSpPr>
          <p:nvPr/>
        </p:nvSpPr>
        <p:spPr bwMode="auto">
          <a:xfrm>
            <a:off x="1639888" y="1089025"/>
            <a:ext cx="6069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chemeClr val="bg2"/>
                  </a:outerShdw>
                </a:effectLst>
              </a14:hiddenEffects>
            </a:ext>
          </a:extLst>
        </p:spPr>
        <p:txBody>
          <a:bodyPr lIns="90488" tIns="44450" rIns="90488" bIns="44450" anchor="ctr"/>
          <a:lstStyle/>
          <a:p>
            <a:r>
              <a:rPr lang="es-ES_tradnl" sz="3200" i="1">
                <a:effectLst>
                  <a:outerShdw blurRad="38100" dist="38100" dir="2700000" algn="tl">
                    <a:srgbClr val="000000"/>
                  </a:outerShdw>
                </a:effectLst>
              </a:rPr>
              <a:t>SEIS  PATRONES  DE  FALLA</a:t>
            </a:r>
          </a:p>
        </p:txBody>
      </p:sp>
    </p:spTree>
    <p:extLst>
      <p:ext uri="{BB962C8B-B14F-4D97-AF65-F5344CB8AC3E}">
        <p14:creationId xmlns:p14="http://schemas.microsoft.com/office/powerpoint/2010/main" xmlns="" val="3182481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9400" y="1571625"/>
            <a:ext cx="8613775" cy="5016758"/>
          </a:xfrm>
          <a:prstGeom prst="rect">
            <a:avLst/>
          </a:prstGeom>
          <a:noFill/>
        </p:spPr>
        <p:txBody>
          <a:bodyPr>
            <a:spAutoFit/>
          </a:bodyPr>
          <a:lstStyle/>
          <a:p>
            <a:pPr algn="just"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METODOLOGÍA USADA</a:t>
            </a:r>
          </a:p>
          <a:p>
            <a:pPr algn="just" fontAlgn="auto">
              <a:spcBef>
                <a:spcPts val="0"/>
              </a:spcBef>
              <a:spcAft>
                <a:spcPts val="0"/>
              </a:spcAft>
              <a:defRPr/>
            </a:pPr>
            <a:endParaRPr lang="es-MX" sz="2000" b="1" i="1" dirty="0">
              <a:solidFill>
                <a:srgbClr val="004070"/>
              </a:solidFill>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endParaRPr lang="es-MX" sz="2000"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RCM2 ES REALIZADO COMO UN ANÁLISIS GRUPAL DONDE TODOS LOS MIEMBROS DEL GRUPO MANEJAN EL LENGUAJE COMÚN DE RCM2.</a:t>
            </a:r>
          </a:p>
          <a:p>
            <a:pPr marL="355600" indent="-35560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LOS GRUPOS DE ANÁLISIS SON DIRIGIDOS Y GUIADOS POR UN FACILITADOR DE RCM2.</a:t>
            </a:r>
          </a:p>
          <a:p>
            <a:pPr marL="355600" indent="-35560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LAS PREGUNTAS SON REALIZADAS Y LA INFORMACIÓN RECOPILADA POR EL FACILITADOR.</a:t>
            </a:r>
          </a:p>
          <a:p>
            <a:pPr marL="355600" indent="-35560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LA FORMA DE HACER LAS PREGUNTAS DE RCM2 ES SOCRÁTICA Y SIEMPRE LAS DECISIONES DEBEN GARANTIZAR EL CONCENSO DEL GRUPO.</a:t>
            </a:r>
          </a:p>
        </p:txBody>
      </p:sp>
      <p:sp>
        <p:nvSpPr>
          <p:cNvPr id="3" name="2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29702" name="4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dirty="0">
                <a:solidFill>
                  <a:srgbClr val="004070"/>
                </a:solidFill>
                <a:cs typeface="Tahoma" pitchFamily="34" charset="0"/>
              </a:rPr>
              <a:t>PROYECTO DE IMPLEMENTACIÓN DE RCM2</a:t>
            </a:r>
            <a:endParaRPr lang="es-CO" sz="2400" b="1" dirty="0">
              <a:solidFill>
                <a:srgbClr val="004070"/>
              </a:solidFill>
              <a:cs typeface="Tahoma" pitchFamily="34" charset="0"/>
            </a:endParaRPr>
          </a:p>
        </p:txBody>
      </p:sp>
    </p:spTree>
    <p:extLst>
      <p:ext uri="{BB962C8B-B14F-4D97-AF65-F5344CB8AC3E}">
        <p14:creationId xmlns:p14="http://schemas.microsoft.com/office/powerpoint/2010/main" xmlns="" val="14015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50" y="1571625"/>
            <a:ext cx="5857875" cy="4708981"/>
          </a:xfrm>
          <a:prstGeom prst="rect">
            <a:avLst/>
          </a:prstGeom>
          <a:noFill/>
        </p:spPr>
        <p:txBody>
          <a:bodyPr>
            <a:spAutoFit/>
          </a:bodyPr>
          <a:lstStyle/>
          <a:p>
            <a:pP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ETAPAS DEL PROYECTO</a:t>
            </a:r>
          </a:p>
          <a:p>
            <a:pPr fontAlgn="auto">
              <a:spcBef>
                <a:spcPts val="0"/>
              </a:spcBef>
              <a:spcAft>
                <a:spcPts val="0"/>
              </a:spcAft>
              <a:defRPr/>
            </a:pPr>
            <a:endParaRPr lang="es-MX" sz="2000" b="1" dirty="0">
              <a:latin typeface="Arial" pitchFamily="34" charset="0"/>
              <a:ea typeface="Tahoma" pitchFamily="34" charset="0"/>
              <a:cs typeface="Arial" pitchFamily="34" charset="0"/>
            </a:endParaRPr>
          </a:p>
          <a:p>
            <a:pPr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a:defRPr/>
            </a:pPr>
            <a:r>
              <a:rPr lang="es-MX" sz="2000" b="1" dirty="0">
                <a:latin typeface="Arial" pitchFamily="34" charset="0"/>
                <a:ea typeface="Tahoma" pitchFamily="34" charset="0"/>
                <a:cs typeface="Arial" pitchFamily="34" charset="0"/>
              </a:rPr>
              <a:t>FORMACIÓN DE LOS ANÁLISTAS RCM2</a:t>
            </a:r>
          </a:p>
          <a:p>
            <a:pPr marL="457200" indent="-457200" algn="just" fontAlgn="auto">
              <a:spcBef>
                <a:spcPts val="0"/>
              </a:spcBef>
              <a:spcAft>
                <a:spcPts val="0"/>
              </a:spcAft>
              <a:buFontTx/>
              <a:buAutoNum type="arabicPeriod"/>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a:defRPr/>
            </a:pPr>
            <a:r>
              <a:rPr lang="es-MX" sz="2000" b="1" dirty="0">
                <a:latin typeface="Arial" pitchFamily="34" charset="0"/>
                <a:ea typeface="Tahoma" pitchFamily="34" charset="0"/>
                <a:cs typeface="Arial" pitchFamily="34" charset="0"/>
              </a:rPr>
              <a:t>FORMACION DE LOS FACILITADORES</a:t>
            </a:r>
          </a:p>
          <a:p>
            <a:pPr marL="457200" indent="-457200" algn="just"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defRPr/>
            </a:pPr>
            <a:r>
              <a:rPr lang="es-MX" sz="2000" b="1" dirty="0">
                <a:latin typeface="Arial" pitchFamily="34" charset="0"/>
                <a:ea typeface="Tahoma" pitchFamily="34" charset="0"/>
                <a:cs typeface="Arial" pitchFamily="34" charset="0"/>
              </a:rPr>
              <a:t>2.	REALIZACIÓN DE DIVISIÓN POR SISTEMAS Y DEFINICIÓN DE LÍMITES DE ANÁLISIS</a:t>
            </a:r>
          </a:p>
          <a:p>
            <a:pPr marL="457200" indent="-457200" algn="just"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startAt="3"/>
              <a:defRPr/>
            </a:pPr>
            <a:r>
              <a:rPr lang="es-MX" sz="2000" b="1" dirty="0">
                <a:latin typeface="Arial" pitchFamily="34" charset="0"/>
                <a:ea typeface="Tahoma" pitchFamily="34" charset="0"/>
                <a:cs typeface="Arial" pitchFamily="34" charset="0"/>
              </a:rPr>
              <a:t>REALIZACIÓN DEL CONTEXTO OPERACIONAL</a:t>
            </a:r>
          </a:p>
          <a:p>
            <a:pPr marL="457200" indent="-457200" algn="just"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defRPr/>
            </a:pPr>
            <a:r>
              <a:rPr lang="es-MX" sz="2000" b="1" dirty="0">
                <a:latin typeface="Arial" pitchFamily="34" charset="0"/>
                <a:ea typeface="Tahoma" pitchFamily="34" charset="0"/>
                <a:cs typeface="Arial" pitchFamily="34" charset="0"/>
              </a:rPr>
              <a:t>4.	OBTENCIÓN DE LA LISTA DE FUNCIONES</a:t>
            </a:r>
          </a:p>
        </p:txBody>
      </p:sp>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0726"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30727" name="Picture 3"/>
          <p:cNvPicPr>
            <a:picLocks noChangeAspect="1" noChangeArrowheads="1"/>
          </p:cNvPicPr>
          <p:nvPr/>
        </p:nvPicPr>
        <p:blipFill>
          <a:blip r:embed="rId2" cstate="print"/>
          <a:srcRect/>
          <a:stretch>
            <a:fillRect/>
          </a:stretch>
        </p:blipFill>
        <p:spPr bwMode="auto">
          <a:xfrm>
            <a:off x="6215063" y="3571875"/>
            <a:ext cx="2413000" cy="2551113"/>
          </a:xfrm>
          <a:prstGeom prst="rect">
            <a:avLst/>
          </a:prstGeom>
          <a:noFill/>
          <a:ln w="9525">
            <a:noFill/>
            <a:miter lim="800000"/>
            <a:headEnd/>
            <a:tailEnd/>
          </a:ln>
        </p:spPr>
      </p:pic>
    </p:spTree>
    <p:extLst>
      <p:ext uri="{BB962C8B-B14F-4D97-AF65-F5344CB8AC3E}">
        <p14:creationId xmlns:p14="http://schemas.microsoft.com/office/powerpoint/2010/main" xmlns="" val="22447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fade">
                                      <p:cBhvr>
                                        <p:cTn id="12" dur="500"/>
                                        <p:tgtEl>
                                          <p:spTgt spid="4">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animEffect transition="in" filter="fade">
                                      <p:cBhvr>
                                        <p:cTn id="1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28625" y="1858963"/>
            <a:ext cx="5857875" cy="3477875"/>
          </a:xfrm>
          <a:prstGeom prst="rect">
            <a:avLst/>
          </a:prstGeom>
          <a:noFill/>
        </p:spPr>
        <p:txBody>
          <a:bodyPr>
            <a:spAutoFit/>
          </a:bodyPr>
          <a:lstStyle/>
          <a:p>
            <a:pP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ETAPAS DEL PROYECTO</a:t>
            </a:r>
          </a:p>
          <a:p>
            <a:pPr fontAlgn="auto">
              <a:spcBef>
                <a:spcPts val="0"/>
              </a:spcBef>
              <a:spcAft>
                <a:spcPts val="0"/>
              </a:spcAft>
              <a:defRPr/>
            </a:pPr>
            <a:endParaRPr lang="es-MX" sz="2000" b="1" dirty="0">
              <a:latin typeface="Arial" pitchFamily="34" charset="0"/>
              <a:ea typeface="Tahoma" pitchFamily="34" charset="0"/>
              <a:cs typeface="Arial" pitchFamily="34" charset="0"/>
            </a:endParaRPr>
          </a:p>
          <a:p>
            <a:pPr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startAt="5"/>
              <a:defRPr/>
            </a:pPr>
            <a:r>
              <a:rPr lang="es-MX" sz="2000" b="1" dirty="0">
                <a:latin typeface="Arial" pitchFamily="34" charset="0"/>
                <a:ea typeface="Tahoma" pitchFamily="34" charset="0"/>
                <a:cs typeface="Arial" pitchFamily="34" charset="0"/>
              </a:rPr>
              <a:t>DESARROLLO DEL ANÁLISIS DE MODOS DE FALLA Y EFECTOS (FMEA).</a:t>
            </a:r>
          </a:p>
          <a:p>
            <a:pPr marL="457200" indent="-457200" algn="just" fontAlgn="auto">
              <a:spcBef>
                <a:spcPts val="0"/>
              </a:spcBef>
              <a:spcAft>
                <a:spcPts val="0"/>
              </a:spcAft>
              <a:buFontTx/>
              <a:buAutoNum type="arabicPeriod" startAt="5"/>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startAt="5"/>
              <a:defRPr/>
            </a:pPr>
            <a:r>
              <a:rPr lang="es-MX" sz="2000" b="1" dirty="0">
                <a:latin typeface="Arial" pitchFamily="34" charset="0"/>
                <a:ea typeface="Tahoma" pitchFamily="34" charset="0"/>
                <a:cs typeface="Arial" pitchFamily="34" charset="0"/>
              </a:rPr>
              <a:t>APLICACIÓN DE LA LÓGICA RCM2</a:t>
            </a:r>
          </a:p>
          <a:p>
            <a:pPr marL="457200" indent="-457200" algn="just" fontAlgn="auto">
              <a:spcBef>
                <a:spcPts val="0"/>
              </a:spcBef>
              <a:spcAft>
                <a:spcPts val="0"/>
              </a:spcAft>
              <a:buFontTx/>
              <a:buAutoNum type="arabicPeriod" startAt="5"/>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buFontTx/>
              <a:buAutoNum type="arabicPeriod" startAt="5"/>
              <a:defRPr/>
            </a:pPr>
            <a:r>
              <a:rPr lang="es-MX" sz="2000" b="1" dirty="0">
                <a:latin typeface="Arial" pitchFamily="34" charset="0"/>
                <a:ea typeface="Tahoma" pitchFamily="34" charset="0"/>
                <a:cs typeface="Arial" pitchFamily="34" charset="0"/>
              </a:rPr>
              <a:t>AGRUPACIÓN DE LAS TAREAS</a:t>
            </a:r>
          </a:p>
          <a:p>
            <a:pPr marL="457200" indent="-457200" algn="just" fontAlgn="auto">
              <a:spcBef>
                <a:spcPts val="0"/>
              </a:spcBef>
              <a:spcAft>
                <a:spcPts val="0"/>
              </a:spcAft>
              <a:defRPr/>
            </a:pPr>
            <a:endParaRPr lang="es-MX" sz="2000" b="1" dirty="0">
              <a:latin typeface="Arial" pitchFamily="34" charset="0"/>
              <a:ea typeface="Tahoma" pitchFamily="34" charset="0"/>
              <a:cs typeface="Arial" pitchFamily="34" charset="0"/>
            </a:endParaRPr>
          </a:p>
          <a:p>
            <a:pPr marL="457200" indent="-457200" algn="just" fontAlgn="auto">
              <a:spcBef>
                <a:spcPts val="0"/>
              </a:spcBef>
              <a:spcAft>
                <a:spcPts val="0"/>
              </a:spcAft>
              <a:defRPr/>
            </a:pPr>
            <a:r>
              <a:rPr lang="es-MX" sz="2000" b="1" dirty="0">
                <a:latin typeface="Arial" pitchFamily="34" charset="0"/>
                <a:ea typeface="Tahoma" pitchFamily="34" charset="0"/>
                <a:cs typeface="Arial" pitchFamily="34" charset="0"/>
              </a:rPr>
              <a:t>8.     PREPARACIÓN DE LA DOCUMENTACIÓN</a:t>
            </a:r>
            <a:endParaRPr lang="es-MX" sz="2000" dirty="0">
              <a:latin typeface="Arial" pitchFamily="34" charset="0"/>
              <a:ea typeface="Tahoma" pitchFamily="34" charset="0"/>
              <a:cs typeface="Arial" pitchFamily="34" charset="0"/>
            </a:endParaRPr>
          </a:p>
        </p:txBody>
      </p:sp>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1750"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31751" name="6 Imagen" descr="IM-47-M.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786438" y="3857625"/>
            <a:ext cx="3155950" cy="2519363"/>
          </a:xfrm>
          <a:prstGeom prst="rect">
            <a:avLst/>
          </a:prstGeom>
          <a:noFill/>
          <a:ln w="9525">
            <a:noFill/>
            <a:miter lim="800000"/>
            <a:headEnd/>
            <a:tailEnd/>
          </a:ln>
        </p:spPr>
      </p:pic>
    </p:spTree>
    <p:extLst>
      <p:ext uri="{BB962C8B-B14F-4D97-AF65-F5344CB8AC3E}">
        <p14:creationId xmlns:p14="http://schemas.microsoft.com/office/powerpoint/2010/main" xmlns="" val="4404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7" end="7"/>
                                            </p:txEl>
                                          </p:spTgt>
                                        </p:tgtEl>
                                        <p:attrNameLst>
                                          <p:attrName>style.visibility</p:attrName>
                                        </p:attrNameLst>
                                      </p:cBhvr>
                                      <p:to>
                                        <p:strVal val="visible"/>
                                      </p:to>
                                    </p:set>
                                    <p:animEffect transition="in" filter="fade">
                                      <p:cBhvr>
                                        <p:cTn id="12" dur="500"/>
                                        <p:tgtEl>
                                          <p:spTgt spid="4">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animEffect transition="in" filter="fade">
                                      <p:cBhvr>
                                        <p:cTn id="1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75" y="1500188"/>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CONFIGURACIÓN DE LOS GRUPOS DE ANÁLISIS</a:t>
            </a:r>
          </a:p>
        </p:txBody>
      </p:sp>
      <p:sp>
        <p:nvSpPr>
          <p:cNvPr id="25" name="Rectangle 24"/>
          <p:cNvSpPr/>
          <p:nvPr/>
        </p:nvSpPr>
        <p:spPr>
          <a:xfrm>
            <a:off x="3076527" y="2286000"/>
            <a:ext cx="2990947" cy="307777"/>
          </a:xfrm>
          <a:prstGeom prst="rect">
            <a:avLst/>
          </a:prstGeom>
        </p:spPr>
        <p:txBody>
          <a:bodyPr wrap="none">
            <a:spAutoFit/>
          </a:bodyPr>
          <a:lstStyle/>
          <a:p>
            <a:pPr algn="ctr" fontAlgn="auto">
              <a:spcBef>
                <a:spcPts val="0"/>
              </a:spcBef>
              <a:spcAft>
                <a:spcPts val="0"/>
              </a:spcAft>
              <a:defRPr/>
            </a:pPr>
            <a:r>
              <a:rPr lang="es-MX" b="1" dirty="0">
                <a:latin typeface="Arial" pitchFamily="34" charset="0"/>
                <a:ea typeface="Tahoma" pitchFamily="34" charset="0"/>
                <a:cs typeface="Arial" pitchFamily="34" charset="0"/>
              </a:rPr>
              <a:t>ESTACIÓN MOTOCOMPRESORA</a:t>
            </a:r>
          </a:p>
        </p:txBody>
      </p:sp>
      <p:grpSp>
        <p:nvGrpSpPr>
          <p:cNvPr id="2" name="43 Grupo"/>
          <p:cNvGrpSpPr>
            <a:grpSpLocks/>
          </p:cNvGrpSpPr>
          <p:nvPr/>
        </p:nvGrpSpPr>
        <p:grpSpPr bwMode="auto">
          <a:xfrm>
            <a:off x="3402449" y="2857500"/>
            <a:ext cx="2339103" cy="1444625"/>
            <a:chOff x="3402394" y="2857496"/>
            <a:chExt cx="2339214" cy="1444600"/>
          </a:xfrm>
        </p:grpSpPr>
        <p:sp>
          <p:nvSpPr>
            <p:cNvPr id="32787" name="51 CuadroTexto"/>
            <p:cNvSpPr txBox="1">
              <a:spLocks noChangeArrowheads="1"/>
            </p:cNvSpPr>
            <p:nvPr/>
          </p:nvSpPr>
          <p:spPr bwMode="auto">
            <a:xfrm>
              <a:off x="3402394" y="2857496"/>
              <a:ext cx="2339214" cy="630931"/>
            </a:xfrm>
            <a:prstGeom prst="rect">
              <a:avLst/>
            </a:prstGeom>
            <a:noFill/>
            <a:ln w="9525">
              <a:noFill/>
              <a:miter lim="800000"/>
              <a:headEnd/>
              <a:tailEnd/>
            </a:ln>
          </p:spPr>
          <p:txBody>
            <a:bodyPr wrap="none">
              <a:spAutoFit/>
            </a:bodyPr>
            <a:lstStyle/>
            <a:p>
              <a:pPr algn="ctr"/>
              <a:r>
                <a:rPr lang="es-MX" sz="1400" b="1" dirty="0">
                  <a:solidFill>
                    <a:srgbClr val="C00000"/>
                  </a:solidFill>
                  <a:latin typeface="Arial" pitchFamily="34" charset="0"/>
                  <a:cs typeface="Arial" pitchFamily="34" charset="0"/>
                </a:rPr>
                <a:t>FACILITADOR: </a:t>
              </a:r>
            </a:p>
            <a:p>
              <a:pPr algn="ctr"/>
              <a:r>
                <a:rPr lang="es-MX" sz="1400" b="1" dirty="0">
                  <a:solidFill>
                    <a:srgbClr val="C00000"/>
                  </a:solidFill>
                  <a:latin typeface="Arial" pitchFamily="34" charset="0"/>
                  <a:cs typeface="Arial" pitchFamily="34" charset="0"/>
                </a:rPr>
                <a:t>JUAN CARLOS OCAMPO</a:t>
              </a:r>
              <a:endParaRPr lang="es-ES" sz="1400" b="1" dirty="0">
                <a:solidFill>
                  <a:srgbClr val="C00000"/>
                </a:solidFill>
                <a:latin typeface="Arial" pitchFamily="34" charset="0"/>
                <a:cs typeface="Arial" pitchFamily="34" charset="0"/>
              </a:endParaRPr>
            </a:p>
          </p:txBody>
        </p:sp>
        <p:grpSp>
          <p:nvGrpSpPr>
            <p:cNvPr id="3" name="36 Grupo"/>
            <p:cNvGrpSpPr/>
            <p:nvPr/>
          </p:nvGrpSpPr>
          <p:grpSpPr>
            <a:xfrm>
              <a:off x="4336653" y="3429000"/>
              <a:ext cx="432324" cy="873096"/>
              <a:chOff x="1731808" y="4015494"/>
              <a:chExt cx="300695" cy="607267"/>
            </a:xfrm>
            <a:solidFill>
              <a:srgbClr val="C00000"/>
            </a:solidFill>
          </p:grpSpPr>
          <p:sp>
            <p:nvSpPr>
              <p:cNvPr id="27" name="35 Forma libre"/>
              <p:cNvSpPr/>
              <p:nvPr/>
            </p:nvSpPr>
            <p:spPr>
              <a:xfrm>
                <a:off x="1731808" y="4204178"/>
                <a:ext cx="300695" cy="418583"/>
              </a:xfrm>
              <a:custGeom>
                <a:avLst/>
                <a:gdLst>
                  <a:gd name="connsiteX0" fmla="*/ 0 w 301590"/>
                  <a:gd name="connsiteY0" fmla="*/ 209292 h 418583"/>
                  <a:gd name="connsiteX1" fmla="*/ 28449 w 301590"/>
                  <a:gd name="connsiteY1" fmla="*/ 86946 h 418583"/>
                  <a:gd name="connsiteX2" fmla="*/ 150796 w 301590"/>
                  <a:gd name="connsiteY2" fmla="*/ 1 h 418583"/>
                  <a:gd name="connsiteX3" fmla="*/ 273142 w 301590"/>
                  <a:gd name="connsiteY3" fmla="*/ 86947 h 418583"/>
                  <a:gd name="connsiteX4" fmla="*/ 301591 w 301590"/>
                  <a:gd name="connsiteY4" fmla="*/ 209293 h 418583"/>
                  <a:gd name="connsiteX5" fmla="*/ 273142 w 301590"/>
                  <a:gd name="connsiteY5" fmla="*/ 331639 h 418583"/>
                  <a:gd name="connsiteX6" fmla="*/ 150796 w 301590"/>
                  <a:gd name="connsiteY6" fmla="*/ 418585 h 418583"/>
                  <a:gd name="connsiteX7" fmla="*/ 28450 w 301590"/>
                  <a:gd name="connsiteY7" fmla="*/ 331639 h 418583"/>
                  <a:gd name="connsiteX8" fmla="*/ 1 w 301590"/>
                  <a:gd name="connsiteY8" fmla="*/ 209293 h 418583"/>
                  <a:gd name="connsiteX9" fmla="*/ 0 w 301590"/>
                  <a:gd name="connsiteY9" fmla="*/ 209292 h 41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90" h="418583">
                    <a:moveTo>
                      <a:pt x="0" y="209292"/>
                    </a:moveTo>
                    <a:cubicBezTo>
                      <a:pt x="0" y="165377"/>
                      <a:pt x="9953" y="122575"/>
                      <a:pt x="28449" y="86946"/>
                    </a:cubicBezTo>
                    <a:cubicBezTo>
                      <a:pt x="56790" y="32352"/>
                      <a:pt x="102314" y="0"/>
                      <a:pt x="150796" y="1"/>
                    </a:cubicBezTo>
                    <a:cubicBezTo>
                      <a:pt x="199277" y="1"/>
                      <a:pt x="244802" y="32353"/>
                      <a:pt x="273142" y="86947"/>
                    </a:cubicBezTo>
                    <a:cubicBezTo>
                      <a:pt x="291638" y="122577"/>
                      <a:pt x="301591" y="165379"/>
                      <a:pt x="301591" y="209293"/>
                    </a:cubicBezTo>
                    <a:cubicBezTo>
                      <a:pt x="301591" y="253208"/>
                      <a:pt x="291638" y="296010"/>
                      <a:pt x="273142" y="331639"/>
                    </a:cubicBezTo>
                    <a:cubicBezTo>
                      <a:pt x="244801" y="386233"/>
                      <a:pt x="199277" y="418585"/>
                      <a:pt x="150796" y="418585"/>
                    </a:cubicBezTo>
                    <a:cubicBezTo>
                      <a:pt x="102315" y="418585"/>
                      <a:pt x="56790" y="386233"/>
                      <a:pt x="28450" y="331639"/>
                    </a:cubicBezTo>
                    <a:cubicBezTo>
                      <a:pt x="9954" y="296009"/>
                      <a:pt x="1" y="253207"/>
                      <a:pt x="1" y="209293"/>
                    </a:cubicBezTo>
                    <a:lnTo>
                      <a:pt x="0" y="209292"/>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8" name="33 Forma libre"/>
              <p:cNvSpPr/>
              <p:nvPr/>
            </p:nvSpPr>
            <p:spPr>
              <a:xfrm>
                <a:off x="1767855" y="4015494"/>
                <a:ext cx="228600" cy="22860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0" y="114300"/>
                    </a:moveTo>
                    <a:cubicBezTo>
                      <a:pt x="0" y="83986"/>
                      <a:pt x="12042" y="54913"/>
                      <a:pt x="33478" y="33478"/>
                    </a:cubicBezTo>
                    <a:cubicBezTo>
                      <a:pt x="54913" y="12043"/>
                      <a:pt x="83986" y="0"/>
                      <a:pt x="114300" y="0"/>
                    </a:cubicBezTo>
                    <a:cubicBezTo>
                      <a:pt x="144614" y="0"/>
                      <a:pt x="173687" y="12042"/>
                      <a:pt x="195122" y="33478"/>
                    </a:cubicBezTo>
                    <a:cubicBezTo>
                      <a:pt x="216557" y="54913"/>
                      <a:pt x="228600" y="83986"/>
                      <a:pt x="228600" y="114300"/>
                    </a:cubicBezTo>
                    <a:cubicBezTo>
                      <a:pt x="228600" y="144614"/>
                      <a:pt x="216558" y="173687"/>
                      <a:pt x="195122" y="195122"/>
                    </a:cubicBezTo>
                    <a:cubicBezTo>
                      <a:pt x="173687" y="216557"/>
                      <a:pt x="144614" y="228600"/>
                      <a:pt x="114300" y="228600"/>
                    </a:cubicBezTo>
                    <a:cubicBezTo>
                      <a:pt x="83986" y="228600"/>
                      <a:pt x="54913" y="216558"/>
                      <a:pt x="33478" y="195122"/>
                    </a:cubicBezTo>
                    <a:cubicBezTo>
                      <a:pt x="12043" y="173687"/>
                      <a:pt x="0" y="144614"/>
                      <a:pt x="0" y="11430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sp>
        <p:nvSpPr>
          <p:cNvPr id="29" name="49 Elipse"/>
          <p:cNvSpPr/>
          <p:nvPr/>
        </p:nvSpPr>
        <p:spPr>
          <a:xfrm>
            <a:off x="3576644" y="4025732"/>
            <a:ext cx="1952343" cy="909310"/>
          </a:xfrm>
          <a:prstGeom prst="ellipse">
            <a:avLst/>
          </a:prstGeom>
          <a:solidFill>
            <a:srgbClr val="00B050"/>
          </a:solidFill>
          <a:scene3d>
            <a:camera prst="perspectiveRelaxed" fov="0">
              <a:rot lat="18600000" lon="0" rev="0"/>
            </a:camera>
            <a:lightRig rig="morning" dir="t">
              <a:rot lat="0" lon="0" rev="7200000"/>
            </a:lightRig>
          </a:scene3d>
          <a:sp3d extrusionH="152400" prstMaterial="powder">
            <a:extrusionClr>
              <a:schemeClr val="accent1">
                <a:lumMod val="75000"/>
              </a:schemeClr>
            </a:extrusionClr>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5" name="45 Grupo"/>
          <p:cNvGrpSpPr>
            <a:grpSpLocks/>
          </p:cNvGrpSpPr>
          <p:nvPr/>
        </p:nvGrpSpPr>
        <p:grpSpPr bwMode="auto">
          <a:xfrm>
            <a:off x="3743120" y="4589464"/>
            <a:ext cx="1657763" cy="1542457"/>
            <a:chOff x="3744006" y="4589822"/>
            <a:chExt cx="1655990" cy="1541382"/>
          </a:xfrm>
        </p:grpSpPr>
        <p:sp>
          <p:nvSpPr>
            <p:cNvPr id="32785" name="52 CuadroTexto"/>
            <p:cNvSpPr txBox="1">
              <a:spLocks noChangeArrowheads="1"/>
            </p:cNvSpPr>
            <p:nvPr/>
          </p:nvSpPr>
          <p:spPr bwMode="auto">
            <a:xfrm>
              <a:off x="3744006" y="5500702"/>
              <a:ext cx="1655990" cy="630502"/>
            </a:xfrm>
            <a:prstGeom prst="rect">
              <a:avLst/>
            </a:prstGeom>
            <a:noFill/>
            <a:ln w="9525">
              <a:noFill/>
              <a:miter lim="800000"/>
              <a:headEnd/>
              <a:tailEnd/>
            </a:ln>
          </p:spPr>
          <p:txBody>
            <a:bodyPr wrap="none">
              <a:spAutoFit/>
            </a:bodyPr>
            <a:lstStyle/>
            <a:p>
              <a:pPr algn="ctr"/>
              <a:r>
                <a:rPr lang="es-MX" sz="1400" b="1" dirty="0">
                  <a:solidFill>
                    <a:srgbClr val="004070"/>
                  </a:solidFill>
                  <a:latin typeface="Arial" pitchFamily="34" charset="0"/>
                  <a:cs typeface="Arial" pitchFamily="34" charset="0"/>
                </a:rPr>
                <a:t>ANALISTA: </a:t>
              </a:r>
            </a:p>
            <a:p>
              <a:pPr algn="ctr"/>
              <a:r>
                <a:rPr lang="es-MX" sz="1400" b="1" dirty="0">
                  <a:solidFill>
                    <a:srgbClr val="004070"/>
                  </a:solidFill>
                  <a:latin typeface="Arial" pitchFamily="34" charset="0"/>
                  <a:cs typeface="Arial" pitchFamily="34" charset="0"/>
                </a:rPr>
                <a:t>ANTONIO PÉREZ</a:t>
              </a:r>
              <a:endParaRPr lang="es-ES" sz="1400" b="1" dirty="0">
                <a:solidFill>
                  <a:srgbClr val="004070"/>
                </a:solidFill>
                <a:latin typeface="Arial" pitchFamily="34" charset="0"/>
                <a:cs typeface="Arial" pitchFamily="34" charset="0"/>
              </a:endParaRPr>
            </a:p>
          </p:txBody>
        </p:sp>
        <p:grpSp>
          <p:nvGrpSpPr>
            <p:cNvPr id="6" name="174 Grupo"/>
            <p:cNvGrpSpPr/>
            <p:nvPr/>
          </p:nvGrpSpPr>
          <p:grpSpPr>
            <a:xfrm>
              <a:off x="4336653" y="4589822"/>
              <a:ext cx="432324" cy="873096"/>
              <a:chOff x="1731808" y="4015494"/>
              <a:chExt cx="300695" cy="607267"/>
            </a:xfrm>
            <a:solidFill>
              <a:srgbClr val="0070C0"/>
            </a:solidFill>
          </p:grpSpPr>
          <p:sp>
            <p:nvSpPr>
              <p:cNvPr id="39" name="175 Forma libre"/>
              <p:cNvSpPr/>
              <p:nvPr/>
            </p:nvSpPr>
            <p:spPr>
              <a:xfrm>
                <a:off x="1731808" y="4204178"/>
                <a:ext cx="300695" cy="418583"/>
              </a:xfrm>
              <a:custGeom>
                <a:avLst/>
                <a:gdLst>
                  <a:gd name="connsiteX0" fmla="*/ 0 w 301590"/>
                  <a:gd name="connsiteY0" fmla="*/ 209292 h 418583"/>
                  <a:gd name="connsiteX1" fmla="*/ 28449 w 301590"/>
                  <a:gd name="connsiteY1" fmla="*/ 86946 h 418583"/>
                  <a:gd name="connsiteX2" fmla="*/ 150796 w 301590"/>
                  <a:gd name="connsiteY2" fmla="*/ 1 h 418583"/>
                  <a:gd name="connsiteX3" fmla="*/ 273142 w 301590"/>
                  <a:gd name="connsiteY3" fmla="*/ 86947 h 418583"/>
                  <a:gd name="connsiteX4" fmla="*/ 301591 w 301590"/>
                  <a:gd name="connsiteY4" fmla="*/ 209293 h 418583"/>
                  <a:gd name="connsiteX5" fmla="*/ 273142 w 301590"/>
                  <a:gd name="connsiteY5" fmla="*/ 331639 h 418583"/>
                  <a:gd name="connsiteX6" fmla="*/ 150796 w 301590"/>
                  <a:gd name="connsiteY6" fmla="*/ 418585 h 418583"/>
                  <a:gd name="connsiteX7" fmla="*/ 28450 w 301590"/>
                  <a:gd name="connsiteY7" fmla="*/ 331639 h 418583"/>
                  <a:gd name="connsiteX8" fmla="*/ 1 w 301590"/>
                  <a:gd name="connsiteY8" fmla="*/ 209293 h 418583"/>
                  <a:gd name="connsiteX9" fmla="*/ 0 w 301590"/>
                  <a:gd name="connsiteY9" fmla="*/ 209292 h 41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90" h="418583">
                    <a:moveTo>
                      <a:pt x="0" y="209292"/>
                    </a:moveTo>
                    <a:cubicBezTo>
                      <a:pt x="0" y="165377"/>
                      <a:pt x="9953" y="122575"/>
                      <a:pt x="28449" y="86946"/>
                    </a:cubicBezTo>
                    <a:cubicBezTo>
                      <a:pt x="56790" y="32352"/>
                      <a:pt x="102314" y="0"/>
                      <a:pt x="150796" y="1"/>
                    </a:cubicBezTo>
                    <a:cubicBezTo>
                      <a:pt x="199277" y="1"/>
                      <a:pt x="244802" y="32353"/>
                      <a:pt x="273142" y="86947"/>
                    </a:cubicBezTo>
                    <a:cubicBezTo>
                      <a:pt x="291638" y="122577"/>
                      <a:pt x="301591" y="165379"/>
                      <a:pt x="301591" y="209293"/>
                    </a:cubicBezTo>
                    <a:cubicBezTo>
                      <a:pt x="301591" y="253208"/>
                      <a:pt x="291638" y="296010"/>
                      <a:pt x="273142" y="331639"/>
                    </a:cubicBezTo>
                    <a:cubicBezTo>
                      <a:pt x="244801" y="386233"/>
                      <a:pt x="199277" y="418585"/>
                      <a:pt x="150796" y="418585"/>
                    </a:cubicBezTo>
                    <a:cubicBezTo>
                      <a:pt x="102315" y="418585"/>
                      <a:pt x="56790" y="386233"/>
                      <a:pt x="28450" y="331639"/>
                    </a:cubicBezTo>
                    <a:cubicBezTo>
                      <a:pt x="9954" y="296009"/>
                      <a:pt x="1" y="253207"/>
                      <a:pt x="1" y="209293"/>
                    </a:cubicBezTo>
                    <a:lnTo>
                      <a:pt x="0" y="209292"/>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40" name="176 Forma libre"/>
              <p:cNvSpPr/>
              <p:nvPr/>
            </p:nvSpPr>
            <p:spPr>
              <a:xfrm>
                <a:off x="1767855" y="4015494"/>
                <a:ext cx="228600" cy="22860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0" y="114300"/>
                    </a:moveTo>
                    <a:cubicBezTo>
                      <a:pt x="0" y="83986"/>
                      <a:pt x="12042" y="54913"/>
                      <a:pt x="33478" y="33478"/>
                    </a:cubicBezTo>
                    <a:cubicBezTo>
                      <a:pt x="54913" y="12043"/>
                      <a:pt x="83986" y="0"/>
                      <a:pt x="114300" y="0"/>
                    </a:cubicBezTo>
                    <a:cubicBezTo>
                      <a:pt x="144614" y="0"/>
                      <a:pt x="173687" y="12042"/>
                      <a:pt x="195122" y="33478"/>
                    </a:cubicBezTo>
                    <a:cubicBezTo>
                      <a:pt x="216557" y="54913"/>
                      <a:pt x="228600" y="83986"/>
                      <a:pt x="228600" y="114300"/>
                    </a:cubicBezTo>
                    <a:cubicBezTo>
                      <a:pt x="228600" y="144614"/>
                      <a:pt x="216558" y="173687"/>
                      <a:pt x="195122" y="195122"/>
                    </a:cubicBezTo>
                    <a:cubicBezTo>
                      <a:pt x="173687" y="216557"/>
                      <a:pt x="144614" y="228600"/>
                      <a:pt x="114300" y="228600"/>
                    </a:cubicBezTo>
                    <a:cubicBezTo>
                      <a:pt x="83986" y="228600"/>
                      <a:pt x="54913" y="216558"/>
                      <a:pt x="33478" y="195122"/>
                    </a:cubicBezTo>
                    <a:cubicBezTo>
                      <a:pt x="12043" y="173687"/>
                      <a:pt x="0" y="144614"/>
                      <a:pt x="0" y="11430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grpSp>
        <p:nvGrpSpPr>
          <p:cNvPr id="7" name="46 Grupo"/>
          <p:cNvGrpSpPr>
            <a:grpSpLocks/>
          </p:cNvGrpSpPr>
          <p:nvPr/>
        </p:nvGrpSpPr>
        <p:grpSpPr bwMode="auto">
          <a:xfrm>
            <a:off x="1528211" y="3978275"/>
            <a:ext cx="1926188" cy="873125"/>
            <a:chOff x="1528146" y="3978607"/>
            <a:chExt cx="1926935" cy="873096"/>
          </a:xfrm>
        </p:grpSpPr>
        <p:grpSp>
          <p:nvGrpSpPr>
            <p:cNvPr id="8" name="37 Grupo"/>
            <p:cNvGrpSpPr/>
            <p:nvPr/>
          </p:nvGrpSpPr>
          <p:grpSpPr>
            <a:xfrm>
              <a:off x="3022757" y="3978607"/>
              <a:ext cx="432324" cy="873096"/>
              <a:chOff x="1731808" y="4015494"/>
              <a:chExt cx="300695" cy="607267"/>
            </a:xfrm>
            <a:solidFill>
              <a:srgbClr val="0070C0"/>
            </a:solidFill>
          </p:grpSpPr>
          <p:sp>
            <p:nvSpPr>
              <p:cNvPr id="31" name="38 Forma libre"/>
              <p:cNvSpPr/>
              <p:nvPr/>
            </p:nvSpPr>
            <p:spPr>
              <a:xfrm>
                <a:off x="1731808" y="4204178"/>
                <a:ext cx="300695" cy="418583"/>
              </a:xfrm>
              <a:custGeom>
                <a:avLst/>
                <a:gdLst>
                  <a:gd name="connsiteX0" fmla="*/ 0 w 301590"/>
                  <a:gd name="connsiteY0" fmla="*/ 209292 h 418583"/>
                  <a:gd name="connsiteX1" fmla="*/ 28449 w 301590"/>
                  <a:gd name="connsiteY1" fmla="*/ 86946 h 418583"/>
                  <a:gd name="connsiteX2" fmla="*/ 150796 w 301590"/>
                  <a:gd name="connsiteY2" fmla="*/ 1 h 418583"/>
                  <a:gd name="connsiteX3" fmla="*/ 273142 w 301590"/>
                  <a:gd name="connsiteY3" fmla="*/ 86947 h 418583"/>
                  <a:gd name="connsiteX4" fmla="*/ 301591 w 301590"/>
                  <a:gd name="connsiteY4" fmla="*/ 209293 h 418583"/>
                  <a:gd name="connsiteX5" fmla="*/ 273142 w 301590"/>
                  <a:gd name="connsiteY5" fmla="*/ 331639 h 418583"/>
                  <a:gd name="connsiteX6" fmla="*/ 150796 w 301590"/>
                  <a:gd name="connsiteY6" fmla="*/ 418585 h 418583"/>
                  <a:gd name="connsiteX7" fmla="*/ 28450 w 301590"/>
                  <a:gd name="connsiteY7" fmla="*/ 331639 h 418583"/>
                  <a:gd name="connsiteX8" fmla="*/ 1 w 301590"/>
                  <a:gd name="connsiteY8" fmla="*/ 209293 h 418583"/>
                  <a:gd name="connsiteX9" fmla="*/ 0 w 301590"/>
                  <a:gd name="connsiteY9" fmla="*/ 209292 h 41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90" h="418583">
                    <a:moveTo>
                      <a:pt x="0" y="209292"/>
                    </a:moveTo>
                    <a:cubicBezTo>
                      <a:pt x="0" y="165377"/>
                      <a:pt x="9953" y="122575"/>
                      <a:pt x="28449" y="86946"/>
                    </a:cubicBezTo>
                    <a:cubicBezTo>
                      <a:pt x="56790" y="32352"/>
                      <a:pt x="102314" y="0"/>
                      <a:pt x="150796" y="1"/>
                    </a:cubicBezTo>
                    <a:cubicBezTo>
                      <a:pt x="199277" y="1"/>
                      <a:pt x="244802" y="32353"/>
                      <a:pt x="273142" y="86947"/>
                    </a:cubicBezTo>
                    <a:cubicBezTo>
                      <a:pt x="291638" y="122577"/>
                      <a:pt x="301591" y="165379"/>
                      <a:pt x="301591" y="209293"/>
                    </a:cubicBezTo>
                    <a:cubicBezTo>
                      <a:pt x="301591" y="253208"/>
                      <a:pt x="291638" y="296010"/>
                      <a:pt x="273142" y="331639"/>
                    </a:cubicBezTo>
                    <a:cubicBezTo>
                      <a:pt x="244801" y="386233"/>
                      <a:pt x="199277" y="418585"/>
                      <a:pt x="150796" y="418585"/>
                    </a:cubicBezTo>
                    <a:cubicBezTo>
                      <a:pt x="102315" y="418585"/>
                      <a:pt x="56790" y="386233"/>
                      <a:pt x="28450" y="331639"/>
                    </a:cubicBezTo>
                    <a:cubicBezTo>
                      <a:pt x="9954" y="296009"/>
                      <a:pt x="1" y="253207"/>
                      <a:pt x="1" y="209293"/>
                    </a:cubicBezTo>
                    <a:lnTo>
                      <a:pt x="0" y="209292"/>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39 Forma libre"/>
              <p:cNvSpPr/>
              <p:nvPr/>
            </p:nvSpPr>
            <p:spPr>
              <a:xfrm>
                <a:off x="1767855" y="4015494"/>
                <a:ext cx="228600" cy="22860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0" y="114300"/>
                    </a:moveTo>
                    <a:cubicBezTo>
                      <a:pt x="0" y="83986"/>
                      <a:pt x="12042" y="54913"/>
                      <a:pt x="33478" y="33478"/>
                    </a:cubicBezTo>
                    <a:cubicBezTo>
                      <a:pt x="54913" y="12043"/>
                      <a:pt x="83986" y="0"/>
                      <a:pt x="114300" y="0"/>
                    </a:cubicBezTo>
                    <a:cubicBezTo>
                      <a:pt x="144614" y="0"/>
                      <a:pt x="173687" y="12042"/>
                      <a:pt x="195122" y="33478"/>
                    </a:cubicBezTo>
                    <a:cubicBezTo>
                      <a:pt x="216557" y="54913"/>
                      <a:pt x="228600" y="83986"/>
                      <a:pt x="228600" y="114300"/>
                    </a:cubicBezTo>
                    <a:cubicBezTo>
                      <a:pt x="228600" y="144614"/>
                      <a:pt x="216558" y="173687"/>
                      <a:pt x="195122" y="195122"/>
                    </a:cubicBezTo>
                    <a:cubicBezTo>
                      <a:pt x="173687" y="216557"/>
                      <a:pt x="144614" y="228600"/>
                      <a:pt x="114300" y="228600"/>
                    </a:cubicBezTo>
                    <a:cubicBezTo>
                      <a:pt x="83986" y="228600"/>
                      <a:pt x="54913" y="216558"/>
                      <a:pt x="33478" y="195122"/>
                    </a:cubicBezTo>
                    <a:cubicBezTo>
                      <a:pt x="12043" y="173687"/>
                      <a:pt x="0" y="144614"/>
                      <a:pt x="0" y="11430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32784" name="52 CuadroTexto"/>
            <p:cNvSpPr txBox="1">
              <a:spLocks noChangeArrowheads="1"/>
            </p:cNvSpPr>
            <p:nvPr/>
          </p:nvSpPr>
          <p:spPr bwMode="auto">
            <a:xfrm>
              <a:off x="1528146" y="4143380"/>
              <a:ext cx="1451600" cy="630921"/>
            </a:xfrm>
            <a:prstGeom prst="rect">
              <a:avLst/>
            </a:prstGeom>
            <a:noFill/>
            <a:ln w="9525">
              <a:noFill/>
              <a:miter lim="800000"/>
              <a:headEnd/>
              <a:tailEnd/>
            </a:ln>
          </p:spPr>
          <p:txBody>
            <a:bodyPr wrap="none">
              <a:spAutoFit/>
            </a:bodyPr>
            <a:lstStyle/>
            <a:p>
              <a:pPr algn="ctr"/>
              <a:r>
                <a:rPr lang="es-MX" sz="1400" b="1" dirty="0">
                  <a:solidFill>
                    <a:srgbClr val="004070"/>
                  </a:solidFill>
                  <a:latin typeface="Arial" pitchFamily="34" charset="0"/>
                  <a:cs typeface="Arial" pitchFamily="34" charset="0"/>
                </a:rPr>
                <a:t>ANALISTA: </a:t>
              </a:r>
            </a:p>
            <a:p>
              <a:pPr algn="ctr"/>
              <a:r>
                <a:rPr lang="es-MX" sz="1400" b="1" dirty="0">
                  <a:solidFill>
                    <a:srgbClr val="004070"/>
                  </a:solidFill>
                  <a:latin typeface="Arial" pitchFamily="34" charset="0"/>
                  <a:cs typeface="Arial" pitchFamily="34" charset="0"/>
                </a:rPr>
                <a:t>CARLOS MIRA</a:t>
              </a:r>
            </a:p>
          </p:txBody>
        </p:sp>
      </p:grpSp>
      <p:grpSp>
        <p:nvGrpSpPr>
          <p:cNvPr id="9" name="44 Grupo"/>
          <p:cNvGrpSpPr>
            <a:grpSpLocks/>
          </p:cNvGrpSpPr>
          <p:nvPr/>
        </p:nvGrpSpPr>
        <p:grpSpPr bwMode="auto">
          <a:xfrm>
            <a:off x="5689599" y="3995738"/>
            <a:ext cx="1849934" cy="873125"/>
            <a:chOff x="5688919" y="3996050"/>
            <a:chExt cx="1851303" cy="873096"/>
          </a:xfrm>
        </p:grpSpPr>
        <p:grpSp>
          <p:nvGrpSpPr>
            <p:cNvPr id="10" name="43 Grupo"/>
            <p:cNvGrpSpPr/>
            <p:nvPr/>
          </p:nvGrpSpPr>
          <p:grpSpPr>
            <a:xfrm>
              <a:off x="5688919" y="3996050"/>
              <a:ext cx="432324" cy="873096"/>
              <a:chOff x="1731808" y="4015494"/>
              <a:chExt cx="300695" cy="607267"/>
            </a:xfrm>
            <a:solidFill>
              <a:srgbClr val="0070C0"/>
            </a:solidFill>
          </p:grpSpPr>
          <p:sp>
            <p:nvSpPr>
              <p:cNvPr id="34" name="44 Forma libre"/>
              <p:cNvSpPr/>
              <p:nvPr/>
            </p:nvSpPr>
            <p:spPr>
              <a:xfrm>
                <a:off x="1731808" y="4204178"/>
                <a:ext cx="300695" cy="418583"/>
              </a:xfrm>
              <a:custGeom>
                <a:avLst/>
                <a:gdLst>
                  <a:gd name="connsiteX0" fmla="*/ 0 w 301590"/>
                  <a:gd name="connsiteY0" fmla="*/ 209292 h 418583"/>
                  <a:gd name="connsiteX1" fmla="*/ 28449 w 301590"/>
                  <a:gd name="connsiteY1" fmla="*/ 86946 h 418583"/>
                  <a:gd name="connsiteX2" fmla="*/ 150796 w 301590"/>
                  <a:gd name="connsiteY2" fmla="*/ 1 h 418583"/>
                  <a:gd name="connsiteX3" fmla="*/ 273142 w 301590"/>
                  <a:gd name="connsiteY3" fmla="*/ 86947 h 418583"/>
                  <a:gd name="connsiteX4" fmla="*/ 301591 w 301590"/>
                  <a:gd name="connsiteY4" fmla="*/ 209293 h 418583"/>
                  <a:gd name="connsiteX5" fmla="*/ 273142 w 301590"/>
                  <a:gd name="connsiteY5" fmla="*/ 331639 h 418583"/>
                  <a:gd name="connsiteX6" fmla="*/ 150796 w 301590"/>
                  <a:gd name="connsiteY6" fmla="*/ 418585 h 418583"/>
                  <a:gd name="connsiteX7" fmla="*/ 28450 w 301590"/>
                  <a:gd name="connsiteY7" fmla="*/ 331639 h 418583"/>
                  <a:gd name="connsiteX8" fmla="*/ 1 w 301590"/>
                  <a:gd name="connsiteY8" fmla="*/ 209293 h 418583"/>
                  <a:gd name="connsiteX9" fmla="*/ 0 w 301590"/>
                  <a:gd name="connsiteY9" fmla="*/ 209292 h 41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90" h="418583">
                    <a:moveTo>
                      <a:pt x="0" y="209292"/>
                    </a:moveTo>
                    <a:cubicBezTo>
                      <a:pt x="0" y="165377"/>
                      <a:pt x="9953" y="122575"/>
                      <a:pt x="28449" y="86946"/>
                    </a:cubicBezTo>
                    <a:cubicBezTo>
                      <a:pt x="56790" y="32352"/>
                      <a:pt x="102314" y="0"/>
                      <a:pt x="150796" y="1"/>
                    </a:cubicBezTo>
                    <a:cubicBezTo>
                      <a:pt x="199277" y="1"/>
                      <a:pt x="244802" y="32353"/>
                      <a:pt x="273142" y="86947"/>
                    </a:cubicBezTo>
                    <a:cubicBezTo>
                      <a:pt x="291638" y="122577"/>
                      <a:pt x="301591" y="165379"/>
                      <a:pt x="301591" y="209293"/>
                    </a:cubicBezTo>
                    <a:cubicBezTo>
                      <a:pt x="301591" y="253208"/>
                      <a:pt x="291638" y="296010"/>
                      <a:pt x="273142" y="331639"/>
                    </a:cubicBezTo>
                    <a:cubicBezTo>
                      <a:pt x="244801" y="386233"/>
                      <a:pt x="199277" y="418585"/>
                      <a:pt x="150796" y="418585"/>
                    </a:cubicBezTo>
                    <a:cubicBezTo>
                      <a:pt x="102315" y="418585"/>
                      <a:pt x="56790" y="386233"/>
                      <a:pt x="28450" y="331639"/>
                    </a:cubicBezTo>
                    <a:cubicBezTo>
                      <a:pt x="9954" y="296009"/>
                      <a:pt x="1" y="253207"/>
                      <a:pt x="1" y="209293"/>
                    </a:cubicBezTo>
                    <a:lnTo>
                      <a:pt x="0" y="209292"/>
                    </a:ln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5" name="45 Forma libre"/>
              <p:cNvSpPr/>
              <p:nvPr/>
            </p:nvSpPr>
            <p:spPr>
              <a:xfrm>
                <a:off x="1767855" y="4015494"/>
                <a:ext cx="228600" cy="228600"/>
              </a:xfrm>
              <a:custGeom>
                <a:avLst/>
                <a:gdLst>
                  <a:gd name="connsiteX0" fmla="*/ 0 w 228600"/>
                  <a:gd name="connsiteY0" fmla="*/ 114300 h 228600"/>
                  <a:gd name="connsiteX1" fmla="*/ 33478 w 228600"/>
                  <a:gd name="connsiteY1" fmla="*/ 33478 h 228600"/>
                  <a:gd name="connsiteX2" fmla="*/ 114300 w 228600"/>
                  <a:gd name="connsiteY2" fmla="*/ 0 h 228600"/>
                  <a:gd name="connsiteX3" fmla="*/ 195122 w 228600"/>
                  <a:gd name="connsiteY3" fmla="*/ 33478 h 228600"/>
                  <a:gd name="connsiteX4" fmla="*/ 228600 w 228600"/>
                  <a:gd name="connsiteY4" fmla="*/ 114300 h 228600"/>
                  <a:gd name="connsiteX5" fmla="*/ 195122 w 228600"/>
                  <a:gd name="connsiteY5" fmla="*/ 195122 h 228600"/>
                  <a:gd name="connsiteX6" fmla="*/ 114300 w 228600"/>
                  <a:gd name="connsiteY6" fmla="*/ 228600 h 228600"/>
                  <a:gd name="connsiteX7" fmla="*/ 33478 w 228600"/>
                  <a:gd name="connsiteY7" fmla="*/ 195122 h 228600"/>
                  <a:gd name="connsiteX8" fmla="*/ 0 w 228600"/>
                  <a:gd name="connsiteY8"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0" y="114300"/>
                    </a:moveTo>
                    <a:cubicBezTo>
                      <a:pt x="0" y="83986"/>
                      <a:pt x="12042" y="54913"/>
                      <a:pt x="33478" y="33478"/>
                    </a:cubicBezTo>
                    <a:cubicBezTo>
                      <a:pt x="54913" y="12043"/>
                      <a:pt x="83986" y="0"/>
                      <a:pt x="114300" y="0"/>
                    </a:cubicBezTo>
                    <a:cubicBezTo>
                      <a:pt x="144614" y="0"/>
                      <a:pt x="173687" y="12042"/>
                      <a:pt x="195122" y="33478"/>
                    </a:cubicBezTo>
                    <a:cubicBezTo>
                      <a:pt x="216557" y="54913"/>
                      <a:pt x="228600" y="83986"/>
                      <a:pt x="228600" y="114300"/>
                    </a:cubicBezTo>
                    <a:cubicBezTo>
                      <a:pt x="228600" y="144614"/>
                      <a:pt x="216558" y="173687"/>
                      <a:pt x="195122" y="195122"/>
                    </a:cubicBezTo>
                    <a:cubicBezTo>
                      <a:pt x="173687" y="216557"/>
                      <a:pt x="144614" y="228600"/>
                      <a:pt x="114300" y="228600"/>
                    </a:cubicBezTo>
                    <a:cubicBezTo>
                      <a:pt x="83986" y="228600"/>
                      <a:pt x="54913" y="216558"/>
                      <a:pt x="33478" y="195122"/>
                    </a:cubicBezTo>
                    <a:cubicBezTo>
                      <a:pt x="12043" y="173687"/>
                      <a:pt x="0" y="144614"/>
                      <a:pt x="0" y="11430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sp>
          <p:nvSpPr>
            <p:cNvPr id="32782" name="52 CuadroTexto"/>
            <p:cNvSpPr txBox="1">
              <a:spLocks noChangeArrowheads="1"/>
            </p:cNvSpPr>
            <p:nvPr/>
          </p:nvSpPr>
          <p:spPr bwMode="auto">
            <a:xfrm>
              <a:off x="6022402" y="4143380"/>
              <a:ext cx="1517820" cy="630921"/>
            </a:xfrm>
            <a:prstGeom prst="rect">
              <a:avLst/>
            </a:prstGeom>
            <a:noFill/>
            <a:ln w="9525">
              <a:noFill/>
              <a:miter lim="800000"/>
              <a:headEnd/>
              <a:tailEnd/>
            </a:ln>
          </p:spPr>
          <p:txBody>
            <a:bodyPr wrap="none">
              <a:spAutoFit/>
            </a:bodyPr>
            <a:lstStyle/>
            <a:p>
              <a:pPr algn="ctr"/>
              <a:r>
                <a:rPr lang="es-MX" sz="1400" b="1" dirty="0">
                  <a:solidFill>
                    <a:srgbClr val="004070"/>
                  </a:solidFill>
                  <a:latin typeface="Arial" pitchFamily="34" charset="0"/>
                  <a:cs typeface="Arial" pitchFamily="34" charset="0"/>
                </a:rPr>
                <a:t>ANALISTA: </a:t>
              </a:r>
            </a:p>
            <a:p>
              <a:pPr algn="ctr"/>
              <a:r>
                <a:rPr lang="es-MX" sz="1400" b="1" dirty="0">
                  <a:solidFill>
                    <a:srgbClr val="004070"/>
                  </a:solidFill>
                  <a:latin typeface="Arial" pitchFamily="34" charset="0"/>
                  <a:cs typeface="Arial" pitchFamily="34" charset="0"/>
                </a:rPr>
                <a:t>ALBERTO RUÍZ</a:t>
              </a:r>
              <a:endParaRPr lang="es-ES" sz="1400" b="1" dirty="0">
                <a:solidFill>
                  <a:srgbClr val="004070"/>
                </a:solidFill>
                <a:latin typeface="Arial" pitchFamily="34" charset="0"/>
                <a:cs typeface="Arial" pitchFamily="34" charset="0"/>
              </a:endParaRPr>
            </a:p>
          </p:txBody>
        </p:sp>
      </p:grpSp>
      <p:sp>
        <p:nvSpPr>
          <p:cNvPr id="23" name="22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2780" name="23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76594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64414" y="1284351"/>
            <a:ext cx="8858250" cy="400050"/>
          </a:xfrm>
          <a:prstGeom prst="rect">
            <a:avLst/>
          </a:prstGeom>
          <a:noFill/>
        </p:spPr>
        <p:txBody>
          <a:bodyPr>
            <a:spAutoFit/>
          </a:bodyPr>
          <a:lstStyle/>
          <a:p>
            <a:pP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CRONOGRAMA DE IMPLEMENTACIÓN</a:t>
            </a:r>
          </a:p>
        </p:txBody>
      </p:sp>
      <p:pic>
        <p:nvPicPr>
          <p:cNvPr id="3" name="Picture 3"/>
          <p:cNvPicPr>
            <a:picLocks noChangeAspect="1" noChangeArrowheads="1"/>
          </p:cNvPicPr>
          <p:nvPr/>
        </p:nvPicPr>
        <p:blipFill>
          <a:blip r:embed="rId2" cstate="print">
            <a:lum bright="-10000" contrast="20000"/>
          </a:blip>
          <a:srcRect/>
          <a:stretch>
            <a:fillRect/>
          </a:stretch>
        </p:blipFill>
        <p:spPr bwMode="auto">
          <a:xfrm>
            <a:off x="152400" y="1720850"/>
            <a:ext cx="8669338" cy="4572000"/>
          </a:xfrm>
          <a:prstGeom prst="rect">
            <a:avLst/>
          </a:prstGeom>
          <a:noFill/>
          <a:ln w="28575">
            <a:solidFill>
              <a:schemeClr val="bg1">
                <a:lumMod val="75000"/>
              </a:schemeClr>
            </a:solidFill>
            <a:miter lim="800000"/>
            <a:headEnd/>
            <a:tailEnd/>
          </a:ln>
          <a:effectLst/>
        </p:spPr>
      </p:pic>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3799"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35125253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bwMode="auto">
          <a:xfrm>
            <a:off x="0" y="1785926"/>
            <a:ext cx="9144000" cy="2571768"/>
          </a:xfrm>
          <a:prstGeom prst="rect">
            <a:avLst/>
          </a:prstGeom>
          <a:solidFill>
            <a:srgbClr val="C8D3F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 name="TextBox 3"/>
          <p:cNvSpPr txBox="1"/>
          <p:nvPr/>
        </p:nvSpPr>
        <p:spPr>
          <a:xfrm>
            <a:off x="0" y="1928813"/>
            <a:ext cx="9144000" cy="1077912"/>
          </a:xfrm>
          <a:prstGeom prst="rect">
            <a:avLst/>
          </a:prstGeom>
          <a:noFill/>
        </p:spPr>
        <p:txBody>
          <a:bodyPr>
            <a:spAutoFit/>
          </a:bodyPr>
          <a:lstStyle/>
          <a:p>
            <a:pPr algn="ctr" fontAlgn="auto">
              <a:spcBef>
                <a:spcPts val="0"/>
              </a:spcBef>
              <a:spcAft>
                <a:spcPts val="0"/>
              </a:spcAft>
              <a:defRPr/>
            </a:pPr>
            <a:r>
              <a:rPr lang="es-MX" sz="3200" b="1" dirty="0">
                <a:solidFill>
                  <a:srgbClr val="004070"/>
                </a:solidFill>
                <a:latin typeface="+mj-lt"/>
                <a:ea typeface="Tahoma" pitchFamily="34" charset="0"/>
                <a:cs typeface="Tahoma" pitchFamily="34" charset="0"/>
              </a:rPr>
              <a:t>ANÁLISIS RCM2 </a:t>
            </a:r>
          </a:p>
          <a:p>
            <a:pPr algn="ctr" fontAlgn="auto">
              <a:spcBef>
                <a:spcPts val="0"/>
              </a:spcBef>
              <a:spcAft>
                <a:spcPts val="0"/>
              </a:spcAft>
              <a:defRPr/>
            </a:pPr>
            <a:r>
              <a:rPr lang="es-MX" sz="3200" b="1" dirty="0">
                <a:solidFill>
                  <a:srgbClr val="004070"/>
                </a:solidFill>
                <a:latin typeface="+mj-lt"/>
                <a:ea typeface="Tahoma" pitchFamily="34" charset="0"/>
                <a:cs typeface="Tahoma" pitchFamily="34" charset="0"/>
              </a:rPr>
              <a:t>ESTACIONES MOTOCOMPRESORAS</a:t>
            </a:r>
          </a:p>
        </p:txBody>
      </p:sp>
      <p:pic>
        <p:nvPicPr>
          <p:cNvPr id="3074" name="Picture 2" descr="C:\Soporte JPM\RCM\Facilitacion RCM2\Promigas\Sahagun\Documentación Motocompresores\Fotos\Estacion varios\100_0126.JPG"/>
          <p:cNvPicPr>
            <a:picLocks noChangeAspect="1" noChangeArrowheads="1"/>
          </p:cNvPicPr>
          <p:nvPr/>
        </p:nvPicPr>
        <p:blipFill>
          <a:blip r:embed="rId2" cstate="print"/>
          <a:srcRect/>
          <a:stretch>
            <a:fillRect/>
          </a:stretch>
        </p:blipFill>
        <p:spPr bwMode="auto">
          <a:xfrm>
            <a:off x="2857488" y="3143248"/>
            <a:ext cx="3466237" cy="2599899"/>
          </a:xfrm>
          <a:prstGeom prst="rect">
            <a:avLst/>
          </a:prstGeom>
          <a:no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32806558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75" y="1243013"/>
            <a:ext cx="8858250" cy="307777"/>
          </a:xfrm>
          <a:prstGeom prst="rect">
            <a:avLst/>
          </a:prstGeom>
          <a:noFill/>
        </p:spPr>
        <p:txBody>
          <a:bodyPr>
            <a:spAutoFit/>
          </a:bodyPr>
          <a:lstStyle/>
          <a:p>
            <a:pPr algn="ctr" fontAlgn="auto">
              <a:spcBef>
                <a:spcPts val="0"/>
              </a:spcBef>
              <a:spcAft>
                <a:spcPts val="0"/>
              </a:spcAft>
              <a:defRPr/>
            </a:pPr>
            <a:r>
              <a:rPr lang="es-MX" b="1" dirty="0">
                <a:solidFill>
                  <a:srgbClr val="004070"/>
                </a:solidFill>
                <a:latin typeface="Arial" pitchFamily="34" charset="0"/>
                <a:ea typeface="Tahoma" pitchFamily="34" charset="0"/>
                <a:cs typeface="Arial" pitchFamily="34" charset="0"/>
              </a:rPr>
              <a:t>DIAGRAMA DE BLOQUES ESTACIÓN MOTOCOMPRESORA ESTACIÓN 2</a:t>
            </a:r>
            <a:endParaRPr lang="es-CO" b="1" dirty="0">
              <a:solidFill>
                <a:srgbClr val="004070"/>
              </a:solidFill>
              <a:latin typeface="Arial" pitchFamily="34" charset="0"/>
              <a:ea typeface="Tahoma" pitchFamily="34" charset="0"/>
              <a:cs typeface="Arial" pitchFamily="34" charset="0"/>
            </a:endParaRPr>
          </a:p>
        </p:txBody>
      </p:sp>
      <p:graphicFrame>
        <p:nvGraphicFramePr>
          <p:cNvPr id="3" name="Diagram 2"/>
          <p:cNvGraphicFramePr/>
          <p:nvPr/>
        </p:nvGraphicFramePr>
        <p:xfrm>
          <a:off x="0" y="1357298"/>
          <a:ext cx="10787106"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5847" name="7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26975922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142908" y="192880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6870" name="7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
        <p:nvSpPr>
          <p:cNvPr id="9" name="TextBox 3"/>
          <p:cNvSpPr txBox="1"/>
          <p:nvPr/>
        </p:nvSpPr>
        <p:spPr>
          <a:xfrm>
            <a:off x="142875" y="1243013"/>
            <a:ext cx="8858250" cy="1015663"/>
          </a:xfrm>
          <a:prstGeom prst="rect">
            <a:avLst/>
          </a:prstGeom>
          <a:noFill/>
        </p:spPr>
        <p:txBody>
          <a:bodyPr>
            <a:spAutoFit/>
          </a:bodyPr>
          <a:lstStyle/>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DIAGRAMA DE BLOQUES ESTACIÓN MOTOCOMPRESORA </a:t>
            </a:r>
            <a:endParaRPr lang="es-MX" sz="2000" b="1" dirty="0" smtClean="0">
              <a:solidFill>
                <a:srgbClr val="004070"/>
              </a:solidFill>
              <a:latin typeface="Arial" pitchFamily="34" charset="0"/>
              <a:ea typeface="Tahoma" pitchFamily="34" charset="0"/>
              <a:cs typeface="Arial" pitchFamily="34" charset="0"/>
            </a:endParaRPr>
          </a:p>
          <a:p>
            <a:pPr algn="ctr" fontAlgn="auto">
              <a:spcBef>
                <a:spcPts val="0"/>
              </a:spcBef>
              <a:spcAft>
                <a:spcPts val="0"/>
              </a:spcAft>
              <a:defRPr/>
            </a:pPr>
            <a:r>
              <a:rPr lang="es-MX" sz="2000" b="1" dirty="0" smtClean="0">
                <a:solidFill>
                  <a:srgbClr val="004070"/>
                </a:solidFill>
                <a:latin typeface="Arial" pitchFamily="34" charset="0"/>
                <a:ea typeface="Tahoma" pitchFamily="34" charset="0"/>
                <a:cs typeface="Arial" pitchFamily="34" charset="0"/>
              </a:rPr>
              <a:t>ESTACIÓN </a:t>
            </a:r>
            <a:r>
              <a:rPr lang="es-MX" sz="2000" b="1" dirty="0">
                <a:solidFill>
                  <a:srgbClr val="004070"/>
                </a:solidFill>
                <a:latin typeface="Arial" pitchFamily="34" charset="0"/>
                <a:ea typeface="Tahoma" pitchFamily="34" charset="0"/>
                <a:cs typeface="Arial" pitchFamily="34" charset="0"/>
              </a:rPr>
              <a:t>2</a:t>
            </a:r>
          </a:p>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(CONTINUACIÓN)</a:t>
            </a:r>
            <a:endParaRPr lang="es-CO" sz="2000" b="1" dirty="0">
              <a:solidFill>
                <a:srgbClr val="004070"/>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xmlns="" val="39997009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142875" y="1428750"/>
            <a:ext cx="8858250" cy="461963"/>
          </a:xfrm>
          <a:prstGeom prst="rect">
            <a:avLst/>
          </a:prstGeom>
          <a:noFill/>
          <a:ln w="9525">
            <a:noFill/>
            <a:miter lim="800000"/>
            <a:headEnd/>
            <a:tailEnd/>
          </a:ln>
        </p:spPr>
        <p:txBody>
          <a:bodyPr>
            <a:spAutoFit/>
          </a:bodyPr>
          <a:lstStyle/>
          <a:p>
            <a:pPr algn="ctr"/>
            <a:r>
              <a:rPr lang="es-MX" sz="2400" b="1" dirty="0">
                <a:solidFill>
                  <a:srgbClr val="004070"/>
                </a:solidFill>
                <a:latin typeface="Arial" pitchFamily="34" charset="0"/>
                <a:cs typeface="Arial" pitchFamily="34" charset="0"/>
              </a:rPr>
              <a:t>RESULTADOS DE IMPLEMENTACIÓN: FUNCIONES</a:t>
            </a:r>
            <a:endParaRPr lang="es-MX" sz="2000" dirty="0">
              <a:latin typeface="Arial" pitchFamily="34" charset="0"/>
              <a:cs typeface="Arial" pitchFamily="34" charset="0"/>
            </a:endParaRPr>
          </a:p>
        </p:txBody>
      </p:sp>
      <p:sp>
        <p:nvSpPr>
          <p:cNvPr id="6" name="Rectangle 5"/>
          <p:cNvSpPr/>
          <p:nvPr/>
        </p:nvSpPr>
        <p:spPr>
          <a:xfrm>
            <a:off x="0" y="2000250"/>
            <a:ext cx="9144000" cy="307777"/>
          </a:xfrm>
          <a:prstGeom prst="rect">
            <a:avLst/>
          </a:prstGeom>
        </p:spPr>
        <p:txBody>
          <a:bodyPr>
            <a:spAutoFit/>
          </a:bodyPr>
          <a:lstStyle/>
          <a:p>
            <a:pPr algn="ctr" fontAlgn="auto">
              <a:spcBef>
                <a:spcPts val="0"/>
              </a:spcBef>
              <a:spcAft>
                <a:spcPts val="0"/>
              </a:spcAft>
              <a:defRPr/>
            </a:pPr>
            <a:r>
              <a:rPr lang="es-MX" b="1" i="1" dirty="0">
                <a:latin typeface="Arial" pitchFamily="34" charset="0"/>
                <a:ea typeface="Tahoma" pitchFamily="34" charset="0"/>
                <a:cs typeface="Arial" pitchFamily="34" charset="0"/>
              </a:rPr>
              <a:t>SISTEMA DE COMPRESIÓN DE GAS</a:t>
            </a:r>
            <a:endParaRPr lang="es-CO" i="1" dirty="0">
              <a:latin typeface="Arial" pitchFamily="34" charset="0"/>
              <a:cs typeface="Arial" pitchFamily="34" charset="0"/>
            </a:endParaRPr>
          </a:p>
        </p:txBody>
      </p:sp>
      <p:graphicFrame>
        <p:nvGraphicFramePr>
          <p:cNvPr id="2050" name="Chart 6"/>
          <p:cNvGraphicFramePr>
            <a:graphicFrameLocks/>
          </p:cNvGraphicFramePr>
          <p:nvPr/>
        </p:nvGraphicFramePr>
        <p:xfrm>
          <a:off x="357188" y="2643188"/>
          <a:ext cx="8501062" cy="3500437"/>
        </p:xfrm>
        <a:graphic>
          <a:graphicData uri="http://schemas.openxmlformats.org/presentationml/2006/ole">
            <p:oleObj spid="_x0000_s666642" r:id="rId3" imgW="8498561" imgH="3499407" progId="Excel.Sheet.8">
              <p:embed/>
            </p:oleObj>
          </a:graphicData>
        </a:graphic>
      </p:graphicFrame>
      <p:sp>
        <p:nvSpPr>
          <p:cNvPr id="8" name="7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2056" name="8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261189789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9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graphicFrame>
        <p:nvGraphicFramePr>
          <p:cNvPr id="3074" name="Chart 5"/>
          <p:cNvGraphicFramePr>
            <a:graphicFrameLocks/>
          </p:cNvGraphicFramePr>
          <p:nvPr/>
        </p:nvGraphicFramePr>
        <p:xfrm>
          <a:off x="-142875" y="2143125"/>
          <a:ext cx="9144000" cy="4429125"/>
        </p:xfrm>
        <a:graphic>
          <a:graphicData uri="http://schemas.openxmlformats.org/presentationml/2006/ole">
            <p:oleObj spid="_x0000_s667666" r:id="rId3" imgW="9144793" imgH="4426080" progId="Excel.Sheet.8">
              <p:embed/>
            </p:oleObj>
          </a:graphicData>
        </a:graphic>
      </p:graphicFrame>
      <p:sp>
        <p:nvSpPr>
          <p:cNvPr id="3078" name="TextBox 3"/>
          <p:cNvSpPr txBox="1">
            <a:spLocks noChangeArrowheads="1"/>
          </p:cNvSpPr>
          <p:nvPr/>
        </p:nvSpPr>
        <p:spPr bwMode="auto">
          <a:xfrm>
            <a:off x="142875" y="1201738"/>
            <a:ext cx="8858250" cy="461962"/>
          </a:xfrm>
          <a:prstGeom prst="rect">
            <a:avLst/>
          </a:prstGeom>
          <a:noFill/>
          <a:ln w="9525">
            <a:noFill/>
            <a:miter lim="800000"/>
            <a:headEnd/>
            <a:tailEnd/>
          </a:ln>
        </p:spPr>
        <p:txBody>
          <a:bodyPr>
            <a:spAutoFit/>
          </a:bodyPr>
          <a:lstStyle/>
          <a:p>
            <a:pPr algn="ctr"/>
            <a:r>
              <a:rPr lang="es-MX" sz="2400" b="1" dirty="0">
                <a:solidFill>
                  <a:srgbClr val="004070"/>
                </a:solidFill>
                <a:latin typeface="Arial" pitchFamily="34" charset="0"/>
                <a:cs typeface="Arial" pitchFamily="34" charset="0"/>
              </a:rPr>
              <a:t>RESULTADOS DE IMPLEMENTACIÓN: MODOS DE FALLA</a:t>
            </a:r>
            <a:endParaRPr lang="es-MX" sz="2000" dirty="0">
              <a:latin typeface="Arial" pitchFamily="34" charset="0"/>
              <a:cs typeface="Arial" pitchFamily="34" charset="0"/>
            </a:endParaRPr>
          </a:p>
        </p:txBody>
      </p:sp>
      <p:sp>
        <p:nvSpPr>
          <p:cNvPr id="8" name="Rectangle 5"/>
          <p:cNvSpPr/>
          <p:nvPr/>
        </p:nvSpPr>
        <p:spPr>
          <a:xfrm>
            <a:off x="0" y="1844675"/>
            <a:ext cx="9144000" cy="307777"/>
          </a:xfrm>
          <a:prstGeom prst="rect">
            <a:avLst/>
          </a:prstGeom>
        </p:spPr>
        <p:txBody>
          <a:bodyPr>
            <a:spAutoFit/>
          </a:bodyPr>
          <a:lstStyle/>
          <a:p>
            <a:pPr algn="ctr" fontAlgn="auto">
              <a:spcBef>
                <a:spcPts val="0"/>
              </a:spcBef>
              <a:spcAft>
                <a:spcPts val="0"/>
              </a:spcAft>
              <a:defRPr/>
            </a:pPr>
            <a:r>
              <a:rPr lang="es-MX" b="1" i="1" dirty="0">
                <a:latin typeface="Arial" pitchFamily="34" charset="0"/>
                <a:ea typeface="Tahoma" pitchFamily="34" charset="0"/>
                <a:cs typeface="Arial" pitchFamily="34" charset="0"/>
              </a:rPr>
              <a:t>SISTEMA DE COMPRESIÓN DE GAS</a:t>
            </a:r>
            <a:endParaRPr lang="es-CO" i="1" dirty="0">
              <a:latin typeface="Arial" pitchFamily="34" charset="0"/>
              <a:cs typeface="Arial" pitchFamily="34" charset="0"/>
            </a:endParaRPr>
          </a:p>
        </p:txBody>
      </p:sp>
      <p:sp>
        <p:nvSpPr>
          <p:cNvPr id="3080" name="8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415673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1371600" y="439708"/>
            <a:ext cx="6973888" cy="654050"/>
          </a:xfrm>
        </p:spPr>
        <p:txBody>
          <a:bodyPr>
            <a:normAutofit/>
          </a:bodyPr>
          <a:lstStyle/>
          <a:p>
            <a:pPr algn="ctr"/>
            <a:r>
              <a:rPr lang="en-GB" sz="3200" i="1" dirty="0">
                <a:solidFill>
                  <a:srgbClr val="D66B00"/>
                </a:solidFill>
                <a:effectLst/>
                <a:latin typeface="Times New Roman" pitchFamily="18" charset="0"/>
              </a:rPr>
              <a:t>RCM : SIETE PREGUNTAS B</a:t>
            </a:r>
            <a:r>
              <a:rPr lang="en-US" sz="3200" i="1" dirty="0">
                <a:solidFill>
                  <a:srgbClr val="D66B00"/>
                </a:solidFill>
                <a:effectLst/>
                <a:latin typeface="Times New Roman" pitchFamily="18" charset="0"/>
              </a:rPr>
              <a:t>Á</a:t>
            </a:r>
            <a:r>
              <a:rPr lang="en-GB" sz="3200" i="1" dirty="0">
                <a:solidFill>
                  <a:srgbClr val="D66B00"/>
                </a:solidFill>
                <a:effectLst/>
                <a:latin typeface="Times New Roman" pitchFamily="18" charset="0"/>
              </a:rPr>
              <a:t>SICAS</a:t>
            </a:r>
            <a:endParaRPr lang="en-US" sz="3200" i="1" dirty="0">
              <a:solidFill>
                <a:srgbClr val="D66B00"/>
              </a:solidFill>
              <a:effectLst/>
              <a:latin typeface="Times New Roman" pitchFamily="18" charset="0"/>
            </a:endParaRPr>
          </a:p>
        </p:txBody>
      </p:sp>
      <p:sp>
        <p:nvSpPr>
          <p:cNvPr id="5" name="4 Marcador de número de diapositiva"/>
          <p:cNvSpPr>
            <a:spLocks noGrp="1"/>
          </p:cNvSpPr>
          <p:nvPr>
            <p:ph type="sldNum" sz="quarter" idx="12"/>
          </p:nvPr>
        </p:nvSpPr>
        <p:spPr/>
        <p:txBody>
          <a:bodyPr/>
          <a:lstStyle/>
          <a:p>
            <a:fld id="{0657E124-8B18-4E8C-8D38-4AE9A3E929F2}" type="slidenum">
              <a:rPr lang="en-CA"/>
              <a:pPr/>
              <a:t>13</a:t>
            </a:fld>
            <a:endParaRPr lang="en-CA"/>
          </a:p>
        </p:txBody>
      </p:sp>
      <p:sp>
        <p:nvSpPr>
          <p:cNvPr id="704515" name="Text Box 3"/>
          <p:cNvSpPr txBox="1">
            <a:spLocks noChangeArrowheads="1"/>
          </p:cNvSpPr>
          <p:nvPr/>
        </p:nvSpPr>
        <p:spPr bwMode="auto">
          <a:xfrm>
            <a:off x="596900" y="1309330"/>
            <a:ext cx="7881938" cy="486287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cs typeface="Arial" charset="0"/>
              </a:defRPr>
            </a:lvl1pPr>
            <a:lvl2pPr>
              <a:defRPr>
                <a:solidFill>
                  <a:schemeClr val="tx1"/>
                </a:solidFill>
                <a:latin typeface="Arial" charset="0"/>
                <a:cs typeface="Arial" charset="0"/>
              </a:defRPr>
            </a:lvl2pPr>
            <a:lvl3pPr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lvl="1" algn="just" eaLnBrk="0" hangingPunct="0">
              <a:spcBef>
                <a:spcPct val="20000"/>
              </a:spcBef>
              <a:buClr>
                <a:schemeClr val="accent2"/>
              </a:buClr>
              <a:buFont typeface="Monotype Sorts" pitchFamily="2" charset="2"/>
              <a:buNone/>
            </a:pPr>
            <a:r>
              <a:rPr kumimoji="1" lang="es-ES_tradnl" sz="2000" i="1" dirty="0">
                <a:latin typeface="Times New Roman" pitchFamily="18" charset="0"/>
              </a:rPr>
              <a:t>El RCM se basa en las siete preguntas siguientes:</a:t>
            </a:r>
          </a:p>
          <a:p>
            <a:pPr lvl="2" algn="just">
              <a:buFontTx/>
              <a:buAutoNum type="arabicPeriod"/>
            </a:pPr>
            <a:r>
              <a:rPr lang="es-ES_tradnl" sz="2000" i="1" dirty="0" smtClean="0">
                <a:latin typeface="Times New Roman" pitchFamily="18" charset="0"/>
              </a:rPr>
              <a:t> </a:t>
            </a:r>
            <a:r>
              <a:rPr lang="es-ES_tradnl" sz="2000" i="1" dirty="0">
                <a:latin typeface="Times New Roman" pitchFamily="18" charset="0"/>
              </a:rPr>
              <a:t>Cuáles son las </a:t>
            </a:r>
            <a:r>
              <a:rPr lang="es-ES_tradnl" sz="2000" i="1" dirty="0">
                <a:solidFill>
                  <a:srgbClr val="0000CC"/>
                </a:solidFill>
                <a:latin typeface="Times New Roman" pitchFamily="18" charset="0"/>
                <a:hlinkClick r:id="rId3" action="ppaction://hlinksldjump"/>
              </a:rPr>
              <a:t>funciones</a:t>
            </a:r>
            <a:r>
              <a:rPr lang="es-ES_tradnl" sz="2000" i="1" dirty="0">
                <a:latin typeface="Times New Roman" pitchFamily="18" charset="0"/>
              </a:rPr>
              <a:t> y el desempeño esperado del equipo ? </a:t>
            </a:r>
          </a:p>
          <a:p>
            <a:pPr lvl="2" algn="just">
              <a:buFontTx/>
              <a:buAutoNum type="arabicPeriod"/>
            </a:pPr>
            <a:r>
              <a:rPr lang="es-ES_tradnl" sz="2000" i="1" dirty="0">
                <a:latin typeface="Times New Roman" pitchFamily="18" charset="0"/>
              </a:rPr>
              <a:t> De qué forma puede fallar el equipo en cumplir sus funciones y el   desempeño esperado ? (</a:t>
            </a:r>
            <a:r>
              <a:rPr lang="es-ES_tradnl" sz="2000" i="1" dirty="0">
                <a:solidFill>
                  <a:srgbClr val="0000CC"/>
                </a:solidFill>
                <a:latin typeface="Times New Roman" pitchFamily="18" charset="0"/>
                <a:hlinkClick r:id="rId4" action="ppaction://hlinksldjump"/>
              </a:rPr>
              <a:t>fallas funcionales</a:t>
            </a:r>
            <a:r>
              <a:rPr lang="es-ES_tradnl" sz="2000" i="1" dirty="0">
                <a:latin typeface="Times New Roman" pitchFamily="18" charset="0"/>
              </a:rPr>
              <a:t>)</a:t>
            </a:r>
          </a:p>
          <a:p>
            <a:pPr lvl="2" algn="just">
              <a:buFontTx/>
              <a:buAutoNum type="arabicPeriod"/>
            </a:pPr>
            <a:r>
              <a:rPr lang="es-ES_tradnl" sz="2000" i="1" dirty="0">
                <a:latin typeface="Times New Roman" pitchFamily="18" charset="0"/>
              </a:rPr>
              <a:t> Cuáles son las causas para que el equipo falle en cumplir sus funciones y el desempeño esperado ? (</a:t>
            </a:r>
            <a:r>
              <a:rPr lang="es-ES_tradnl" sz="2000" i="1" dirty="0">
                <a:solidFill>
                  <a:srgbClr val="0000CC"/>
                </a:solidFill>
                <a:latin typeface="Times New Roman" pitchFamily="18" charset="0"/>
                <a:hlinkClick r:id="rId5" action="ppaction://hlinksldjump"/>
              </a:rPr>
              <a:t>modos de falla</a:t>
            </a:r>
            <a:r>
              <a:rPr lang="es-ES_tradnl" sz="2000" i="1" dirty="0">
                <a:latin typeface="Times New Roman" pitchFamily="18" charset="0"/>
              </a:rPr>
              <a:t>)</a:t>
            </a:r>
          </a:p>
          <a:p>
            <a:pPr lvl="2" algn="just">
              <a:buFontTx/>
              <a:buAutoNum type="arabicPeriod"/>
            </a:pPr>
            <a:r>
              <a:rPr lang="es-ES_tradnl" sz="2000" i="1" dirty="0">
                <a:latin typeface="Times New Roman" pitchFamily="18" charset="0"/>
              </a:rPr>
              <a:t> Qué sucede o cómo se manifiesta cada falla ? (</a:t>
            </a:r>
            <a:r>
              <a:rPr lang="es-ES_tradnl" sz="2000" i="1" dirty="0">
                <a:solidFill>
                  <a:srgbClr val="0000CC"/>
                </a:solidFill>
                <a:latin typeface="Times New Roman" pitchFamily="18" charset="0"/>
                <a:hlinkClick r:id="rId6" action="ppaction://hlinksldjump"/>
              </a:rPr>
              <a:t>efectos</a:t>
            </a:r>
            <a:r>
              <a:rPr lang="es-ES_tradnl" sz="2000" i="1" dirty="0">
                <a:latin typeface="Times New Roman" pitchFamily="18" charset="0"/>
              </a:rPr>
              <a:t>)</a:t>
            </a:r>
          </a:p>
          <a:p>
            <a:pPr lvl="2" algn="just">
              <a:buFontTx/>
              <a:buAutoNum type="arabicPeriod"/>
            </a:pPr>
            <a:r>
              <a:rPr lang="es-ES_tradnl" sz="2000" i="1" dirty="0">
                <a:latin typeface="Times New Roman" pitchFamily="18" charset="0"/>
              </a:rPr>
              <a:t> Qué ocurre si falla? ( </a:t>
            </a:r>
            <a:r>
              <a:rPr lang="es-ES_tradnl" sz="2000" i="1" dirty="0">
                <a:solidFill>
                  <a:srgbClr val="0000CC"/>
                </a:solidFill>
                <a:latin typeface="Times New Roman" pitchFamily="18" charset="0"/>
                <a:hlinkClick r:id="rId7" action="ppaction://hlinksldjump"/>
              </a:rPr>
              <a:t>consecuencias</a:t>
            </a:r>
            <a:r>
              <a:rPr lang="es-ES_tradnl" sz="2000" i="1" dirty="0">
                <a:latin typeface="Times New Roman" pitchFamily="18" charset="0"/>
                <a:hlinkClick r:id="rId8" action="ppaction://hlinksldjump"/>
              </a:rPr>
              <a:t>)</a:t>
            </a:r>
            <a:r>
              <a:rPr lang="es-ES_tradnl" sz="2000" i="1" dirty="0">
                <a:latin typeface="Times New Roman" pitchFamily="18" charset="0"/>
              </a:rPr>
              <a:t>    </a:t>
            </a:r>
          </a:p>
          <a:p>
            <a:pPr lvl="2" algn="just">
              <a:buFontTx/>
              <a:buAutoNum type="arabicPeriod"/>
            </a:pPr>
            <a:r>
              <a:rPr lang="es-ES_tradnl" sz="2000" i="1" dirty="0">
                <a:latin typeface="Times New Roman" pitchFamily="18" charset="0"/>
              </a:rPr>
              <a:t> Qué puede hacerse para prevenir o predecir cada falla ? (</a:t>
            </a:r>
            <a:r>
              <a:rPr lang="es-ES_tradnl" sz="2000" i="1" dirty="0">
                <a:solidFill>
                  <a:srgbClr val="0000CC"/>
                </a:solidFill>
                <a:latin typeface="Times New Roman" pitchFamily="18" charset="0"/>
                <a:hlinkClick r:id="rId7" action="ppaction://hlinksldjump"/>
              </a:rPr>
              <a:t>tareas proactivas e intervalos</a:t>
            </a:r>
            <a:r>
              <a:rPr lang="es-ES_tradnl" sz="2000" i="1" dirty="0">
                <a:latin typeface="Times New Roman" pitchFamily="18" charset="0"/>
                <a:hlinkClick r:id="rId7" action="ppaction://hlinksldjump"/>
              </a:rPr>
              <a:t>)</a:t>
            </a:r>
            <a:endParaRPr lang="es-ES_tradnl" sz="2000" i="1" dirty="0">
              <a:latin typeface="Times New Roman" pitchFamily="18" charset="0"/>
            </a:endParaRPr>
          </a:p>
          <a:p>
            <a:pPr lvl="2" algn="just">
              <a:buFontTx/>
              <a:buAutoNum type="arabicPeriod"/>
            </a:pPr>
            <a:r>
              <a:rPr lang="es-ES_tradnl" sz="2000" i="1" dirty="0">
                <a:latin typeface="Times New Roman" pitchFamily="18" charset="0"/>
              </a:rPr>
              <a:t> Qué hacer si no se encuentra una tarea proactiva adecuada? (</a:t>
            </a:r>
            <a:r>
              <a:rPr lang="es-ES_tradnl" sz="2000" i="1" dirty="0">
                <a:solidFill>
                  <a:srgbClr val="0000CC"/>
                </a:solidFill>
                <a:latin typeface="Times New Roman" pitchFamily="18" charset="0"/>
                <a:hlinkClick r:id="rId9" action="ppaction://hlinksldjump"/>
              </a:rPr>
              <a:t>acciones a falta de</a:t>
            </a:r>
            <a:r>
              <a:rPr lang="es-ES_tradnl" sz="2000" i="1" dirty="0">
                <a:latin typeface="Times New Roman" pitchFamily="18" charset="0"/>
              </a:rPr>
              <a:t>)</a:t>
            </a:r>
          </a:p>
        </p:txBody>
      </p:sp>
      <p:sp>
        <p:nvSpPr>
          <p:cNvPr id="704516" name="AutoShape 4">
            <a:hlinkClick r:id="rId9" action="ppaction://hlinksldjump"/>
          </p:cNvPr>
          <p:cNvSpPr>
            <a:spLocks noChangeArrowheads="1"/>
          </p:cNvSpPr>
          <p:nvPr/>
        </p:nvSpPr>
        <p:spPr bwMode="auto">
          <a:xfrm>
            <a:off x="6294438" y="4002088"/>
            <a:ext cx="198437" cy="185737"/>
          </a:xfrm>
          <a:prstGeom prst="rightArrow">
            <a:avLst>
              <a:gd name="adj1" fmla="val 50000"/>
              <a:gd name="adj2" fmla="val 26709"/>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289483659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098" name="Chart 2"/>
          <p:cNvGraphicFramePr>
            <a:graphicFrameLocks/>
          </p:cNvGraphicFramePr>
          <p:nvPr/>
        </p:nvGraphicFramePr>
        <p:xfrm>
          <a:off x="0" y="2428875"/>
          <a:ext cx="9144000" cy="4429125"/>
        </p:xfrm>
        <a:graphic>
          <a:graphicData uri="http://schemas.openxmlformats.org/presentationml/2006/ole">
            <p:oleObj spid="_x0000_s668690" r:id="rId3" imgW="9144793" imgH="4432176" progId="Excel.Sheet.8">
              <p:embed/>
            </p:oleObj>
          </a:graphicData>
        </a:graphic>
      </p:graphicFrame>
      <p:sp>
        <p:nvSpPr>
          <p:cNvPr id="6" name="5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102" name="TextBox 3"/>
          <p:cNvSpPr txBox="1">
            <a:spLocks noChangeArrowheads="1"/>
          </p:cNvSpPr>
          <p:nvPr/>
        </p:nvSpPr>
        <p:spPr bwMode="auto">
          <a:xfrm>
            <a:off x="142875" y="1201738"/>
            <a:ext cx="8858250" cy="1015663"/>
          </a:xfrm>
          <a:prstGeom prst="rect">
            <a:avLst/>
          </a:prstGeom>
          <a:noFill/>
          <a:ln w="9525">
            <a:noFill/>
            <a:miter lim="800000"/>
            <a:headEnd/>
            <a:tailEnd/>
          </a:ln>
        </p:spPr>
        <p:txBody>
          <a:bodyPr>
            <a:spAutoFit/>
          </a:bodyPr>
          <a:lstStyle/>
          <a:p>
            <a:pPr algn="ctr"/>
            <a:r>
              <a:rPr lang="es-MX" sz="2400" b="1" dirty="0">
                <a:solidFill>
                  <a:srgbClr val="004070"/>
                </a:solidFill>
                <a:latin typeface="Arial" pitchFamily="34" charset="0"/>
                <a:cs typeface="Arial" pitchFamily="34" charset="0"/>
              </a:rPr>
              <a:t>RESULTADOS DE IMPLEMENTACIÓN: </a:t>
            </a:r>
          </a:p>
          <a:p>
            <a:pPr algn="ctr"/>
            <a:r>
              <a:rPr lang="es-MX" sz="2400" b="1" dirty="0">
                <a:solidFill>
                  <a:srgbClr val="004070"/>
                </a:solidFill>
                <a:latin typeface="Arial" pitchFamily="34" charset="0"/>
                <a:cs typeface="Arial" pitchFamily="34" charset="0"/>
              </a:rPr>
              <a:t>CONSECUENCIAS DE LAS FALLAS</a:t>
            </a:r>
            <a:endParaRPr lang="es-MX" sz="2000" dirty="0">
              <a:latin typeface="Arial" pitchFamily="34" charset="0"/>
              <a:cs typeface="Arial" pitchFamily="34" charset="0"/>
            </a:endParaRPr>
          </a:p>
        </p:txBody>
      </p:sp>
      <p:sp>
        <p:nvSpPr>
          <p:cNvPr id="4103" name="7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
        <p:nvSpPr>
          <p:cNvPr id="9" name="Rectangle 5"/>
          <p:cNvSpPr/>
          <p:nvPr/>
        </p:nvSpPr>
        <p:spPr>
          <a:xfrm>
            <a:off x="0" y="2130425"/>
            <a:ext cx="9144000" cy="307777"/>
          </a:xfrm>
          <a:prstGeom prst="rect">
            <a:avLst/>
          </a:prstGeom>
        </p:spPr>
        <p:txBody>
          <a:bodyPr>
            <a:spAutoFit/>
          </a:bodyPr>
          <a:lstStyle/>
          <a:p>
            <a:pPr algn="ctr" fontAlgn="auto">
              <a:spcBef>
                <a:spcPts val="0"/>
              </a:spcBef>
              <a:spcAft>
                <a:spcPts val="0"/>
              </a:spcAft>
              <a:defRPr/>
            </a:pPr>
            <a:r>
              <a:rPr lang="es-MX" b="1" i="1" dirty="0">
                <a:latin typeface="Arial" pitchFamily="34" charset="0"/>
                <a:ea typeface="Tahoma" pitchFamily="34" charset="0"/>
                <a:cs typeface="Arial" pitchFamily="34" charset="0"/>
              </a:rPr>
              <a:t>SISTEMA DE COMPRESIÓN DE GAS</a:t>
            </a:r>
            <a:endParaRPr lang="es-CO" i="1" dirty="0">
              <a:latin typeface="Arial" pitchFamily="34" charset="0"/>
              <a:cs typeface="Arial" pitchFamily="34" charset="0"/>
            </a:endParaRPr>
          </a:p>
        </p:txBody>
      </p:sp>
    </p:spTree>
    <p:extLst>
      <p:ext uri="{BB962C8B-B14F-4D97-AF65-F5344CB8AC3E}">
        <p14:creationId xmlns:p14="http://schemas.microsoft.com/office/powerpoint/2010/main" xmlns="" val="26891026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Chart 4"/>
          <p:cNvGraphicFramePr>
            <a:graphicFrameLocks/>
          </p:cNvGraphicFramePr>
          <p:nvPr/>
        </p:nvGraphicFramePr>
        <p:xfrm>
          <a:off x="0" y="2428875"/>
          <a:ext cx="9144000" cy="4429125"/>
        </p:xfrm>
        <a:graphic>
          <a:graphicData uri="http://schemas.openxmlformats.org/presentationml/2006/ole">
            <p:oleObj spid="_x0000_s669714" r:id="rId3" imgW="9144793" imgH="4432176" progId="Excel.Sheet.8">
              <p:embed/>
            </p:oleObj>
          </a:graphicData>
        </a:graphic>
      </p:graphicFrame>
      <p:sp>
        <p:nvSpPr>
          <p:cNvPr id="7" name="6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5126" name="TextBox 3"/>
          <p:cNvSpPr txBox="1">
            <a:spLocks noChangeArrowheads="1"/>
          </p:cNvSpPr>
          <p:nvPr/>
        </p:nvSpPr>
        <p:spPr bwMode="auto">
          <a:xfrm>
            <a:off x="142875" y="1143000"/>
            <a:ext cx="8858250" cy="1015663"/>
          </a:xfrm>
          <a:prstGeom prst="rect">
            <a:avLst/>
          </a:prstGeom>
          <a:noFill/>
          <a:ln w="9525">
            <a:noFill/>
            <a:miter lim="800000"/>
            <a:headEnd/>
            <a:tailEnd/>
          </a:ln>
        </p:spPr>
        <p:txBody>
          <a:bodyPr>
            <a:spAutoFit/>
          </a:bodyPr>
          <a:lstStyle/>
          <a:p>
            <a:pPr algn="ctr"/>
            <a:r>
              <a:rPr lang="es-MX" sz="2400" b="1" dirty="0">
                <a:solidFill>
                  <a:srgbClr val="004070"/>
                </a:solidFill>
                <a:latin typeface="Arial" pitchFamily="34" charset="0"/>
                <a:cs typeface="Arial" pitchFamily="34" charset="0"/>
              </a:rPr>
              <a:t>RESULTADOS DE IMPLEMENTACIÓN: </a:t>
            </a:r>
          </a:p>
          <a:p>
            <a:pPr algn="ctr"/>
            <a:r>
              <a:rPr lang="es-MX" sz="2400" b="1" dirty="0">
                <a:solidFill>
                  <a:srgbClr val="004070"/>
                </a:solidFill>
                <a:latin typeface="Arial" pitchFamily="34" charset="0"/>
                <a:cs typeface="Arial" pitchFamily="34" charset="0"/>
              </a:rPr>
              <a:t>CLASIFICACIÓN DE LAS TAREAS</a:t>
            </a:r>
            <a:endParaRPr lang="es-MX" sz="2000" dirty="0">
              <a:latin typeface="Arial" pitchFamily="34" charset="0"/>
              <a:cs typeface="Arial" pitchFamily="34" charset="0"/>
            </a:endParaRPr>
          </a:p>
        </p:txBody>
      </p:sp>
      <p:sp>
        <p:nvSpPr>
          <p:cNvPr id="5127" name="8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
        <p:nvSpPr>
          <p:cNvPr id="10" name="Rectangle 5"/>
          <p:cNvSpPr/>
          <p:nvPr/>
        </p:nvSpPr>
        <p:spPr>
          <a:xfrm>
            <a:off x="0" y="2071688"/>
            <a:ext cx="9144000" cy="307777"/>
          </a:xfrm>
          <a:prstGeom prst="rect">
            <a:avLst/>
          </a:prstGeom>
        </p:spPr>
        <p:txBody>
          <a:bodyPr>
            <a:spAutoFit/>
          </a:bodyPr>
          <a:lstStyle/>
          <a:p>
            <a:pPr algn="ctr" fontAlgn="auto">
              <a:spcBef>
                <a:spcPts val="0"/>
              </a:spcBef>
              <a:spcAft>
                <a:spcPts val="0"/>
              </a:spcAft>
              <a:defRPr/>
            </a:pPr>
            <a:r>
              <a:rPr lang="es-MX" b="1" i="1" dirty="0">
                <a:latin typeface="Arial" pitchFamily="34" charset="0"/>
                <a:ea typeface="Tahoma" pitchFamily="34" charset="0"/>
                <a:cs typeface="Arial" pitchFamily="34" charset="0"/>
              </a:rPr>
              <a:t>SISTEMA DE COMPRESIÓN DE GAS</a:t>
            </a:r>
            <a:endParaRPr lang="es-CO" i="1" dirty="0">
              <a:latin typeface="Arial" pitchFamily="34" charset="0"/>
              <a:cs typeface="Arial" pitchFamily="34" charset="0"/>
            </a:endParaRPr>
          </a:p>
        </p:txBody>
      </p:sp>
    </p:spTree>
    <p:extLst>
      <p:ext uri="{BB962C8B-B14F-4D97-AF65-F5344CB8AC3E}">
        <p14:creationId xmlns:p14="http://schemas.microsoft.com/office/powerpoint/2010/main" xmlns="" val="18755586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dirty="0">
                <a:solidFill>
                  <a:srgbClr val="004070"/>
                </a:solidFill>
                <a:latin typeface="+mj-lt"/>
                <a:ea typeface="Tahoma" pitchFamily="34" charset="0"/>
                <a:cs typeface="Tahoma" pitchFamily="34" charset="0"/>
              </a:rPr>
              <a:t>RESULTADOS DE IMPLEMENTACIÓN: RESUMEN DE LA ESTACIÓN</a:t>
            </a:r>
          </a:p>
        </p:txBody>
      </p:sp>
      <p:graphicFrame>
        <p:nvGraphicFramePr>
          <p:cNvPr id="6146" name="Chart 8"/>
          <p:cNvGraphicFramePr>
            <a:graphicFrameLocks/>
          </p:cNvGraphicFramePr>
          <p:nvPr/>
        </p:nvGraphicFramePr>
        <p:xfrm>
          <a:off x="0" y="2143125"/>
          <a:ext cx="9144000" cy="4429125"/>
        </p:xfrm>
        <a:graphic>
          <a:graphicData uri="http://schemas.openxmlformats.org/presentationml/2006/ole">
            <p:oleObj spid="_x0000_s670738" r:id="rId3" imgW="9144793" imgH="4426080" progId="Excel.Sheet.8">
              <p:embed/>
            </p:oleObj>
          </a:graphicData>
        </a:graphic>
      </p:graphicFrame>
      <p:sp>
        <p:nvSpPr>
          <p:cNvPr id="4" name="3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6151" name="4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412477625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75" y="1214438"/>
            <a:ext cx="8858250" cy="708025"/>
          </a:xfrm>
          <a:prstGeom prst="rect">
            <a:avLst/>
          </a:prstGeom>
          <a:noFill/>
        </p:spPr>
        <p:txBody>
          <a:bodyPr>
            <a:spAutoFit/>
          </a:bodyPr>
          <a:lstStyle/>
          <a:p>
            <a:pPr algn="ctr" fontAlgn="auto">
              <a:spcBef>
                <a:spcPts val="0"/>
              </a:spcBef>
              <a:spcAft>
                <a:spcPts val="0"/>
              </a:spcAft>
              <a:defRPr/>
            </a:pPr>
            <a:r>
              <a:rPr lang="es-MX" sz="2000" b="1" dirty="0">
                <a:solidFill>
                  <a:srgbClr val="004070"/>
                </a:solidFill>
                <a:latin typeface="+mj-lt"/>
                <a:ea typeface="Tahoma" pitchFamily="34" charset="0"/>
                <a:cs typeface="Tahoma" pitchFamily="34" charset="0"/>
              </a:rPr>
              <a:t>RESULTADOS DE IMPLEMENTACIÓN;</a:t>
            </a:r>
          </a:p>
          <a:p>
            <a:pPr algn="ctr" fontAlgn="auto">
              <a:spcBef>
                <a:spcPts val="0"/>
              </a:spcBef>
              <a:spcAft>
                <a:spcPts val="0"/>
              </a:spcAft>
              <a:defRPr/>
            </a:pPr>
            <a:r>
              <a:rPr lang="es-MX" sz="2000" b="1" dirty="0">
                <a:solidFill>
                  <a:srgbClr val="004070"/>
                </a:solidFill>
                <a:latin typeface="+mj-lt"/>
                <a:ea typeface="Tahoma" pitchFamily="34" charset="0"/>
                <a:cs typeface="Tahoma" pitchFamily="34" charset="0"/>
              </a:rPr>
              <a:t>COMPARACIÓN DEL PLAN DE MANTENIMIENTO</a:t>
            </a:r>
          </a:p>
        </p:txBody>
      </p:sp>
      <p:graphicFrame>
        <p:nvGraphicFramePr>
          <p:cNvPr id="7170" name="Chart 2"/>
          <p:cNvGraphicFramePr>
            <a:graphicFrameLocks/>
          </p:cNvGraphicFramePr>
          <p:nvPr/>
        </p:nvGraphicFramePr>
        <p:xfrm>
          <a:off x="142875" y="2428875"/>
          <a:ext cx="8715375" cy="3992563"/>
        </p:xfrm>
        <a:graphic>
          <a:graphicData uri="http://schemas.openxmlformats.org/presentationml/2006/ole">
            <p:oleObj spid="_x0000_s671762" r:id="rId3" imgW="8718036" imgH="3993226" progId="Excel.Sheet.8">
              <p:embed/>
            </p:oleObj>
          </a:graphicData>
        </a:graphic>
      </p:graphicFrame>
      <p:sp>
        <p:nvSpPr>
          <p:cNvPr id="5" name="Rectangle 4"/>
          <p:cNvSpPr/>
          <p:nvPr/>
        </p:nvSpPr>
        <p:spPr>
          <a:xfrm>
            <a:off x="0" y="1928813"/>
            <a:ext cx="9144000" cy="369887"/>
          </a:xfrm>
          <a:prstGeom prst="rect">
            <a:avLst/>
          </a:prstGeom>
        </p:spPr>
        <p:txBody>
          <a:bodyPr>
            <a:spAutoFit/>
          </a:bodyPr>
          <a:lstStyle/>
          <a:p>
            <a:pPr algn="ctr" fontAlgn="auto">
              <a:spcBef>
                <a:spcPts val="0"/>
              </a:spcBef>
              <a:spcAft>
                <a:spcPts val="0"/>
              </a:spcAft>
              <a:defRPr/>
            </a:pPr>
            <a:r>
              <a:rPr lang="es-MX" b="1" i="1" dirty="0">
                <a:latin typeface="+mj-lt"/>
                <a:ea typeface="Tahoma" pitchFamily="34" charset="0"/>
                <a:cs typeface="Tahoma" pitchFamily="34" charset="0"/>
              </a:rPr>
              <a:t>SISTEMA DE COMPRESIÓN DE GAS</a:t>
            </a:r>
            <a:endParaRPr lang="es-CO" i="1" dirty="0">
              <a:latin typeface="+mj-lt"/>
            </a:endParaRPr>
          </a:p>
        </p:txBody>
      </p:sp>
      <p:sp>
        <p:nvSpPr>
          <p:cNvPr id="6" name="5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7176"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82517639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194" name="Chart 4"/>
          <p:cNvGraphicFramePr>
            <a:graphicFrameLocks/>
          </p:cNvGraphicFramePr>
          <p:nvPr/>
        </p:nvGraphicFramePr>
        <p:xfrm>
          <a:off x="214313" y="2357438"/>
          <a:ext cx="8715375" cy="3992562"/>
        </p:xfrm>
        <a:graphic>
          <a:graphicData uri="http://schemas.openxmlformats.org/presentationml/2006/ole">
            <p:oleObj spid="_x0000_s672786" r:id="rId3" imgW="8718036" imgH="3993226" progId="Excel.Sheet.8">
              <p:embed/>
            </p:oleObj>
          </a:graphicData>
        </a:graphic>
      </p:graphicFrame>
      <p:sp>
        <p:nvSpPr>
          <p:cNvPr id="6" name="TextBox 3"/>
          <p:cNvSpPr txBox="1"/>
          <p:nvPr/>
        </p:nvSpPr>
        <p:spPr>
          <a:xfrm>
            <a:off x="142875" y="1214438"/>
            <a:ext cx="8858250" cy="708025"/>
          </a:xfrm>
          <a:prstGeom prst="rect">
            <a:avLst/>
          </a:prstGeom>
          <a:noFill/>
        </p:spPr>
        <p:txBody>
          <a:bodyPr>
            <a:spAutoFit/>
          </a:bodyPr>
          <a:lstStyle/>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RESULTADOS DE IMPLEMENTACIÓN;</a:t>
            </a:r>
          </a:p>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COMPARACIÓN DEL PLAN DE MANTENIMIENTO</a:t>
            </a:r>
          </a:p>
        </p:txBody>
      </p:sp>
      <p:sp>
        <p:nvSpPr>
          <p:cNvPr id="8" name="Rectangle 4"/>
          <p:cNvSpPr/>
          <p:nvPr/>
        </p:nvSpPr>
        <p:spPr>
          <a:xfrm>
            <a:off x="0" y="1928813"/>
            <a:ext cx="9144000" cy="307777"/>
          </a:xfrm>
          <a:prstGeom prst="rect">
            <a:avLst/>
          </a:prstGeom>
        </p:spPr>
        <p:txBody>
          <a:bodyPr>
            <a:spAutoFit/>
          </a:bodyPr>
          <a:lstStyle/>
          <a:p>
            <a:pPr algn="ctr" fontAlgn="auto">
              <a:spcBef>
                <a:spcPts val="0"/>
              </a:spcBef>
              <a:spcAft>
                <a:spcPts val="0"/>
              </a:spcAft>
              <a:defRPr/>
            </a:pPr>
            <a:r>
              <a:rPr lang="es-MX" b="1" i="1" dirty="0">
                <a:latin typeface="Arial" pitchFamily="34" charset="0"/>
                <a:ea typeface="Tahoma" pitchFamily="34" charset="0"/>
                <a:cs typeface="Arial" pitchFamily="34" charset="0"/>
              </a:rPr>
              <a:t>SISTEMA DE COMPRESIÓN DE GAS</a:t>
            </a:r>
            <a:endParaRPr lang="es-CO" i="1" dirty="0">
              <a:latin typeface="Arial" pitchFamily="34" charset="0"/>
              <a:cs typeface="Arial" pitchFamily="34" charset="0"/>
            </a:endParaRPr>
          </a:p>
        </p:txBody>
      </p:sp>
      <p:sp>
        <p:nvSpPr>
          <p:cNvPr id="9" name="8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8200" name="9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73269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2875" y="1214438"/>
            <a:ext cx="8858250" cy="1016000"/>
          </a:xfrm>
          <a:prstGeom prst="rect">
            <a:avLst/>
          </a:prstGeom>
          <a:noFill/>
        </p:spPr>
        <p:txBody>
          <a:bodyPr>
            <a:spAutoFit/>
          </a:bodyPr>
          <a:lstStyle/>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RESULTADOS DE IMPLEMENTACIÓN</a:t>
            </a:r>
          </a:p>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DISTRIBUCIÓN DEL TIEMPO EN EL PROYECTO</a:t>
            </a:r>
          </a:p>
          <a:p>
            <a:pPr algn="ctr" fontAlgn="auto">
              <a:spcBef>
                <a:spcPts val="0"/>
              </a:spcBef>
              <a:spcAft>
                <a:spcPts val="0"/>
              </a:spcAft>
              <a:defRPr/>
            </a:pPr>
            <a:r>
              <a:rPr lang="es-MX" sz="2000" b="1" dirty="0">
                <a:solidFill>
                  <a:srgbClr val="004070"/>
                </a:solidFill>
                <a:latin typeface="Arial" pitchFamily="34" charset="0"/>
                <a:ea typeface="Tahoma" pitchFamily="34" charset="0"/>
                <a:cs typeface="Arial" pitchFamily="34" charset="0"/>
              </a:rPr>
              <a:t>(Horas de reunión)</a:t>
            </a:r>
          </a:p>
        </p:txBody>
      </p:sp>
      <p:graphicFrame>
        <p:nvGraphicFramePr>
          <p:cNvPr id="9218" name="Chart 4"/>
          <p:cNvGraphicFramePr>
            <a:graphicFrameLocks/>
          </p:cNvGraphicFramePr>
          <p:nvPr/>
        </p:nvGraphicFramePr>
        <p:xfrm>
          <a:off x="0" y="2071688"/>
          <a:ext cx="9144000" cy="4357687"/>
        </p:xfrm>
        <a:graphic>
          <a:graphicData uri="http://schemas.openxmlformats.org/presentationml/2006/ole">
            <p:oleObj spid="_x0000_s673810" r:id="rId4" imgW="9144793" imgH="4359018" progId="Excel.Sheet.8">
              <p:embed/>
            </p:oleObj>
          </a:graphicData>
        </a:graphic>
      </p:graphicFrame>
      <p:sp>
        <p:nvSpPr>
          <p:cNvPr id="6" name="5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9223"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14987570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
          <p:cNvSpPr>
            <a:spLocks noChangeAspect="1" noChangeArrowheads="1" noTextEdit="1"/>
          </p:cNvSpPr>
          <p:nvPr/>
        </p:nvSpPr>
        <p:spPr bwMode="auto">
          <a:xfrm>
            <a:off x="214313" y="-690563"/>
            <a:ext cx="8543925" cy="8162926"/>
          </a:xfrm>
          <a:prstGeom prst="rect">
            <a:avLst/>
          </a:prstGeom>
          <a:noFill/>
          <a:ln w="9525">
            <a:noFill/>
            <a:miter lim="800000"/>
            <a:headEnd/>
            <a:tailEnd/>
          </a:ln>
        </p:spPr>
        <p:txBody>
          <a:bodyPr/>
          <a:lstStyle/>
          <a:p>
            <a:endParaRPr lang="en-US"/>
          </a:p>
        </p:txBody>
      </p:sp>
      <p:sp>
        <p:nvSpPr>
          <p:cNvPr id="37891" name="Rectangle 210"/>
          <p:cNvSpPr>
            <a:spLocks noChangeArrowheads="1"/>
          </p:cNvSpPr>
          <p:nvPr/>
        </p:nvSpPr>
        <p:spPr bwMode="auto">
          <a:xfrm>
            <a:off x="228600" y="371475"/>
            <a:ext cx="7162800" cy="274638"/>
          </a:xfrm>
          <a:prstGeom prst="rect">
            <a:avLst/>
          </a:prstGeom>
          <a:noFill/>
          <a:ln w="9525">
            <a:noFill/>
            <a:miter lim="800000"/>
            <a:headEnd/>
            <a:tailEnd/>
          </a:ln>
        </p:spPr>
        <p:txBody>
          <a:bodyPr lIns="0" tIns="0" rIns="0" bIns="0">
            <a:spAutoFit/>
          </a:bodyPr>
          <a:lstStyle/>
          <a:p>
            <a:pPr algn="ctr" eaLnBrk="0" hangingPunct="0"/>
            <a:r>
              <a:rPr lang="es-CO" b="1">
                <a:solidFill>
                  <a:srgbClr val="FFFFFF"/>
                </a:solidFill>
                <a:latin typeface="Calibri" pitchFamily="34" charset="0"/>
                <a:ea typeface="ＭＳ Ｐゴシック" charset="-128"/>
              </a:rPr>
              <a:t>AVANCE DEL CASO</a:t>
            </a:r>
            <a:endParaRPr lang="es-CO" sz="2400">
              <a:solidFill>
                <a:srgbClr val="FFFFFF"/>
              </a:solidFill>
              <a:ea typeface="ＭＳ Ｐゴシック" charset="-128"/>
            </a:endParaRPr>
          </a:p>
        </p:txBody>
      </p:sp>
      <p:grpSp>
        <p:nvGrpSpPr>
          <p:cNvPr id="37892" name="Group 257"/>
          <p:cNvGrpSpPr>
            <a:grpSpLocks/>
          </p:cNvGrpSpPr>
          <p:nvPr/>
        </p:nvGrpSpPr>
        <p:grpSpPr bwMode="auto">
          <a:xfrm>
            <a:off x="60325" y="533400"/>
            <a:ext cx="8983663" cy="6162675"/>
            <a:chOff x="275" y="792"/>
            <a:chExt cx="5044" cy="3110"/>
          </a:xfrm>
        </p:grpSpPr>
        <p:sp>
          <p:nvSpPr>
            <p:cNvPr id="37893" name="Rectangle 3"/>
            <p:cNvSpPr>
              <a:spLocks noChangeArrowheads="1"/>
            </p:cNvSpPr>
            <p:nvPr/>
          </p:nvSpPr>
          <p:spPr bwMode="auto">
            <a:xfrm>
              <a:off x="1356" y="936"/>
              <a:ext cx="2898" cy="2898"/>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37894" name="Line 4"/>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895" name="Line 5"/>
            <p:cNvSpPr>
              <a:spLocks noChangeShapeType="1"/>
            </p:cNvSpPr>
            <p:nvPr/>
          </p:nvSpPr>
          <p:spPr bwMode="auto">
            <a:xfrm>
              <a:off x="2802" y="2238"/>
              <a:ext cx="54" cy="12"/>
            </a:xfrm>
            <a:prstGeom prst="line">
              <a:avLst/>
            </a:prstGeom>
            <a:noFill/>
            <a:ln w="0">
              <a:solidFill>
                <a:srgbClr val="808080"/>
              </a:solidFill>
              <a:round/>
              <a:headEnd/>
              <a:tailEnd/>
            </a:ln>
          </p:spPr>
          <p:txBody>
            <a:bodyPr/>
            <a:lstStyle/>
            <a:p>
              <a:endParaRPr lang="en-US"/>
            </a:p>
          </p:txBody>
        </p:sp>
        <p:sp>
          <p:nvSpPr>
            <p:cNvPr id="37896" name="Line 6"/>
            <p:cNvSpPr>
              <a:spLocks noChangeShapeType="1"/>
            </p:cNvSpPr>
            <p:nvPr/>
          </p:nvSpPr>
          <p:spPr bwMode="auto">
            <a:xfrm>
              <a:off x="2802" y="2094"/>
              <a:ext cx="102" cy="18"/>
            </a:xfrm>
            <a:prstGeom prst="line">
              <a:avLst/>
            </a:prstGeom>
            <a:noFill/>
            <a:ln w="0">
              <a:solidFill>
                <a:srgbClr val="808080"/>
              </a:solidFill>
              <a:round/>
              <a:headEnd/>
              <a:tailEnd/>
            </a:ln>
          </p:spPr>
          <p:txBody>
            <a:bodyPr/>
            <a:lstStyle/>
            <a:p>
              <a:endParaRPr lang="en-US"/>
            </a:p>
          </p:txBody>
        </p:sp>
        <p:sp>
          <p:nvSpPr>
            <p:cNvPr id="37897" name="Line 7"/>
            <p:cNvSpPr>
              <a:spLocks noChangeShapeType="1"/>
            </p:cNvSpPr>
            <p:nvPr/>
          </p:nvSpPr>
          <p:spPr bwMode="auto">
            <a:xfrm>
              <a:off x="2802" y="1950"/>
              <a:ext cx="156" cy="30"/>
            </a:xfrm>
            <a:prstGeom prst="line">
              <a:avLst/>
            </a:prstGeom>
            <a:noFill/>
            <a:ln w="0">
              <a:solidFill>
                <a:srgbClr val="808080"/>
              </a:solidFill>
              <a:round/>
              <a:headEnd/>
              <a:tailEnd/>
            </a:ln>
          </p:spPr>
          <p:txBody>
            <a:bodyPr/>
            <a:lstStyle/>
            <a:p>
              <a:endParaRPr lang="en-US"/>
            </a:p>
          </p:txBody>
        </p:sp>
        <p:sp>
          <p:nvSpPr>
            <p:cNvPr id="37898" name="Line 8"/>
            <p:cNvSpPr>
              <a:spLocks noChangeShapeType="1"/>
            </p:cNvSpPr>
            <p:nvPr/>
          </p:nvSpPr>
          <p:spPr bwMode="auto">
            <a:xfrm>
              <a:off x="2802" y="1806"/>
              <a:ext cx="204" cy="36"/>
            </a:xfrm>
            <a:prstGeom prst="line">
              <a:avLst/>
            </a:prstGeom>
            <a:noFill/>
            <a:ln w="0">
              <a:solidFill>
                <a:srgbClr val="808080"/>
              </a:solidFill>
              <a:round/>
              <a:headEnd/>
              <a:tailEnd/>
            </a:ln>
          </p:spPr>
          <p:txBody>
            <a:bodyPr/>
            <a:lstStyle/>
            <a:p>
              <a:endParaRPr lang="en-US"/>
            </a:p>
          </p:txBody>
        </p:sp>
        <p:sp>
          <p:nvSpPr>
            <p:cNvPr id="37899" name="Line 9"/>
            <p:cNvSpPr>
              <a:spLocks noChangeShapeType="1"/>
            </p:cNvSpPr>
            <p:nvPr/>
          </p:nvSpPr>
          <p:spPr bwMode="auto">
            <a:xfrm>
              <a:off x="2802" y="1662"/>
              <a:ext cx="258" cy="48"/>
            </a:xfrm>
            <a:prstGeom prst="line">
              <a:avLst/>
            </a:prstGeom>
            <a:noFill/>
            <a:ln w="0">
              <a:solidFill>
                <a:srgbClr val="808080"/>
              </a:solidFill>
              <a:round/>
              <a:headEnd/>
              <a:tailEnd/>
            </a:ln>
          </p:spPr>
          <p:txBody>
            <a:bodyPr/>
            <a:lstStyle/>
            <a:p>
              <a:endParaRPr lang="en-US"/>
            </a:p>
          </p:txBody>
        </p:sp>
        <p:sp>
          <p:nvSpPr>
            <p:cNvPr id="37900" name="Line 10"/>
            <p:cNvSpPr>
              <a:spLocks noChangeShapeType="1"/>
            </p:cNvSpPr>
            <p:nvPr/>
          </p:nvSpPr>
          <p:spPr bwMode="auto">
            <a:xfrm>
              <a:off x="2802" y="1518"/>
              <a:ext cx="306" cy="60"/>
            </a:xfrm>
            <a:prstGeom prst="line">
              <a:avLst/>
            </a:prstGeom>
            <a:noFill/>
            <a:ln w="0">
              <a:solidFill>
                <a:srgbClr val="808080"/>
              </a:solidFill>
              <a:round/>
              <a:headEnd/>
              <a:tailEnd/>
            </a:ln>
          </p:spPr>
          <p:txBody>
            <a:bodyPr/>
            <a:lstStyle/>
            <a:p>
              <a:endParaRPr lang="en-US"/>
            </a:p>
          </p:txBody>
        </p:sp>
        <p:sp>
          <p:nvSpPr>
            <p:cNvPr id="37901" name="Line 11"/>
            <p:cNvSpPr>
              <a:spLocks noChangeShapeType="1"/>
            </p:cNvSpPr>
            <p:nvPr/>
          </p:nvSpPr>
          <p:spPr bwMode="auto">
            <a:xfrm>
              <a:off x="2802" y="1374"/>
              <a:ext cx="360" cy="66"/>
            </a:xfrm>
            <a:prstGeom prst="line">
              <a:avLst/>
            </a:prstGeom>
            <a:noFill/>
            <a:ln w="0">
              <a:solidFill>
                <a:srgbClr val="808080"/>
              </a:solidFill>
              <a:round/>
              <a:headEnd/>
              <a:tailEnd/>
            </a:ln>
          </p:spPr>
          <p:txBody>
            <a:bodyPr/>
            <a:lstStyle/>
            <a:p>
              <a:endParaRPr lang="en-US"/>
            </a:p>
          </p:txBody>
        </p:sp>
        <p:sp>
          <p:nvSpPr>
            <p:cNvPr id="37902" name="Line 12"/>
            <p:cNvSpPr>
              <a:spLocks noChangeShapeType="1"/>
            </p:cNvSpPr>
            <p:nvPr/>
          </p:nvSpPr>
          <p:spPr bwMode="auto">
            <a:xfrm>
              <a:off x="2802" y="1230"/>
              <a:ext cx="414" cy="78"/>
            </a:xfrm>
            <a:prstGeom prst="line">
              <a:avLst/>
            </a:prstGeom>
            <a:noFill/>
            <a:ln w="0">
              <a:solidFill>
                <a:srgbClr val="808080"/>
              </a:solidFill>
              <a:round/>
              <a:headEnd/>
              <a:tailEnd/>
            </a:ln>
          </p:spPr>
          <p:txBody>
            <a:bodyPr/>
            <a:lstStyle/>
            <a:p>
              <a:endParaRPr lang="en-US"/>
            </a:p>
          </p:txBody>
        </p:sp>
        <p:sp>
          <p:nvSpPr>
            <p:cNvPr id="37903" name="Line 13"/>
            <p:cNvSpPr>
              <a:spLocks noChangeShapeType="1"/>
            </p:cNvSpPr>
            <p:nvPr/>
          </p:nvSpPr>
          <p:spPr bwMode="auto">
            <a:xfrm>
              <a:off x="2802" y="1086"/>
              <a:ext cx="462" cy="84"/>
            </a:xfrm>
            <a:prstGeom prst="line">
              <a:avLst/>
            </a:prstGeom>
            <a:noFill/>
            <a:ln w="0">
              <a:solidFill>
                <a:srgbClr val="808080"/>
              </a:solidFill>
              <a:round/>
              <a:headEnd/>
              <a:tailEnd/>
            </a:ln>
          </p:spPr>
          <p:txBody>
            <a:bodyPr/>
            <a:lstStyle/>
            <a:p>
              <a:endParaRPr lang="en-US"/>
            </a:p>
          </p:txBody>
        </p:sp>
        <p:sp>
          <p:nvSpPr>
            <p:cNvPr id="37904" name="Line 14"/>
            <p:cNvSpPr>
              <a:spLocks noChangeShapeType="1"/>
            </p:cNvSpPr>
            <p:nvPr/>
          </p:nvSpPr>
          <p:spPr bwMode="auto">
            <a:xfrm>
              <a:off x="2802" y="942"/>
              <a:ext cx="516" cy="96"/>
            </a:xfrm>
            <a:prstGeom prst="line">
              <a:avLst/>
            </a:prstGeom>
            <a:noFill/>
            <a:ln w="0">
              <a:solidFill>
                <a:srgbClr val="808080"/>
              </a:solidFill>
              <a:round/>
              <a:headEnd/>
              <a:tailEnd/>
            </a:ln>
          </p:spPr>
          <p:txBody>
            <a:bodyPr/>
            <a:lstStyle/>
            <a:p>
              <a:endParaRPr lang="en-US"/>
            </a:p>
          </p:txBody>
        </p:sp>
        <p:sp>
          <p:nvSpPr>
            <p:cNvPr id="37905" name="Line 15"/>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06" name="Line 16"/>
            <p:cNvSpPr>
              <a:spLocks noChangeShapeType="1"/>
            </p:cNvSpPr>
            <p:nvPr/>
          </p:nvSpPr>
          <p:spPr bwMode="auto">
            <a:xfrm>
              <a:off x="2856" y="2250"/>
              <a:ext cx="42" cy="24"/>
            </a:xfrm>
            <a:prstGeom prst="line">
              <a:avLst/>
            </a:prstGeom>
            <a:noFill/>
            <a:ln w="0">
              <a:solidFill>
                <a:srgbClr val="808080"/>
              </a:solidFill>
              <a:round/>
              <a:headEnd/>
              <a:tailEnd/>
            </a:ln>
          </p:spPr>
          <p:txBody>
            <a:bodyPr/>
            <a:lstStyle/>
            <a:p>
              <a:endParaRPr lang="en-US"/>
            </a:p>
          </p:txBody>
        </p:sp>
        <p:sp>
          <p:nvSpPr>
            <p:cNvPr id="37907" name="Line 17"/>
            <p:cNvSpPr>
              <a:spLocks noChangeShapeType="1"/>
            </p:cNvSpPr>
            <p:nvPr/>
          </p:nvSpPr>
          <p:spPr bwMode="auto">
            <a:xfrm>
              <a:off x="2904" y="2112"/>
              <a:ext cx="90" cy="54"/>
            </a:xfrm>
            <a:prstGeom prst="line">
              <a:avLst/>
            </a:prstGeom>
            <a:noFill/>
            <a:ln w="0">
              <a:solidFill>
                <a:srgbClr val="808080"/>
              </a:solidFill>
              <a:round/>
              <a:headEnd/>
              <a:tailEnd/>
            </a:ln>
          </p:spPr>
          <p:txBody>
            <a:bodyPr/>
            <a:lstStyle/>
            <a:p>
              <a:endParaRPr lang="en-US"/>
            </a:p>
          </p:txBody>
        </p:sp>
        <p:sp>
          <p:nvSpPr>
            <p:cNvPr id="37908" name="Line 18"/>
            <p:cNvSpPr>
              <a:spLocks noChangeShapeType="1"/>
            </p:cNvSpPr>
            <p:nvPr/>
          </p:nvSpPr>
          <p:spPr bwMode="auto">
            <a:xfrm>
              <a:off x="2958" y="1980"/>
              <a:ext cx="132" cy="84"/>
            </a:xfrm>
            <a:prstGeom prst="line">
              <a:avLst/>
            </a:prstGeom>
            <a:noFill/>
            <a:ln w="0">
              <a:solidFill>
                <a:srgbClr val="808080"/>
              </a:solidFill>
              <a:round/>
              <a:headEnd/>
              <a:tailEnd/>
            </a:ln>
          </p:spPr>
          <p:txBody>
            <a:bodyPr/>
            <a:lstStyle/>
            <a:p>
              <a:endParaRPr lang="en-US"/>
            </a:p>
          </p:txBody>
        </p:sp>
        <p:sp>
          <p:nvSpPr>
            <p:cNvPr id="37909" name="Line 19"/>
            <p:cNvSpPr>
              <a:spLocks noChangeShapeType="1"/>
            </p:cNvSpPr>
            <p:nvPr/>
          </p:nvSpPr>
          <p:spPr bwMode="auto">
            <a:xfrm>
              <a:off x="3006" y="1842"/>
              <a:ext cx="180" cy="114"/>
            </a:xfrm>
            <a:prstGeom prst="line">
              <a:avLst/>
            </a:prstGeom>
            <a:noFill/>
            <a:ln w="0">
              <a:solidFill>
                <a:srgbClr val="808080"/>
              </a:solidFill>
              <a:round/>
              <a:headEnd/>
              <a:tailEnd/>
            </a:ln>
          </p:spPr>
          <p:txBody>
            <a:bodyPr/>
            <a:lstStyle/>
            <a:p>
              <a:endParaRPr lang="en-US"/>
            </a:p>
          </p:txBody>
        </p:sp>
        <p:sp>
          <p:nvSpPr>
            <p:cNvPr id="37910" name="Line 20"/>
            <p:cNvSpPr>
              <a:spLocks noChangeShapeType="1"/>
            </p:cNvSpPr>
            <p:nvPr/>
          </p:nvSpPr>
          <p:spPr bwMode="auto">
            <a:xfrm>
              <a:off x="3060" y="1710"/>
              <a:ext cx="222" cy="138"/>
            </a:xfrm>
            <a:prstGeom prst="line">
              <a:avLst/>
            </a:prstGeom>
            <a:noFill/>
            <a:ln w="0">
              <a:solidFill>
                <a:srgbClr val="808080"/>
              </a:solidFill>
              <a:round/>
              <a:headEnd/>
              <a:tailEnd/>
            </a:ln>
          </p:spPr>
          <p:txBody>
            <a:bodyPr/>
            <a:lstStyle/>
            <a:p>
              <a:endParaRPr lang="en-US"/>
            </a:p>
          </p:txBody>
        </p:sp>
        <p:sp>
          <p:nvSpPr>
            <p:cNvPr id="37911" name="Line 21"/>
            <p:cNvSpPr>
              <a:spLocks noChangeShapeType="1"/>
            </p:cNvSpPr>
            <p:nvPr/>
          </p:nvSpPr>
          <p:spPr bwMode="auto">
            <a:xfrm>
              <a:off x="3108" y="1578"/>
              <a:ext cx="270" cy="162"/>
            </a:xfrm>
            <a:prstGeom prst="line">
              <a:avLst/>
            </a:prstGeom>
            <a:noFill/>
            <a:ln w="0">
              <a:solidFill>
                <a:srgbClr val="808080"/>
              </a:solidFill>
              <a:round/>
              <a:headEnd/>
              <a:tailEnd/>
            </a:ln>
          </p:spPr>
          <p:txBody>
            <a:bodyPr/>
            <a:lstStyle/>
            <a:p>
              <a:endParaRPr lang="en-US"/>
            </a:p>
          </p:txBody>
        </p:sp>
        <p:sp>
          <p:nvSpPr>
            <p:cNvPr id="37912" name="Line 22"/>
            <p:cNvSpPr>
              <a:spLocks noChangeShapeType="1"/>
            </p:cNvSpPr>
            <p:nvPr/>
          </p:nvSpPr>
          <p:spPr bwMode="auto">
            <a:xfrm>
              <a:off x="3162" y="1440"/>
              <a:ext cx="312" cy="192"/>
            </a:xfrm>
            <a:prstGeom prst="line">
              <a:avLst/>
            </a:prstGeom>
            <a:noFill/>
            <a:ln w="0">
              <a:solidFill>
                <a:srgbClr val="808080"/>
              </a:solidFill>
              <a:round/>
              <a:headEnd/>
              <a:tailEnd/>
            </a:ln>
          </p:spPr>
          <p:txBody>
            <a:bodyPr/>
            <a:lstStyle/>
            <a:p>
              <a:endParaRPr lang="en-US"/>
            </a:p>
          </p:txBody>
        </p:sp>
        <p:sp>
          <p:nvSpPr>
            <p:cNvPr id="37913" name="Line 23"/>
            <p:cNvSpPr>
              <a:spLocks noChangeShapeType="1"/>
            </p:cNvSpPr>
            <p:nvPr/>
          </p:nvSpPr>
          <p:spPr bwMode="auto">
            <a:xfrm>
              <a:off x="3216" y="1308"/>
              <a:ext cx="354" cy="216"/>
            </a:xfrm>
            <a:prstGeom prst="line">
              <a:avLst/>
            </a:prstGeom>
            <a:noFill/>
            <a:ln w="0">
              <a:solidFill>
                <a:srgbClr val="808080"/>
              </a:solidFill>
              <a:round/>
              <a:headEnd/>
              <a:tailEnd/>
            </a:ln>
          </p:spPr>
          <p:txBody>
            <a:bodyPr/>
            <a:lstStyle/>
            <a:p>
              <a:endParaRPr lang="en-US"/>
            </a:p>
          </p:txBody>
        </p:sp>
        <p:sp>
          <p:nvSpPr>
            <p:cNvPr id="37914" name="Line 24"/>
            <p:cNvSpPr>
              <a:spLocks noChangeShapeType="1"/>
            </p:cNvSpPr>
            <p:nvPr/>
          </p:nvSpPr>
          <p:spPr bwMode="auto">
            <a:xfrm>
              <a:off x="3264" y="1170"/>
              <a:ext cx="402" cy="252"/>
            </a:xfrm>
            <a:prstGeom prst="line">
              <a:avLst/>
            </a:prstGeom>
            <a:noFill/>
            <a:ln w="0">
              <a:solidFill>
                <a:srgbClr val="808080"/>
              </a:solidFill>
              <a:round/>
              <a:headEnd/>
              <a:tailEnd/>
            </a:ln>
          </p:spPr>
          <p:txBody>
            <a:bodyPr/>
            <a:lstStyle/>
            <a:p>
              <a:endParaRPr lang="en-US"/>
            </a:p>
          </p:txBody>
        </p:sp>
        <p:sp>
          <p:nvSpPr>
            <p:cNvPr id="37915" name="Line 25"/>
            <p:cNvSpPr>
              <a:spLocks noChangeShapeType="1"/>
            </p:cNvSpPr>
            <p:nvPr/>
          </p:nvSpPr>
          <p:spPr bwMode="auto">
            <a:xfrm>
              <a:off x="3318" y="1038"/>
              <a:ext cx="444" cy="276"/>
            </a:xfrm>
            <a:prstGeom prst="line">
              <a:avLst/>
            </a:prstGeom>
            <a:noFill/>
            <a:ln w="0">
              <a:solidFill>
                <a:srgbClr val="808080"/>
              </a:solidFill>
              <a:round/>
              <a:headEnd/>
              <a:tailEnd/>
            </a:ln>
          </p:spPr>
          <p:txBody>
            <a:bodyPr/>
            <a:lstStyle/>
            <a:p>
              <a:endParaRPr lang="en-US"/>
            </a:p>
          </p:txBody>
        </p:sp>
        <p:sp>
          <p:nvSpPr>
            <p:cNvPr id="37916" name="Line 26"/>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17" name="Line 27"/>
            <p:cNvSpPr>
              <a:spLocks noChangeShapeType="1"/>
            </p:cNvSpPr>
            <p:nvPr/>
          </p:nvSpPr>
          <p:spPr bwMode="auto">
            <a:xfrm>
              <a:off x="2898" y="2274"/>
              <a:ext cx="36" cy="42"/>
            </a:xfrm>
            <a:prstGeom prst="line">
              <a:avLst/>
            </a:prstGeom>
            <a:noFill/>
            <a:ln w="0">
              <a:solidFill>
                <a:srgbClr val="808080"/>
              </a:solidFill>
              <a:round/>
              <a:headEnd/>
              <a:tailEnd/>
            </a:ln>
          </p:spPr>
          <p:txBody>
            <a:bodyPr/>
            <a:lstStyle/>
            <a:p>
              <a:endParaRPr lang="en-US"/>
            </a:p>
          </p:txBody>
        </p:sp>
        <p:sp>
          <p:nvSpPr>
            <p:cNvPr id="37918" name="Line 28"/>
            <p:cNvSpPr>
              <a:spLocks noChangeShapeType="1"/>
            </p:cNvSpPr>
            <p:nvPr/>
          </p:nvSpPr>
          <p:spPr bwMode="auto">
            <a:xfrm>
              <a:off x="2994" y="2166"/>
              <a:ext cx="66" cy="90"/>
            </a:xfrm>
            <a:prstGeom prst="line">
              <a:avLst/>
            </a:prstGeom>
            <a:noFill/>
            <a:ln w="0">
              <a:solidFill>
                <a:srgbClr val="808080"/>
              </a:solidFill>
              <a:round/>
              <a:headEnd/>
              <a:tailEnd/>
            </a:ln>
          </p:spPr>
          <p:txBody>
            <a:bodyPr/>
            <a:lstStyle/>
            <a:p>
              <a:endParaRPr lang="en-US"/>
            </a:p>
          </p:txBody>
        </p:sp>
        <p:sp>
          <p:nvSpPr>
            <p:cNvPr id="37919" name="Line 29"/>
            <p:cNvSpPr>
              <a:spLocks noChangeShapeType="1"/>
            </p:cNvSpPr>
            <p:nvPr/>
          </p:nvSpPr>
          <p:spPr bwMode="auto">
            <a:xfrm>
              <a:off x="3090" y="2064"/>
              <a:ext cx="102" cy="126"/>
            </a:xfrm>
            <a:prstGeom prst="line">
              <a:avLst/>
            </a:prstGeom>
            <a:noFill/>
            <a:ln w="0">
              <a:solidFill>
                <a:srgbClr val="808080"/>
              </a:solidFill>
              <a:round/>
              <a:headEnd/>
              <a:tailEnd/>
            </a:ln>
          </p:spPr>
          <p:txBody>
            <a:bodyPr/>
            <a:lstStyle/>
            <a:p>
              <a:endParaRPr lang="en-US"/>
            </a:p>
          </p:txBody>
        </p:sp>
        <p:sp>
          <p:nvSpPr>
            <p:cNvPr id="37920" name="Line 30"/>
            <p:cNvSpPr>
              <a:spLocks noChangeShapeType="1"/>
            </p:cNvSpPr>
            <p:nvPr/>
          </p:nvSpPr>
          <p:spPr bwMode="auto">
            <a:xfrm>
              <a:off x="3186" y="1956"/>
              <a:ext cx="132" cy="174"/>
            </a:xfrm>
            <a:prstGeom prst="line">
              <a:avLst/>
            </a:prstGeom>
            <a:noFill/>
            <a:ln w="0">
              <a:solidFill>
                <a:srgbClr val="808080"/>
              </a:solidFill>
              <a:round/>
              <a:headEnd/>
              <a:tailEnd/>
            </a:ln>
          </p:spPr>
          <p:txBody>
            <a:bodyPr/>
            <a:lstStyle/>
            <a:p>
              <a:endParaRPr lang="en-US"/>
            </a:p>
          </p:txBody>
        </p:sp>
        <p:sp>
          <p:nvSpPr>
            <p:cNvPr id="37921" name="Line 31"/>
            <p:cNvSpPr>
              <a:spLocks noChangeShapeType="1"/>
            </p:cNvSpPr>
            <p:nvPr/>
          </p:nvSpPr>
          <p:spPr bwMode="auto">
            <a:xfrm>
              <a:off x="3282" y="1848"/>
              <a:ext cx="168" cy="216"/>
            </a:xfrm>
            <a:prstGeom prst="line">
              <a:avLst/>
            </a:prstGeom>
            <a:noFill/>
            <a:ln w="0">
              <a:solidFill>
                <a:srgbClr val="808080"/>
              </a:solidFill>
              <a:round/>
              <a:headEnd/>
              <a:tailEnd/>
            </a:ln>
          </p:spPr>
          <p:txBody>
            <a:bodyPr/>
            <a:lstStyle/>
            <a:p>
              <a:endParaRPr lang="en-US"/>
            </a:p>
          </p:txBody>
        </p:sp>
        <p:sp>
          <p:nvSpPr>
            <p:cNvPr id="37922" name="Line 32"/>
            <p:cNvSpPr>
              <a:spLocks noChangeShapeType="1"/>
            </p:cNvSpPr>
            <p:nvPr/>
          </p:nvSpPr>
          <p:spPr bwMode="auto">
            <a:xfrm>
              <a:off x="3378" y="1740"/>
              <a:ext cx="204" cy="264"/>
            </a:xfrm>
            <a:prstGeom prst="line">
              <a:avLst/>
            </a:prstGeom>
            <a:noFill/>
            <a:ln w="0">
              <a:solidFill>
                <a:srgbClr val="808080"/>
              </a:solidFill>
              <a:round/>
              <a:headEnd/>
              <a:tailEnd/>
            </a:ln>
          </p:spPr>
          <p:txBody>
            <a:bodyPr/>
            <a:lstStyle/>
            <a:p>
              <a:endParaRPr lang="en-US"/>
            </a:p>
          </p:txBody>
        </p:sp>
        <p:sp>
          <p:nvSpPr>
            <p:cNvPr id="37923" name="Line 33"/>
            <p:cNvSpPr>
              <a:spLocks noChangeShapeType="1"/>
            </p:cNvSpPr>
            <p:nvPr/>
          </p:nvSpPr>
          <p:spPr bwMode="auto">
            <a:xfrm>
              <a:off x="3474" y="1632"/>
              <a:ext cx="234" cy="306"/>
            </a:xfrm>
            <a:prstGeom prst="line">
              <a:avLst/>
            </a:prstGeom>
            <a:noFill/>
            <a:ln w="0">
              <a:solidFill>
                <a:srgbClr val="808080"/>
              </a:solidFill>
              <a:round/>
              <a:headEnd/>
              <a:tailEnd/>
            </a:ln>
          </p:spPr>
          <p:txBody>
            <a:bodyPr/>
            <a:lstStyle/>
            <a:p>
              <a:endParaRPr lang="en-US"/>
            </a:p>
          </p:txBody>
        </p:sp>
        <p:sp>
          <p:nvSpPr>
            <p:cNvPr id="37924" name="Line 34"/>
            <p:cNvSpPr>
              <a:spLocks noChangeShapeType="1"/>
            </p:cNvSpPr>
            <p:nvPr/>
          </p:nvSpPr>
          <p:spPr bwMode="auto">
            <a:xfrm>
              <a:off x="3570" y="1524"/>
              <a:ext cx="270" cy="354"/>
            </a:xfrm>
            <a:prstGeom prst="line">
              <a:avLst/>
            </a:prstGeom>
            <a:noFill/>
            <a:ln w="0">
              <a:solidFill>
                <a:srgbClr val="808080"/>
              </a:solidFill>
              <a:round/>
              <a:headEnd/>
              <a:tailEnd/>
            </a:ln>
          </p:spPr>
          <p:txBody>
            <a:bodyPr/>
            <a:lstStyle/>
            <a:p>
              <a:endParaRPr lang="en-US"/>
            </a:p>
          </p:txBody>
        </p:sp>
        <p:sp>
          <p:nvSpPr>
            <p:cNvPr id="37925" name="Line 35"/>
            <p:cNvSpPr>
              <a:spLocks noChangeShapeType="1"/>
            </p:cNvSpPr>
            <p:nvPr/>
          </p:nvSpPr>
          <p:spPr bwMode="auto">
            <a:xfrm>
              <a:off x="3666" y="1422"/>
              <a:ext cx="300" cy="390"/>
            </a:xfrm>
            <a:prstGeom prst="line">
              <a:avLst/>
            </a:prstGeom>
            <a:noFill/>
            <a:ln w="0">
              <a:solidFill>
                <a:srgbClr val="808080"/>
              </a:solidFill>
              <a:round/>
              <a:headEnd/>
              <a:tailEnd/>
            </a:ln>
          </p:spPr>
          <p:txBody>
            <a:bodyPr/>
            <a:lstStyle/>
            <a:p>
              <a:endParaRPr lang="en-US"/>
            </a:p>
          </p:txBody>
        </p:sp>
        <p:sp>
          <p:nvSpPr>
            <p:cNvPr id="37926" name="Line 36"/>
            <p:cNvSpPr>
              <a:spLocks noChangeShapeType="1"/>
            </p:cNvSpPr>
            <p:nvPr/>
          </p:nvSpPr>
          <p:spPr bwMode="auto">
            <a:xfrm>
              <a:off x="3762" y="1314"/>
              <a:ext cx="336" cy="432"/>
            </a:xfrm>
            <a:prstGeom prst="line">
              <a:avLst/>
            </a:prstGeom>
            <a:noFill/>
            <a:ln w="0">
              <a:solidFill>
                <a:srgbClr val="808080"/>
              </a:solidFill>
              <a:round/>
              <a:headEnd/>
              <a:tailEnd/>
            </a:ln>
          </p:spPr>
          <p:txBody>
            <a:bodyPr/>
            <a:lstStyle/>
            <a:p>
              <a:endParaRPr lang="en-US"/>
            </a:p>
          </p:txBody>
        </p:sp>
        <p:sp>
          <p:nvSpPr>
            <p:cNvPr id="37927" name="Line 37"/>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28" name="Line 38"/>
            <p:cNvSpPr>
              <a:spLocks noChangeShapeType="1"/>
            </p:cNvSpPr>
            <p:nvPr/>
          </p:nvSpPr>
          <p:spPr bwMode="auto">
            <a:xfrm>
              <a:off x="2934" y="2316"/>
              <a:ext cx="12" cy="54"/>
            </a:xfrm>
            <a:prstGeom prst="line">
              <a:avLst/>
            </a:prstGeom>
            <a:noFill/>
            <a:ln w="0">
              <a:solidFill>
                <a:srgbClr val="808080"/>
              </a:solidFill>
              <a:round/>
              <a:headEnd/>
              <a:tailEnd/>
            </a:ln>
          </p:spPr>
          <p:txBody>
            <a:bodyPr/>
            <a:lstStyle/>
            <a:p>
              <a:endParaRPr lang="en-US"/>
            </a:p>
          </p:txBody>
        </p:sp>
        <p:sp>
          <p:nvSpPr>
            <p:cNvPr id="37929" name="Line 39"/>
            <p:cNvSpPr>
              <a:spLocks noChangeShapeType="1"/>
            </p:cNvSpPr>
            <p:nvPr/>
          </p:nvSpPr>
          <p:spPr bwMode="auto">
            <a:xfrm>
              <a:off x="3060" y="2256"/>
              <a:ext cx="30" cy="102"/>
            </a:xfrm>
            <a:prstGeom prst="line">
              <a:avLst/>
            </a:prstGeom>
            <a:noFill/>
            <a:ln w="0">
              <a:solidFill>
                <a:srgbClr val="808080"/>
              </a:solidFill>
              <a:round/>
              <a:headEnd/>
              <a:tailEnd/>
            </a:ln>
          </p:spPr>
          <p:txBody>
            <a:bodyPr/>
            <a:lstStyle/>
            <a:p>
              <a:endParaRPr lang="en-US"/>
            </a:p>
          </p:txBody>
        </p:sp>
        <p:sp>
          <p:nvSpPr>
            <p:cNvPr id="37930" name="Line 40"/>
            <p:cNvSpPr>
              <a:spLocks noChangeShapeType="1"/>
            </p:cNvSpPr>
            <p:nvPr/>
          </p:nvSpPr>
          <p:spPr bwMode="auto">
            <a:xfrm>
              <a:off x="3192" y="2190"/>
              <a:ext cx="42" cy="156"/>
            </a:xfrm>
            <a:prstGeom prst="line">
              <a:avLst/>
            </a:prstGeom>
            <a:noFill/>
            <a:ln w="0">
              <a:solidFill>
                <a:srgbClr val="808080"/>
              </a:solidFill>
              <a:round/>
              <a:headEnd/>
              <a:tailEnd/>
            </a:ln>
          </p:spPr>
          <p:txBody>
            <a:bodyPr/>
            <a:lstStyle/>
            <a:p>
              <a:endParaRPr lang="en-US"/>
            </a:p>
          </p:txBody>
        </p:sp>
        <p:sp>
          <p:nvSpPr>
            <p:cNvPr id="37931" name="Line 41"/>
            <p:cNvSpPr>
              <a:spLocks noChangeShapeType="1"/>
            </p:cNvSpPr>
            <p:nvPr/>
          </p:nvSpPr>
          <p:spPr bwMode="auto">
            <a:xfrm>
              <a:off x="3318" y="2130"/>
              <a:ext cx="60" cy="204"/>
            </a:xfrm>
            <a:prstGeom prst="line">
              <a:avLst/>
            </a:prstGeom>
            <a:noFill/>
            <a:ln w="0">
              <a:solidFill>
                <a:srgbClr val="808080"/>
              </a:solidFill>
              <a:round/>
              <a:headEnd/>
              <a:tailEnd/>
            </a:ln>
          </p:spPr>
          <p:txBody>
            <a:bodyPr/>
            <a:lstStyle/>
            <a:p>
              <a:endParaRPr lang="en-US"/>
            </a:p>
          </p:txBody>
        </p:sp>
        <p:sp>
          <p:nvSpPr>
            <p:cNvPr id="37932" name="Line 42"/>
            <p:cNvSpPr>
              <a:spLocks noChangeShapeType="1"/>
            </p:cNvSpPr>
            <p:nvPr/>
          </p:nvSpPr>
          <p:spPr bwMode="auto">
            <a:xfrm>
              <a:off x="3450" y="2064"/>
              <a:ext cx="72" cy="258"/>
            </a:xfrm>
            <a:prstGeom prst="line">
              <a:avLst/>
            </a:prstGeom>
            <a:noFill/>
            <a:ln w="0">
              <a:solidFill>
                <a:srgbClr val="808080"/>
              </a:solidFill>
              <a:round/>
              <a:headEnd/>
              <a:tailEnd/>
            </a:ln>
          </p:spPr>
          <p:txBody>
            <a:bodyPr/>
            <a:lstStyle/>
            <a:p>
              <a:endParaRPr lang="en-US"/>
            </a:p>
          </p:txBody>
        </p:sp>
        <p:sp>
          <p:nvSpPr>
            <p:cNvPr id="37933" name="Line 43"/>
            <p:cNvSpPr>
              <a:spLocks noChangeShapeType="1"/>
            </p:cNvSpPr>
            <p:nvPr/>
          </p:nvSpPr>
          <p:spPr bwMode="auto">
            <a:xfrm>
              <a:off x="3582" y="2004"/>
              <a:ext cx="78" cy="300"/>
            </a:xfrm>
            <a:prstGeom prst="line">
              <a:avLst/>
            </a:prstGeom>
            <a:noFill/>
            <a:ln w="0">
              <a:solidFill>
                <a:srgbClr val="808080"/>
              </a:solidFill>
              <a:round/>
              <a:headEnd/>
              <a:tailEnd/>
            </a:ln>
          </p:spPr>
          <p:txBody>
            <a:bodyPr/>
            <a:lstStyle/>
            <a:p>
              <a:endParaRPr lang="en-US"/>
            </a:p>
          </p:txBody>
        </p:sp>
        <p:sp>
          <p:nvSpPr>
            <p:cNvPr id="37934" name="Line 44"/>
            <p:cNvSpPr>
              <a:spLocks noChangeShapeType="1"/>
            </p:cNvSpPr>
            <p:nvPr/>
          </p:nvSpPr>
          <p:spPr bwMode="auto">
            <a:xfrm>
              <a:off x="3708" y="1938"/>
              <a:ext cx="96" cy="354"/>
            </a:xfrm>
            <a:prstGeom prst="line">
              <a:avLst/>
            </a:prstGeom>
            <a:noFill/>
            <a:ln w="0">
              <a:solidFill>
                <a:srgbClr val="808080"/>
              </a:solidFill>
              <a:round/>
              <a:headEnd/>
              <a:tailEnd/>
            </a:ln>
          </p:spPr>
          <p:txBody>
            <a:bodyPr/>
            <a:lstStyle/>
            <a:p>
              <a:endParaRPr lang="en-US"/>
            </a:p>
          </p:txBody>
        </p:sp>
        <p:sp>
          <p:nvSpPr>
            <p:cNvPr id="37935" name="Line 45"/>
            <p:cNvSpPr>
              <a:spLocks noChangeShapeType="1"/>
            </p:cNvSpPr>
            <p:nvPr/>
          </p:nvSpPr>
          <p:spPr bwMode="auto">
            <a:xfrm>
              <a:off x="3840" y="1878"/>
              <a:ext cx="108" cy="402"/>
            </a:xfrm>
            <a:prstGeom prst="line">
              <a:avLst/>
            </a:prstGeom>
            <a:noFill/>
            <a:ln w="0">
              <a:solidFill>
                <a:srgbClr val="808080"/>
              </a:solidFill>
              <a:round/>
              <a:headEnd/>
              <a:tailEnd/>
            </a:ln>
          </p:spPr>
          <p:txBody>
            <a:bodyPr/>
            <a:lstStyle/>
            <a:p>
              <a:endParaRPr lang="en-US"/>
            </a:p>
          </p:txBody>
        </p:sp>
        <p:sp>
          <p:nvSpPr>
            <p:cNvPr id="37936" name="Line 46"/>
            <p:cNvSpPr>
              <a:spLocks noChangeShapeType="1"/>
            </p:cNvSpPr>
            <p:nvPr/>
          </p:nvSpPr>
          <p:spPr bwMode="auto">
            <a:xfrm>
              <a:off x="3966" y="1812"/>
              <a:ext cx="126" cy="456"/>
            </a:xfrm>
            <a:prstGeom prst="line">
              <a:avLst/>
            </a:prstGeom>
            <a:noFill/>
            <a:ln w="0">
              <a:solidFill>
                <a:srgbClr val="808080"/>
              </a:solidFill>
              <a:round/>
              <a:headEnd/>
              <a:tailEnd/>
            </a:ln>
          </p:spPr>
          <p:txBody>
            <a:bodyPr/>
            <a:lstStyle/>
            <a:p>
              <a:endParaRPr lang="en-US"/>
            </a:p>
          </p:txBody>
        </p:sp>
        <p:sp>
          <p:nvSpPr>
            <p:cNvPr id="37937" name="Line 47"/>
            <p:cNvSpPr>
              <a:spLocks noChangeShapeType="1"/>
            </p:cNvSpPr>
            <p:nvPr/>
          </p:nvSpPr>
          <p:spPr bwMode="auto">
            <a:xfrm>
              <a:off x="4098" y="1746"/>
              <a:ext cx="138" cy="510"/>
            </a:xfrm>
            <a:prstGeom prst="line">
              <a:avLst/>
            </a:prstGeom>
            <a:noFill/>
            <a:ln w="0">
              <a:solidFill>
                <a:srgbClr val="808080"/>
              </a:solidFill>
              <a:round/>
              <a:headEnd/>
              <a:tailEnd/>
            </a:ln>
          </p:spPr>
          <p:txBody>
            <a:bodyPr/>
            <a:lstStyle/>
            <a:p>
              <a:endParaRPr lang="en-US"/>
            </a:p>
          </p:txBody>
        </p:sp>
        <p:sp>
          <p:nvSpPr>
            <p:cNvPr id="37938" name="Line 48"/>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39" name="Line 49"/>
            <p:cNvSpPr>
              <a:spLocks noChangeShapeType="1"/>
            </p:cNvSpPr>
            <p:nvPr/>
          </p:nvSpPr>
          <p:spPr bwMode="auto">
            <a:xfrm flipH="1">
              <a:off x="2940" y="2370"/>
              <a:ext cx="6" cy="54"/>
            </a:xfrm>
            <a:prstGeom prst="line">
              <a:avLst/>
            </a:prstGeom>
            <a:noFill/>
            <a:ln w="0">
              <a:solidFill>
                <a:srgbClr val="808080"/>
              </a:solidFill>
              <a:round/>
              <a:headEnd/>
              <a:tailEnd/>
            </a:ln>
          </p:spPr>
          <p:txBody>
            <a:bodyPr/>
            <a:lstStyle/>
            <a:p>
              <a:endParaRPr lang="en-US"/>
            </a:p>
          </p:txBody>
        </p:sp>
        <p:sp>
          <p:nvSpPr>
            <p:cNvPr id="37940" name="Line 50"/>
            <p:cNvSpPr>
              <a:spLocks noChangeShapeType="1"/>
            </p:cNvSpPr>
            <p:nvPr/>
          </p:nvSpPr>
          <p:spPr bwMode="auto">
            <a:xfrm flipH="1">
              <a:off x="3078" y="2358"/>
              <a:ext cx="12" cy="102"/>
            </a:xfrm>
            <a:prstGeom prst="line">
              <a:avLst/>
            </a:prstGeom>
            <a:noFill/>
            <a:ln w="0">
              <a:solidFill>
                <a:srgbClr val="808080"/>
              </a:solidFill>
              <a:round/>
              <a:headEnd/>
              <a:tailEnd/>
            </a:ln>
          </p:spPr>
          <p:txBody>
            <a:bodyPr/>
            <a:lstStyle/>
            <a:p>
              <a:endParaRPr lang="en-US"/>
            </a:p>
          </p:txBody>
        </p:sp>
        <p:sp>
          <p:nvSpPr>
            <p:cNvPr id="37941" name="Line 51"/>
            <p:cNvSpPr>
              <a:spLocks noChangeShapeType="1"/>
            </p:cNvSpPr>
            <p:nvPr/>
          </p:nvSpPr>
          <p:spPr bwMode="auto">
            <a:xfrm flipH="1">
              <a:off x="3216" y="2346"/>
              <a:ext cx="18" cy="156"/>
            </a:xfrm>
            <a:prstGeom prst="line">
              <a:avLst/>
            </a:prstGeom>
            <a:noFill/>
            <a:ln w="0">
              <a:solidFill>
                <a:srgbClr val="808080"/>
              </a:solidFill>
              <a:round/>
              <a:headEnd/>
              <a:tailEnd/>
            </a:ln>
          </p:spPr>
          <p:txBody>
            <a:bodyPr/>
            <a:lstStyle/>
            <a:p>
              <a:endParaRPr lang="en-US"/>
            </a:p>
          </p:txBody>
        </p:sp>
        <p:sp>
          <p:nvSpPr>
            <p:cNvPr id="37942" name="Line 52"/>
            <p:cNvSpPr>
              <a:spLocks noChangeShapeType="1"/>
            </p:cNvSpPr>
            <p:nvPr/>
          </p:nvSpPr>
          <p:spPr bwMode="auto">
            <a:xfrm flipH="1">
              <a:off x="3354" y="2334"/>
              <a:ext cx="24" cy="204"/>
            </a:xfrm>
            <a:prstGeom prst="line">
              <a:avLst/>
            </a:prstGeom>
            <a:noFill/>
            <a:ln w="0">
              <a:solidFill>
                <a:srgbClr val="808080"/>
              </a:solidFill>
              <a:round/>
              <a:headEnd/>
              <a:tailEnd/>
            </a:ln>
          </p:spPr>
          <p:txBody>
            <a:bodyPr/>
            <a:lstStyle/>
            <a:p>
              <a:endParaRPr lang="en-US"/>
            </a:p>
          </p:txBody>
        </p:sp>
        <p:sp>
          <p:nvSpPr>
            <p:cNvPr id="37943" name="Line 53"/>
            <p:cNvSpPr>
              <a:spLocks noChangeShapeType="1"/>
            </p:cNvSpPr>
            <p:nvPr/>
          </p:nvSpPr>
          <p:spPr bwMode="auto">
            <a:xfrm flipH="1">
              <a:off x="3498" y="2322"/>
              <a:ext cx="24" cy="258"/>
            </a:xfrm>
            <a:prstGeom prst="line">
              <a:avLst/>
            </a:prstGeom>
            <a:noFill/>
            <a:ln w="0">
              <a:solidFill>
                <a:srgbClr val="808080"/>
              </a:solidFill>
              <a:round/>
              <a:headEnd/>
              <a:tailEnd/>
            </a:ln>
          </p:spPr>
          <p:txBody>
            <a:bodyPr/>
            <a:lstStyle/>
            <a:p>
              <a:endParaRPr lang="en-US"/>
            </a:p>
          </p:txBody>
        </p:sp>
        <p:sp>
          <p:nvSpPr>
            <p:cNvPr id="37944" name="Line 54"/>
            <p:cNvSpPr>
              <a:spLocks noChangeShapeType="1"/>
            </p:cNvSpPr>
            <p:nvPr/>
          </p:nvSpPr>
          <p:spPr bwMode="auto">
            <a:xfrm flipH="1">
              <a:off x="3636" y="2304"/>
              <a:ext cx="24" cy="312"/>
            </a:xfrm>
            <a:prstGeom prst="line">
              <a:avLst/>
            </a:prstGeom>
            <a:noFill/>
            <a:ln w="0">
              <a:solidFill>
                <a:srgbClr val="808080"/>
              </a:solidFill>
              <a:round/>
              <a:headEnd/>
              <a:tailEnd/>
            </a:ln>
          </p:spPr>
          <p:txBody>
            <a:bodyPr/>
            <a:lstStyle/>
            <a:p>
              <a:endParaRPr lang="en-US"/>
            </a:p>
          </p:txBody>
        </p:sp>
        <p:sp>
          <p:nvSpPr>
            <p:cNvPr id="37945" name="Line 55"/>
            <p:cNvSpPr>
              <a:spLocks noChangeShapeType="1"/>
            </p:cNvSpPr>
            <p:nvPr/>
          </p:nvSpPr>
          <p:spPr bwMode="auto">
            <a:xfrm flipH="1">
              <a:off x="3774" y="2292"/>
              <a:ext cx="30" cy="366"/>
            </a:xfrm>
            <a:prstGeom prst="line">
              <a:avLst/>
            </a:prstGeom>
            <a:noFill/>
            <a:ln w="0">
              <a:solidFill>
                <a:srgbClr val="808080"/>
              </a:solidFill>
              <a:round/>
              <a:headEnd/>
              <a:tailEnd/>
            </a:ln>
          </p:spPr>
          <p:txBody>
            <a:bodyPr/>
            <a:lstStyle/>
            <a:p>
              <a:endParaRPr lang="en-US"/>
            </a:p>
          </p:txBody>
        </p:sp>
        <p:sp>
          <p:nvSpPr>
            <p:cNvPr id="37946" name="Line 56"/>
            <p:cNvSpPr>
              <a:spLocks noChangeShapeType="1"/>
            </p:cNvSpPr>
            <p:nvPr/>
          </p:nvSpPr>
          <p:spPr bwMode="auto">
            <a:xfrm flipH="1">
              <a:off x="3912" y="2280"/>
              <a:ext cx="36" cy="420"/>
            </a:xfrm>
            <a:prstGeom prst="line">
              <a:avLst/>
            </a:prstGeom>
            <a:noFill/>
            <a:ln w="0">
              <a:solidFill>
                <a:srgbClr val="808080"/>
              </a:solidFill>
              <a:round/>
              <a:headEnd/>
              <a:tailEnd/>
            </a:ln>
          </p:spPr>
          <p:txBody>
            <a:bodyPr/>
            <a:lstStyle/>
            <a:p>
              <a:endParaRPr lang="en-US"/>
            </a:p>
          </p:txBody>
        </p:sp>
        <p:sp>
          <p:nvSpPr>
            <p:cNvPr id="37947" name="Line 57"/>
            <p:cNvSpPr>
              <a:spLocks noChangeShapeType="1"/>
            </p:cNvSpPr>
            <p:nvPr/>
          </p:nvSpPr>
          <p:spPr bwMode="auto">
            <a:xfrm flipH="1">
              <a:off x="4050" y="2268"/>
              <a:ext cx="42" cy="468"/>
            </a:xfrm>
            <a:prstGeom prst="line">
              <a:avLst/>
            </a:prstGeom>
            <a:noFill/>
            <a:ln w="0">
              <a:solidFill>
                <a:srgbClr val="808080"/>
              </a:solidFill>
              <a:round/>
              <a:headEnd/>
              <a:tailEnd/>
            </a:ln>
          </p:spPr>
          <p:txBody>
            <a:bodyPr/>
            <a:lstStyle/>
            <a:p>
              <a:endParaRPr lang="en-US"/>
            </a:p>
          </p:txBody>
        </p:sp>
        <p:sp>
          <p:nvSpPr>
            <p:cNvPr id="37948" name="Line 58"/>
            <p:cNvSpPr>
              <a:spLocks noChangeShapeType="1"/>
            </p:cNvSpPr>
            <p:nvPr/>
          </p:nvSpPr>
          <p:spPr bwMode="auto">
            <a:xfrm flipH="1">
              <a:off x="4188" y="2256"/>
              <a:ext cx="48" cy="522"/>
            </a:xfrm>
            <a:prstGeom prst="line">
              <a:avLst/>
            </a:prstGeom>
            <a:noFill/>
            <a:ln w="0">
              <a:solidFill>
                <a:srgbClr val="808080"/>
              </a:solidFill>
              <a:round/>
              <a:headEnd/>
              <a:tailEnd/>
            </a:ln>
          </p:spPr>
          <p:txBody>
            <a:bodyPr/>
            <a:lstStyle/>
            <a:p>
              <a:endParaRPr lang="en-US"/>
            </a:p>
          </p:txBody>
        </p:sp>
        <p:sp>
          <p:nvSpPr>
            <p:cNvPr id="37949" name="Line 59"/>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50" name="Line 60"/>
            <p:cNvSpPr>
              <a:spLocks noChangeShapeType="1"/>
            </p:cNvSpPr>
            <p:nvPr/>
          </p:nvSpPr>
          <p:spPr bwMode="auto">
            <a:xfrm flipH="1">
              <a:off x="2916" y="2424"/>
              <a:ext cx="24" cy="42"/>
            </a:xfrm>
            <a:prstGeom prst="line">
              <a:avLst/>
            </a:prstGeom>
            <a:noFill/>
            <a:ln w="0">
              <a:solidFill>
                <a:srgbClr val="808080"/>
              </a:solidFill>
              <a:round/>
              <a:headEnd/>
              <a:tailEnd/>
            </a:ln>
          </p:spPr>
          <p:txBody>
            <a:bodyPr/>
            <a:lstStyle/>
            <a:p>
              <a:endParaRPr lang="en-US"/>
            </a:p>
          </p:txBody>
        </p:sp>
        <p:sp>
          <p:nvSpPr>
            <p:cNvPr id="37951" name="Line 61"/>
            <p:cNvSpPr>
              <a:spLocks noChangeShapeType="1"/>
            </p:cNvSpPr>
            <p:nvPr/>
          </p:nvSpPr>
          <p:spPr bwMode="auto">
            <a:xfrm flipH="1">
              <a:off x="3030" y="2460"/>
              <a:ext cx="48" cy="96"/>
            </a:xfrm>
            <a:prstGeom prst="line">
              <a:avLst/>
            </a:prstGeom>
            <a:noFill/>
            <a:ln w="0">
              <a:solidFill>
                <a:srgbClr val="808080"/>
              </a:solidFill>
              <a:round/>
              <a:headEnd/>
              <a:tailEnd/>
            </a:ln>
          </p:spPr>
          <p:txBody>
            <a:bodyPr/>
            <a:lstStyle/>
            <a:p>
              <a:endParaRPr lang="en-US"/>
            </a:p>
          </p:txBody>
        </p:sp>
        <p:sp>
          <p:nvSpPr>
            <p:cNvPr id="37952" name="Line 62"/>
            <p:cNvSpPr>
              <a:spLocks noChangeShapeType="1"/>
            </p:cNvSpPr>
            <p:nvPr/>
          </p:nvSpPr>
          <p:spPr bwMode="auto">
            <a:xfrm flipH="1">
              <a:off x="3144" y="2502"/>
              <a:ext cx="72" cy="138"/>
            </a:xfrm>
            <a:prstGeom prst="line">
              <a:avLst/>
            </a:prstGeom>
            <a:noFill/>
            <a:ln w="0">
              <a:solidFill>
                <a:srgbClr val="808080"/>
              </a:solidFill>
              <a:round/>
              <a:headEnd/>
              <a:tailEnd/>
            </a:ln>
          </p:spPr>
          <p:txBody>
            <a:bodyPr/>
            <a:lstStyle/>
            <a:p>
              <a:endParaRPr lang="en-US"/>
            </a:p>
          </p:txBody>
        </p:sp>
        <p:sp>
          <p:nvSpPr>
            <p:cNvPr id="37953" name="Line 63"/>
            <p:cNvSpPr>
              <a:spLocks noChangeShapeType="1"/>
            </p:cNvSpPr>
            <p:nvPr/>
          </p:nvSpPr>
          <p:spPr bwMode="auto">
            <a:xfrm flipH="1">
              <a:off x="3258" y="2538"/>
              <a:ext cx="96" cy="192"/>
            </a:xfrm>
            <a:prstGeom prst="line">
              <a:avLst/>
            </a:prstGeom>
            <a:noFill/>
            <a:ln w="0">
              <a:solidFill>
                <a:srgbClr val="808080"/>
              </a:solidFill>
              <a:round/>
              <a:headEnd/>
              <a:tailEnd/>
            </a:ln>
          </p:spPr>
          <p:txBody>
            <a:bodyPr/>
            <a:lstStyle/>
            <a:p>
              <a:endParaRPr lang="en-US"/>
            </a:p>
          </p:txBody>
        </p:sp>
        <p:sp>
          <p:nvSpPr>
            <p:cNvPr id="37954" name="Line 64"/>
            <p:cNvSpPr>
              <a:spLocks noChangeShapeType="1"/>
            </p:cNvSpPr>
            <p:nvPr/>
          </p:nvSpPr>
          <p:spPr bwMode="auto">
            <a:xfrm flipH="1">
              <a:off x="3378" y="2580"/>
              <a:ext cx="120" cy="234"/>
            </a:xfrm>
            <a:prstGeom prst="line">
              <a:avLst/>
            </a:prstGeom>
            <a:noFill/>
            <a:ln w="0">
              <a:solidFill>
                <a:srgbClr val="808080"/>
              </a:solidFill>
              <a:round/>
              <a:headEnd/>
              <a:tailEnd/>
            </a:ln>
          </p:spPr>
          <p:txBody>
            <a:bodyPr/>
            <a:lstStyle/>
            <a:p>
              <a:endParaRPr lang="en-US"/>
            </a:p>
          </p:txBody>
        </p:sp>
        <p:sp>
          <p:nvSpPr>
            <p:cNvPr id="37955" name="Line 65"/>
            <p:cNvSpPr>
              <a:spLocks noChangeShapeType="1"/>
            </p:cNvSpPr>
            <p:nvPr/>
          </p:nvSpPr>
          <p:spPr bwMode="auto">
            <a:xfrm flipH="1">
              <a:off x="3492" y="2616"/>
              <a:ext cx="144" cy="288"/>
            </a:xfrm>
            <a:prstGeom prst="line">
              <a:avLst/>
            </a:prstGeom>
            <a:noFill/>
            <a:ln w="0">
              <a:solidFill>
                <a:srgbClr val="808080"/>
              </a:solidFill>
              <a:round/>
              <a:headEnd/>
              <a:tailEnd/>
            </a:ln>
          </p:spPr>
          <p:txBody>
            <a:bodyPr/>
            <a:lstStyle/>
            <a:p>
              <a:endParaRPr lang="en-US"/>
            </a:p>
          </p:txBody>
        </p:sp>
        <p:sp>
          <p:nvSpPr>
            <p:cNvPr id="37956" name="Line 66"/>
            <p:cNvSpPr>
              <a:spLocks noChangeShapeType="1"/>
            </p:cNvSpPr>
            <p:nvPr/>
          </p:nvSpPr>
          <p:spPr bwMode="auto">
            <a:xfrm flipH="1">
              <a:off x="3606" y="2658"/>
              <a:ext cx="168" cy="330"/>
            </a:xfrm>
            <a:prstGeom prst="line">
              <a:avLst/>
            </a:prstGeom>
            <a:noFill/>
            <a:ln w="0">
              <a:solidFill>
                <a:srgbClr val="808080"/>
              </a:solidFill>
              <a:round/>
              <a:headEnd/>
              <a:tailEnd/>
            </a:ln>
          </p:spPr>
          <p:txBody>
            <a:bodyPr/>
            <a:lstStyle/>
            <a:p>
              <a:endParaRPr lang="en-US"/>
            </a:p>
          </p:txBody>
        </p:sp>
        <p:sp>
          <p:nvSpPr>
            <p:cNvPr id="37957" name="Line 67"/>
            <p:cNvSpPr>
              <a:spLocks noChangeShapeType="1"/>
            </p:cNvSpPr>
            <p:nvPr/>
          </p:nvSpPr>
          <p:spPr bwMode="auto">
            <a:xfrm flipH="1">
              <a:off x="3720" y="2700"/>
              <a:ext cx="192" cy="378"/>
            </a:xfrm>
            <a:prstGeom prst="line">
              <a:avLst/>
            </a:prstGeom>
            <a:noFill/>
            <a:ln w="0">
              <a:solidFill>
                <a:srgbClr val="808080"/>
              </a:solidFill>
              <a:round/>
              <a:headEnd/>
              <a:tailEnd/>
            </a:ln>
          </p:spPr>
          <p:txBody>
            <a:bodyPr/>
            <a:lstStyle/>
            <a:p>
              <a:endParaRPr lang="en-US"/>
            </a:p>
          </p:txBody>
        </p:sp>
        <p:sp>
          <p:nvSpPr>
            <p:cNvPr id="37958" name="Line 68"/>
            <p:cNvSpPr>
              <a:spLocks noChangeShapeType="1"/>
            </p:cNvSpPr>
            <p:nvPr/>
          </p:nvSpPr>
          <p:spPr bwMode="auto">
            <a:xfrm flipH="1">
              <a:off x="3834" y="2736"/>
              <a:ext cx="216" cy="426"/>
            </a:xfrm>
            <a:prstGeom prst="line">
              <a:avLst/>
            </a:prstGeom>
            <a:noFill/>
            <a:ln w="0">
              <a:solidFill>
                <a:srgbClr val="808080"/>
              </a:solidFill>
              <a:round/>
              <a:headEnd/>
              <a:tailEnd/>
            </a:ln>
          </p:spPr>
          <p:txBody>
            <a:bodyPr/>
            <a:lstStyle/>
            <a:p>
              <a:endParaRPr lang="en-US"/>
            </a:p>
          </p:txBody>
        </p:sp>
        <p:sp>
          <p:nvSpPr>
            <p:cNvPr id="37959" name="Line 69"/>
            <p:cNvSpPr>
              <a:spLocks noChangeShapeType="1"/>
            </p:cNvSpPr>
            <p:nvPr/>
          </p:nvSpPr>
          <p:spPr bwMode="auto">
            <a:xfrm flipH="1">
              <a:off x="3948" y="2778"/>
              <a:ext cx="240" cy="468"/>
            </a:xfrm>
            <a:prstGeom prst="line">
              <a:avLst/>
            </a:prstGeom>
            <a:noFill/>
            <a:ln w="0">
              <a:solidFill>
                <a:srgbClr val="808080"/>
              </a:solidFill>
              <a:round/>
              <a:headEnd/>
              <a:tailEnd/>
            </a:ln>
          </p:spPr>
          <p:txBody>
            <a:bodyPr/>
            <a:lstStyle/>
            <a:p>
              <a:endParaRPr lang="en-US"/>
            </a:p>
          </p:txBody>
        </p:sp>
        <p:sp>
          <p:nvSpPr>
            <p:cNvPr id="37960" name="Line 70"/>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61" name="Line 71"/>
            <p:cNvSpPr>
              <a:spLocks noChangeShapeType="1"/>
            </p:cNvSpPr>
            <p:nvPr/>
          </p:nvSpPr>
          <p:spPr bwMode="auto">
            <a:xfrm flipH="1">
              <a:off x="2880" y="2466"/>
              <a:ext cx="36" cy="36"/>
            </a:xfrm>
            <a:prstGeom prst="line">
              <a:avLst/>
            </a:prstGeom>
            <a:noFill/>
            <a:ln w="0">
              <a:solidFill>
                <a:srgbClr val="808080"/>
              </a:solidFill>
              <a:round/>
              <a:headEnd/>
              <a:tailEnd/>
            </a:ln>
          </p:spPr>
          <p:txBody>
            <a:bodyPr/>
            <a:lstStyle/>
            <a:p>
              <a:endParaRPr lang="en-US"/>
            </a:p>
          </p:txBody>
        </p:sp>
        <p:sp>
          <p:nvSpPr>
            <p:cNvPr id="37962" name="Line 72"/>
            <p:cNvSpPr>
              <a:spLocks noChangeShapeType="1"/>
            </p:cNvSpPr>
            <p:nvPr/>
          </p:nvSpPr>
          <p:spPr bwMode="auto">
            <a:xfrm flipH="1">
              <a:off x="2952" y="2556"/>
              <a:ext cx="78" cy="72"/>
            </a:xfrm>
            <a:prstGeom prst="line">
              <a:avLst/>
            </a:prstGeom>
            <a:noFill/>
            <a:ln w="0">
              <a:solidFill>
                <a:srgbClr val="808080"/>
              </a:solidFill>
              <a:round/>
              <a:headEnd/>
              <a:tailEnd/>
            </a:ln>
          </p:spPr>
          <p:txBody>
            <a:bodyPr/>
            <a:lstStyle/>
            <a:p>
              <a:endParaRPr lang="en-US"/>
            </a:p>
          </p:txBody>
        </p:sp>
        <p:sp>
          <p:nvSpPr>
            <p:cNvPr id="37963" name="Line 73"/>
            <p:cNvSpPr>
              <a:spLocks noChangeShapeType="1"/>
            </p:cNvSpPr>
            <p:nvPr/>
          </p:nvSpPr>
          <p:spPr bwMode="auto">
            <a:xfrm flipH="1">
              <a:off x="3030" y="2640"/>
              <a:ext cx="114" cy="108"/>
            </a:xfrm>
            <a:prstGeom prst="line">
              <a:avLst/>
            </a:prstGeom>
            <a:noFill/>
            <a:ln w="0">
              <a:solidFill>
                <a:srgbClr val="808080"/>
              </a:solidFill>
              <a:round/>
              <a:headEnd/>
              <a:tailEnd/>
            </a:ln>
          </p:spPr>
          <p:txBody>
            <a:bodyPr/>
            <a:lstStyle/>
            <a:p>
              <a:endParaRPr lang="en-US"/>
            </a:p>
          </p:txBody>
        </p:sp>
        <p:sp>
          <p:nvSpPr>
            <p:cNvPr id="37964" name="Line 74"/>
            <p:cNvSpPr>
              <a:spLocks noChangeShapeType="1"/>
            </p:cNvSpPr>
            <p:nvPr/>
          </p:nvSpPr>
          <p:spPr bwMode="auto">
            <a:xfrm flipH="1">
              <a:off x="3108" y="2730"/>
              <a:ext cx="150" cy="138"/>
            </a:xfrm>
            <a:prstGeom prst="line">
              <a:avLst/>
            </a:prstGeom>
            <a:noFill/>
            <a:ln w="0">
              <a:solidFill>
                <a:srgbClr val="808080"/>
              </a:solidFill>
              <a:round/>
              <a:headEnd/>
              <a:tailEnd/>
            </a:ln>
          </p:spPr>
          <p:txBody>
            <a:bodyPr/>
            <a:lstStyle/>
            <a:p>
              <a:endParaRPr lang="en-US"/>
            </a:p>
          </p:txBody>
        </p:sp>
        <p:sp>
          <p:nvSpPr>
            <p:cNvPr id="37965" name="Line 75"/>
            <p:cNvSpPr>
              <a:spLocks noChangeShapeType="1"/>
            </p:cNvSpPr>
            <p:nvPr/>
          </p:nvSpPr>
          <p:spPr bwMode="auto">
            <a:xfrm flipH="1">
              <a:off x="3186" y="2814"/>
              <a:ext cx="192" cy="180"/>
            </a:xfrm>
            <a:prstGeom prst="line">
              <a:avLst/>
            </a:prstGeom>
            <a:noFill/>
            <a:ln w="0">
              <a:solidFill>
                <a:srgbClr val="808080"/>
              </a:solidFill>
              <a:round/>
              <a:headEnd/>
              <a:tailEnd/>
            </a:ln>
          </p:spPr>
          <p:txBody>
            <a:bodyPr/>
            <a:lstStyle/>
            <a:p>
              <a:endParaRPr lang="en-US"/>
            </a:p>
          </p:txBody>
        </p:sp>
        <p:sp>
          <p:nvSpPr>
            <p:cNvPr id="37966" name="Line 76"/>
            <p:cNvSpPr>
              <a:spLocks noChangeShapeType="1"/>
            </p:cNvSpPr>
            <p:nvPr/>
          </p:nvSpPr>
          <p:spPr bwMode="auto">
            <a:xfrm flipH="1">
              <a:off x="3258" y="2904"/>
              <a:ext cx="234" cy="210"/>
            </a:xfrm>
            <a:prstGeom prst="line">
              <a:avLst/>
            </a:prstGeom>
            <a:noFill/>
            <a:ln w="0">
              <a:solidFill>
                <a:srgbClr val="808080"/>
              </a:solidFill>
              <a:round/>
              <a:headEnd/>
              <a:tailEnd/>
            </a:ln>
          </p:spPr>
          <p:txBody>
            <a:bodyPr/>
            <a:lstStyle/>
            <a:p>
              <a:endParaRPr lang="en-US"/>
            </a:p>
          </p:txBody>
        </p:sp>
        <p:sp>
          <p:nvSpPr>
            <p:cNvPr id="37967" name="Line 77"/>
            <p:cNvSpPr>
              <a:spLocks noChangeShapeType="1"/>
            </p:cNvSpPr>
            <p:nvPr/>
          </p:nvSpPr>
          <p:spPr bwMode="auto">
            <a:xfrm flipH="1">
              <a:off x="3336" y="2988"/>
              <a:ext cx="270" cy="246"/>
            </a:xfrm>
            <a:prstGeom prst="line">
              <a:avLst/>
            </a:prstGeom>
            <a:noFill/>
            <a:ln w="0">
              <a:solidFill>
                <a:srgbClr val="808080"/>
              </a:solidFill>
              <a:round/>
              <a:headEnd/>
              <a:tailEnd/>
            </a:ln>
          </p:spPr>
          <p:txBody>
            <a:bodyPr/>
            <a:lstStyle/>
            <a:p>
              <a:endParaRPr lang="en-US"/>
            </a:p>
          </p:txBody>
        </p:sp>
        <p:sp>
          <p:nvSpPr>
            <p:cNvPr id="37968" name="Line 78"/>
            <p:cNvSpPr>
              <a:spLocks noChangeShapeType="1"/>
            </p:cNvSpPr>
            <p:nvPr/>
          </p:nvSpPr>
          <p:spPr bwMode="auto">
            <a:xfrm flipH="1">
              <a:off x="3414" y="3078"/>
              <a:ext cx="306" cy="282"/>
            </a:xfrm>
            <a:prstGeom prst="line">
              <a:avLst/>
            </a:prstGeom>
            <a:noFill/>
            <a:ln w="0">
              <a:solidFill>
                <a:srgbClr val="808080"/>
              </a:solidFill>
              <a:round/>
              <a:headEnd/>
              <a:tailEnd/>
            </a:ln>
          </p:spPr>
          <p:txBody>
            <a:bodyPr/>
            <a:lstStyle/>
            <a:p>
              <a:endParaRPr lang="en-US"/>
            </a:p>
          </p:txBody>
        </p:sp>
        <p:sp>
          <p:nvSpPr>
            <p:cNvPr id="37969" name="Line 79"/>
            <p:cNvSpPr>
              <a:spLocks noChangeShapeType="1"/>
            </p:cNvSpPr>
            <p:nvPr/>
          </p:nvSpPr>
          <p:spPr bwMode="auto">
            <a:xfrm flipH="1">
              <a:off x="3492" y="3162"/>
              <a:ext cx="342" cy="318"/>
            </a:xfrm>
            <a:prstGeom prst="line">
              <a:avLst/>
            </a:prstGeom>
            <a:noFill/>
            <a:ln w="0">
              <a:solidFill>
                <a:srgbClr val="808080"/>
              </a:solidFill>
              <a:round/>
              <a:headEnd/>
              <a:tailEnd/>
            </a:ln>
          </p:spPr>
          <p:txBody>
            <a:bodyPr/>
            <a:lstStyle/>
            <a:p>
              <a:endParaRPr lang="en-US"/>
            </a:p>
          </p:txBody>
        </p:sp>
        <p:sp>
          <p:nvSpPr>
            <p:cNvPr id="37970" name="Line 80"/>
            <p:cNvSpPr>
              <a:spLocks noChangeShapeType="1"/>
            </p:cNvSpPr>
            <p:nvPr/>
          </p:nvSpPr>
          <p:spPr bwMode="auto">
            <a:xfrm flipH="1">
              <a:off x="3564" y="3246"/>
              <a:ext cx="384" cy="354"/>
            </a:xfrm>
            <a:prstGeom prst="line">
              <a:avLst/>
            </a:prstGeom>
            <a:noFill/>
            <a:ln w="0">
              <a:solidFill>
                <a:srgbClr val="808080"/>
              </a:solidFill>
              <a:round/>
              <a:headEnd/>
              <a:tailEnd/>
            </a:ln>
          </p:spPr>
          <p:txBody>
            <a:bodyPr/>
            <a:lstStyle/>
            <a:p>
              <a:endParaRPr lang="en-US"/>
            </a:p>
          </p:txBody>
        </p:sp>
        <p:sp>
          <p:nvSpPr>
            <p:cNvPr id="37971" name="Line 81"/>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72" name="Line 82"/>
            <p:cNvSpPr>
              <a:spLocks noChangeShapeType="1"/>
            </p:cNvSpPr>
            <p:nvPr/>
          </p:nvSpPr>
          <p:spPr bwMode="auto">
            <a:xfrm flipH="1">
              <a:off x="2832" y="2502"/>
              <a:ext cx="48" cy="24"/>
            </a:xfrm>
            <a:prstGeom prst="line">
              <a:avLst/>
            </a:prstGeom>
            <a:noFill/>
            <a:ln w="0">
              <a:solidFill>
                <a:srgbClr val="808080"/>
              </a:solidFill>
              <a:round/>
              <a:headEnd/>
              <a:tailEnd/>
            </a:ln>
          </p:spPr>
          <p:txBody>
            <a:bodyPr/>
            <a:lstStyle/>
            <a:p>
              <a:endParaRPr lang="en-US"/>
            </a:p>
          </p:txBody>
        </p:sp>
        <p:sp>
          <p:nvSpPr>
            <p:cNvPr id="37973" name="Line 83"/>
            <p:cNvSpPr>
              <a:spLocks noChangeShapeType="1"/>
            </p:cNvSpPr>
            <p:nvPr/>
          </p:nvSpPr>
          <p:spPr bwMode="auto">
            <a:xfrm flipH="1">
              <a:off x="2856" y="2628"/>
              <a:ext cx="96" cy="36"/>
            </a:xfrm>
            <a:prstGeom prst="line">
              <a:avLst/>
            </a:prstGeom>
            <a:noFill/>
            <a:ln w="0">
              <a:solidFill>
                <a:srgbClr val="808080"/>
              </a:solidFill>
              <a:round/>
              <a:headEnd/>
              <a:tailEnd/>
            </a:ln>
          </p:spPr>
          <p:txBody>
            <a:bodyPr/>
            <a:lstStyle/>
            <a:p>
              <a:endParaRPr lang="en-US"/>
            </a:p>
          </p:txBody>
        </p:sp>
        <p:sp>
          <p:nvSpPr>
            <p:cNvPr id="37974" name="Line 84"/>
            <p:cNvSpPr>
              <a:spLocks noChangeShapeType="1"/>
            </p:cNvSpPr>
            <p:nvPr/>
          </p:nvSpPr>
          <p:spPr bwMode="auto">
            <a:xfrm flipH="1">
              <a:off x="2886" y="2748"/>
              <a:ext cx="144" cy="60"/>
            </a:xfrm>
            <a:prstGeom prst="line">
              <a:avLst/>
            </a:prstGeom>
            <a:noFill/>
            <a:ln w="0">
              <a:solidFill>
                <a:srgbClr val="808080"/>
              </a:solidFill>
              <a:round/>
              <a:headEnd/>
              <a:tailEnd/>
            </a:ln>
          </p:spPr>
          <p:txBody>
            <a:bodyPr/>
            <a:lstStyle/>
            <a:p>
              <a:endParaRPr lang="en-US"/>
            </a:p>
          </p:txBody>
        </p:sp>
        <p:sp>
          <p:nvSpPr>
            <p:cNvPr id="37975" name="Line 85"/>
            <p:cNvSpPr>
              <a:spLocks noChangeShapeType="1"/>
            </p:cNvSpPr>
            <p:nvPr/>
          </p:nvSpPr>
          <p:spPr bwMode="auto">
            <a:xfrm flipH="1">
              <a:off x="2910" y="2868"/>
              <a:ext cx="198" cy="78"/>
            </a:xfrm>
            <a:prstGeom prst="line">
              <a:avLst/>
            </a:prstGeom>
            <a:noFill/>
            <a:ln w="0">
              <a:solidFill>
                <a:srgbClr val="808080"/>
              </a:solidFill>
              <a:round/>
              <a:headEnd/>
              <a:tailEnd/>
            </a:ln>
          </p:spPr>
          <p:txBody>
            <a:bodyPr/>
            <a:lstStyle/>
            <a:p>
              <a:endParaRPr lang="en-US"/>
            </a:p>
          </p:txBody>
        </p:sp>
        <p:sp>
          <p:nvSpPr>
            <p:cNvPr id="37976" name="Line 86"/>
            <p:cNvSpPr>
              <a:spLocks noChangeShapeType="1"/>
            </p:cNvSpPr>
            <p:nvPr/>
          </p:nvSpPr>
          <p:spPr bwMode="auto">
            <a:xfrm flipH="1">
              <a:off x="2940" y="2994"/>
              <a:ext cx="246" cy="96"/>
            </a:xfrm>
            <a:prstGeom prst="line">
              <a:avLst/>
            </a:prstGeom>
            <a:noFill/>
            <a:ln w="0">
              <a:solidFill>
                <a:srgbClr val="808080"/>
              </a:solidFill>
              <a:round/>
              <a:headEnd/>
              <a:tailEnd/>
            </a:ln>
          </p:spPr>
          <p:txBody>
            <a:bodyPr/>
            <a:lstStyle/>
            <a:p>
              <a:endParaRPr lang="en-US"/>
            </a:p>
          </p:txBody>
        </p:sp>
        <p:sp>
          <p:nvSpPr>
            <p:cNvPr id="37977" name="Line 87"/>
            <p:cNvSpPr>
              <a:spLocks noChangeShapeType="1"/>
            </p:cNvSpPr>
            <p:nvPr/>
          </p:nvSpPr>
          <p:spPr bwMode="auto">
            <a:xfrm flipH="1">
              <a:off x="2964" y="3114"/>
              <a:ext cx="294" cy="120"/>
            </a:xfrm>
            <a:prstGeom prst="line">
              <a:avLst/>
            </a:prstGeom>
            <a:noFill/>
            <a:ln w="0">
              <a:solidFill>
                <a:srgbClr val="808080"/>
              </a:solidFill>
              <a:round/>
              <a:headEnd/>
              <a:tailEnd/>
            </a:ln>
          </p:spPr>
          <p:txBody>
            <a:bodyPr/>
            <a:lstStyle/>
            <a:p>
              <a:endParaRPr lang="en-US"/>
            </a:p>
          </p:txBody>
        </p:sp>
        <p:sp>
          <p:nvSpPr>
            <p:cNvPr id="37978" name="Line 88"/>
            <p:cNvSpPr>
              <a:spLocks noChangeShapeType="1"/>
            </p:cNvSpPr>
            <p:nvPr/>
          </p:nvSpPr>
          <p:spPr bwMode="auto">
            <a:xfrm flipH="1">
              <a:off x="2994" y="3234"/>
              <a:ext cx="342" cy="138"/>
            </a:xfrm>
            <a:prstGeom prst="line">
              <a:avLst/>
            </a:prstGeom>
            <a:noFill/>
            <a:ln w="0">
              <a:solidFill>
                <a:srgbClr val="808080"/>
              </a:solidFill>
              <a:round/>
              <a:headEnd/>
              <a:tailEnd/>
            </a:ln>
          </p:spPr>
          <p:txBody>
            <a:bodyPr/>
            <a:lstStyle/>
            <a:p>
              <a:endParaRPr lang="en-US"/>
            </a:p>
          </p:txBody>
        </p:sp>
        <p:sp>
          <p:nvSpPr>
            <p:cNvPr id="37979" name="Line 89"/>
            <p:cNvSpPr>
              <a:spLocks noChangeShapeType="1"/>
            </p:cNvSpPr>
            <p:nvPr/>
          </p:nvSpPr>
          <p:spPr bwMode="auto">
            <a:xfrm flipH="1">
              <a:off x="3024" y="3360"/>
              <a:ext cx="390" cy="156"/>
            </a:xfrm>
            <a:prstGeom prst="line">
              <a:avLst/>
            </a:prstGeom>
            <a:noFill/>
            <a:ln w="0">
              <a:solidFill>
                <a:srgbClr val="808080"/>
              </a:solidFill>
              <a:round/>
              <a:headEnd/>
              <a:tailEnd/>
            </a:ln>
          </p:spPr>
          <p:txBody>
            <a:bodyPr/>
            <a:lstStyle/>
            <a:p>
              <a:endParaRPr lang="en-US"/>
            </a:p>
          </p:txBody>
        </p:sp>
        <p:sp>
          <p:nvSpPr>
            <p:cNvPr id="37980" name="Line 90"/>
            <p:cNvSpPr>
              <a:spLocks noChangeShapeType="1"/>
            </p:cNvSpPr>
            <p:nvPr/>
          </p:nvSpPr>
          <p:spPr bwMode="auto">
            <a:xfrm flipH="1">
              <a:off x="3048" y="3480"/>
              <a:ext cx="444" cy="174"/>
            </a:xfrm>
            <a:prstGeom prst="line">
              <a:avLst/>
            </a:prstGeom>
            <a:noFill/>
            <a:ln w="0">
              <a:solidFill>
                <a:srgbClr val="808080"/>
              </a:solidFill>
              <a:round/>
              <a:headEnd/>
              <a:tailEnd/>
            </a:ln>
          </p:spPr>
          <p:txBody>
            <a:bodyPr/>
            <a:lstStyle/>
            <a:p>
              <a:endParaRPr lang="en-US"/>
            </a:p>
          </p:txBody>
        </p:sp>
        <p:sp>
          <p:nvSpPr>
            <p:cNvPr id="37981" name="Line 91"/>
            <p:cNvSpPr>
              <a:spLocks noChangeShapeType="1"/>
            </p:cNvSpPr>
            <p:nvPr/>
          </p:nvSpPr>
          <p:spPr bwMode="auto">
            <a:xfrm flipH="1">
              <a:off x="3078" y="3600"/>
              <a:ext cx="486" cy="198"/>
            </a:xfrm>
            <a:prstGeom prst="line">
              <a:avLst/>
            </a:prstGeom>
            <a:noFill/>
            <a:ln w="0">
              <a:solidFill>
                <a:srgbClr val="808080"/>
              </a:solidFill>
              <a:round/>
              <a:headEnd/>
              <a:tailEnd/>
            </a:ln>
          </p:spPr>
          <p:txBody>
            <a:bodyPr/>
            <a:lstStyle/>
            <a:p>
              <a:endParaRPr lang="en-US"/>
            </a:p>
          </p:txBody>
        </p:sp>
        <p:sp>
          <p:nvSpPr>
            <p:cNvPr id="37982" name="Line 92"/>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83" name="Line 93"/>
            <p:cNvSpPr>
              <a:spLocks noChangeShapeType="1"/>
            </p:cNvSpPr>
            <p:nvPr/>
          </p:nvSpPr>
          <p:spPr bwMode="auto">
            <a:xfrm flipH="1">
              <a:off x="2772" y="2526"/>
              <a:ext cx="60" cy="1"/>
            </a:xfrm>
            <a:prstGeom prst="line">
              <a:avLst/>
            </a:prstGeom>
            <a:noFill/>
            <a:ln w="0">
              <a:solidFill>
                <a:srgbClr val="808080"/>
              </a:solidFill>
              <a:round/>
              <a:headEnd/>
              <a:tailEnd/>
            </a:ln>
          </p:spPr>
          <p:txBody>
            <a:bodyPr/>
            <a:lstStyle/>
            <a:p>
              <a:endParaRPr lang="en-US"/>
            </a:p>
          </p:txBody>
        </p:sp>
        <p:sp>
          <p:nvSpPr>
            <p:cNvPr id="37984" name="Line 94"/>
            <p:cNvSpPr>
              <a:spLocks noChangeShapeType="1"/>
            </p:cNvSpPr>
            <p:nvPr/>
          </p:nvSpPr>
          <p:spPr bwMode="auto">
            <a:xfrm flipH="1">
              <a:off x="2748" y="2664"/>
              <a:ext cx="108" cy="1"/>
            </a:xfrm>
            <a:prstGeom prst="line">
              <a:avLst/>
            </a:prstGeom>
            <a:noFill/>
            <a:ln w="0">
              <a:solidFill>
                <a:srgbClr val="808080"/>
              </a:solidFill>
              <a:round/>
              <a:headEnd/>
              <a:tailEnd/>
            </a:ln>
          </p:spPr>
          <p:txBody>
            <a:bodyPr/>
            <a:lstStyle/>
            <a:p>
              <a:endParaRPr lang="en-US"/>
            </a:p>
          </p:txBody>
        </p:sp>
        <p:sp>
          <p:nvSpPr>
            <p:cNvPr id="37985" name="Line 95"/>
            <p:cNvSpPr>
              <a:spLocks noChangeShapeType="1"/>
            </p:cNvSpPr>
            <p:nvPr/>
          </p:nvSpPr>
          <p:spPr bwMode="auto">
            <a:xfrm flipH="1">
              <a:off x="2718" y="2808"/>
              <a:ext cx="168" cy="1"/>
            </a:xfrm>
            <a:prstGeom prst="line">
              <a:avLst/>
            </a:prstGeom>
            <a:noFill/>
            <a:ln w="0">
              <a:solidFill>
                <a:srgbClr val="808080"/>
              </a:solidFill>
              <a:round/>
              <a:headEnd/>
              <a:tailEnd/>
            </a:ln>
          </p:spPr>
          <p:txBody>
            <a:bodyPr/>
            <a:lstStyle/>
            <a:p>
              <a:endParaRPr lang="en-US"/>
            </a:p>
          </p:txBody>
        </p:sp>
        <p:sp>
          <p:nvSpPr>
            <p:cNvPr id="37986" name="Line 96"/>
            <p:cNvSpPr>
              <a:spLocks noChangeShapeType="1"/>
            </p:cNvSpPr>
            <p:nvPr/>
          </p:nvSpPr>
          <p:spPr bwMode="auto">
            <a:xfrm flipH="1">
              <a:off x="2694" y="2946"/>
              <a:ext cx="216" cy="1"/>
            </a:xfrm>
            <a:prstGeom prst="line">
              <a:avLst/>
            </a:prstGeom>
            <a:noFill/>
            <a:ln w="0">
              <a:solidFill>
                <a:srgbClr val="808080"/>
              </a:solidFill>
              <a:round/>
              <a:headEnd/>
              <a:tailEnd/>
            </a:ln>
          </p:spPr>
          <p:txBody>
            <a:bodyPr/>
            <a:lstStyle/>
            <a:p>
              <a:endParaRPr lang="en-US"/>
            </a:p>
          </p:txBody>
        </p:sp>
        <p:sp>
          <p:nvSpPr>
            <p:cNvPr id="37987" name="Line 97"/>
            <p:cNvSpPr>
              <a:spLocks noChangeShapeType="1"/>
            </p:cNvSpPr>
            <p:nvPr/>
          </p:nvSpPr>
          <p:spPr bwMode="auto">
            <a:xfrm flipH="1">
              <a:off x="2664" y="3090"/>
              <a:ext cx="276" cy="1"/>
            </a:xfrm>
            <a:prstGeom prst="line">
              <a:avLst/>
            </a:prstGeom>
            <a:noFill/>
            <a:ln w="0">
              <a:solidFill>
                <a:srgbClr val="808080"/>
              </a:solidFill>
              <a:round/>
              <a:headEnd/>
              <a:tailEnd/>
            </a:ln>
          </p:spPr>
          <p:txBody>
            <a:bodyPr/>
            <a:lstStyle/>
            <a:p>
              <a:endParaRPr lang="en-US"/>
            </a:p>
          </p:txBody>
        </p:sp>
        <p:sp>
          <p:nvSpPr>
            <p:cNvPr id="37988" name="Line 98"/>
            <p:cNvSpPr>
              <a:spLocks noChangeShapeType="1"/>
            </p:cNvSpPr>
            <p:nvPr/>
          </p:nvSpPr>
          <p:spPr bwMode="auto">
            <a:xfrm flipH="1">
              <a:off x="2640" y="3234"/>
              <a:ext cx="324" cy="1"/>
            </a:xfrm>
            <a:prstGeom prst="line">
              <a:avLst/>
            </a:prstGeom>
            <a:noFill/>
            <a:ln w="0">
              <a:solidFill>
                <a:srgbClr val="808080"/>
              </a:solidFill>
              <a:round/>
              <a:headEnd/>
              <a:tailEnd/>
            </a:ln>
          </p:spPr>
          <p:txBody>
            <a:bodyPr/>
            <a:lstStyle/>
            <a:p>
              <a:endParaRPr lang="en-US"/>
            </a:p>
          </p:txBody>
        </p:sp>
        <p:sp>
          <p:nvSpPr>
            <p:cNvPr id="37989" name="Line 99"/>
            <p:cNvSpPr>
              <a:spLocks noChangeShapeType="1"/>
            </p:cNvSpPr>
            <p:nvPr/>
          </p:nvSpPr>
          <p:spPr bwMode="auto">
            <a:xfrm flipH="1">
              <a:off x="2610" y="3372"/>
              <a:ext cx="384" cy="1"/>
            </a:xfrm>
            <a:prstGeom prst="line">
              <a:avLst/>
            </a:prstGeom>
            <a:noFill/>
            <a:ln w="0">
              <a:solidFill>
                <a:srgbClr val="808080"/>
              </a:solidFill>
              <a:round/>
              <a:headEnd/>
              <a:tailEnd/>
            </a:ln>
          </p:spPr>
          <p:txBody>
            <a:bodyPr/>
            <a:lstStyle/>
            <a:p>
              <a:endParaRPr lang="en-US"/>
            </a:p>
          </p:txBody>
        </p:sp>
        <p:sp>
          <p:nvSpPr>
            <p:cNvPr id="37990" name="Line 100"/>
            <p:cNvSpPr>
              <a:spLocks noChangeShapeType="1"/>
            </p:cNvSpPr>
            <p:nvPr/>
          </p:nvSpPr>
          <p:spPr bwMode="auto">
            <a:xfrm flipH="1">
              <a:off x="2580" y="3516"/>
              <a:ext cx="444" cy="1"/>
            </a:xfrm>
            <a:prstGeom prst="line">
              <a:avLst/>
            </a:prstGeom>
            <a:noFill/>
            <a:ln w="0">
              <a:solidFill>
                <a:srgbClr val="808080"/>
              </a:solidFill>
              <a:round/>
              <a:headEnd/>
              <a:tailEnd/>
            </a:ln>
          </p:spPr>
          <p:txBody>
            <a:bodyPr/>
            <a:lstStyle/>
            <a:p>
              <a:endParaRPr lang="en-US"/>
            </a:p>
          </p:txBody>
        </p:sp>
        <p:sp>
          <p:nvSpPr>
            <p:cNvPr id="37991" name="Line 101"/>
            <p:cNvSpPr>
              <a:spLocks noChangeShapeType="1"/>
            </p:cNvSpPr>
            <p:nvPr/>
          </p:nvSpPr>
          <p:spPr bwMode="auto">
            <a:xfrm flipH="1">
              <a:off x="2556" y="3654"/>
              <a:ext cx="492" cy="1"/>
            </a:xfrm>
            <a:prstGeom prst="line">
              <a:avLst/>
            </a:prstGeom>
            <a:noFill/>
            <a:ln w="0">
              <a:solidFill>
                <a:srgbClr val="808080"/>
              </a:solidFill>
              <a:round/>
              <a:headEnd/>
              <a:tailEnd/>
            </a:ln>
          </p:spPr>
          <p:txBody>
            <a:bodyPr/>
            <a:lstStyle/>
            <a:p>
              <a:endParaRPr lang="en-US"/>
            </a:p>
          </p:txBody>
        </p:sp>
        <p:sp>
          <p:nvSpPr>
            <p:cNvPr id="37992" name="Line 102"/>
            <p:cNvSpPr>
              <a:spLocks noChangeShapeType="1"/>
            </p:cNvSpPr>
            <p:nvPr/>
          </p:nvSpPr>
          <p:spPr bwMode="auto">
            <a:xfrm flipH="1">
              <a:off x="2526" y="3798"/>
              <a:ext cx="552" cy="1"/>
            </a:xfrm>
            <a:prstGeom prst="line">
              <a:avLst/>
            </a:prstGeom>
            <a:noFill/>
            <a:ln w="0">
              <a:solidFill>
                <a:srgbClr val="808080"/>
              </a:solidFill>
              <a:round/>
              <a:headEnd/>
              <a:tailEnd/>
            </a:ln>
          </p:spPr>
          <p:txBody>
            <a:bodyPr/>
            <a:lstStyle/>
            <a:p>
              <a:endParaRPr lang="en-US"/>
            </a:p>
          </p:txBody>
        </p:sp>
        <p:sp>
          <p:nvSpPr>
            <p:cNvPr id="37993" name="Line 103"/>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7994" name="Line 104"/>
            <p:cNvSpPr>
              <a:spLocks noChangeShapeType="1"/>
            </p:cNvSpPr>
            <p:nvPr/>
          </p:nvSpPr>
          <p:spPr bwMode="auto">
            <a:xfrm flipH="1" flipV="1">
              <a:off x="2724" y="2502"/>
              <a:ext cx="48" cy="24"/>
            </a:xfrm>
            <a:prstGeom prst="line">
              <a:avLst/>
            </a:prstGeom>
            <a:noFill/>
            <a:ln w="0">
              <a:solidFill>
                <a:srgbClr val="808080"/>
              </a:solidFill>
              <a:round/>
              <a:headEnd/>
              <a:tailEnd/>
            </a:ln>
          </p:spPr>
          <p:txBody>
            <a:bodyPr/>
            <a:lstStyle/>
            <a:p>
              <a:endParaRPr lang="en-US"/>
            </a:p>
          </p:txBody>
        </p:sp>
        <p:sp>
          <p:nvSpPr>
            <p:cNvPr id="37995" name="Line 105"/>
            <p:cNvSpPr>
              <a:spLocks noChangeShapeType="1"/>
            </p:cNvSpPr>
            <p:nvPr/>
          </p:nvSpPr>
          <p:spPr bwMode="auto">
            <a:xfrm flipH="1" flipV="1">
              <a:off x="2652" y="2628"/>
              <a:ext cx="96" cy="36"/>
            </a:xfrm>
            <a:prstGeom prst="line">
              <a:avLst/>
            </a:prstGeom>
            <a:noFill/>
            <a:ln w="0">
              <a:solidFill>
                <a:srgbClr val="808080"/>
              </a:solidFill>
              <a:round/>
              <a:headEnd/>
              <a:tailEnd/>
            </a:ln>
          </p:spPr>
          <p:txBody>
            <a:bodyPr/>
            <a:lstStyle/>
            <a:p>
              <a:endParaRPr lang="en-US"/>
            </a:p>
          </p:txBody>
        </p:sp>
        <p:sp>
          <p:nvSpPr>
            <p:cNvPr id="37996" name="Line 106"/>
            <p:cNvSpPr>
              <a:spLocks noChangeShapeType="1"/>
            </p:cNvSpPr>
            <p:nvPr/>
          </p:nvSpPr>
          <p:spPr bwMode="auto">
            <a:xfrm flipH="1" flipV="1">
              <a:off x="2574" y="2748"/>
              <a:ext cx="144" cy="60"/>
            </a:xfrm>
            <a:prstGeom prst="line">
              <a:avLst/>
            </a:prstGeom>
            <a:noFill/>
            <a:ln w="0">
              <a:solidFill>
                <a:srgbClr val="808080"/>
              </a:solidFill>
              <a:round/>
              <a:headEnd/>
              <a:tailEnd/>
            </a:ln>
          </p:spPr>
          <p:txBody>
            <a:bodyPr/>
            <a:lstStyle/>
            <a:p>
              <a:endParaRPr lang="en-US"/>
            </a:p>
          </p:txBody>
        </p:sp>
        <p:sp>
          <p:nvSpPr>
            <p:cNvPr id="37997" name="Line 107"/>
            <p:cNvSpPr>
              <a:spLocks noChangeShapeType="1"/>
            </p:cNvSpPr>
            <p:nvPr/>
          </p:nvSpPr>
          <p:spPr bwMode="auto">
            <a:xfrm flipH="1" flipV="1">
              <a:off x="2496" y="2868"/>
              <a:ext cx="198" cy="78"/>
            </a:xfrm>
            <a:prstGeom prst="line">
              <a:avLst/>
            </a:prstGeom>
            <a:noFill/>
            <a:ln w="0">
              <a:solidFill>
                <a:srgbClr val="808080"/>
              </a:solidFill>
              <a:round/>
              <a:headEnd/>
              <a:tailEnd/>
            </a:ln>
          </p:spPr>
          <p:txBody>
            <a:bodyPr/>
            <a:lstStyle/>
            <a:p>
              <a:endParaRPr lang="en-US"/>
            </a:p>
          </p:txBody>
        </p:sp>
        <p:sp>
          <p:nvSpPr>
            <p:cNvPr id="37998" name="Line 108"/>
            <p:cNvSpPr>
              <a:spLocks noChangeShapeType="1"/>
            </p:cNvSpPr>
            <p:nvPr/>
          </p:nvSpPr>
          <p:spPr bwMode="auto">
            <a:xfrm flipH="1" flipV="1">
              <a:off x="2418" y="2994"/>
              <a:ext cx="246" cy="96"/>
            </a:xfrm>
            <a:prstGeom prst="line">
              <a:avLst/>
            </a:prstGeom>
            <a:noFill/>
            <a:ln w="0">
              <a:solidFill>
                <a:srgbClr val="808080"/>
              </a:solidFill>
              <a:round/>
              <a:headEnd/>
              <a:tailEnd/>
            </a:ln>
          </p:spPr>
          <p:txBody>
            <a:bodyPr/>
            <a:lstStyle/>
            <a:p>
              <a:endParaRPr lang="en-US"/>
            </a:p>
          </p:txBody>
        </p:sp>
        <p:sp>
          <p:nvSpPr>
            <p:cNvPr id="37999" name="Line 109"/>
            <p:cNvSpPr>
              <a:spLocks noChangeShapeType="1"/>
            </p:cNvSpPr>
            <p:nvPr/>
          </p:nvSpPr>
          <p:spPr bwMode="auto">
            <a:xfrm flipH="1" flipV="1">
              <a:off x="2346" y="3114"/>
              <a:ext cx="294" cy="120"/>
            </a:xfrm>
            <a:prstGeom prst="line">
              <a:avLst/>
            </a:prstGeom>
            <a:noFill/>
            <a:ln w="0">
              <a:solidFill>
                <a:srgbClr val="808080"/>
              </a:solidFill>
              <a:round/>
              <a:headEnd/>
              <a:tailEnd/>
            </a:ln>
          </p:spPr>
          <p:txBody>
            <a:bodyPr/>
            <a:lstStyle/>
            <a:p>
              <a:endParaRPr lang="en-US"/>
            </a:p>
          </p:txBody>
        </p:sp>
        <p:sp>
          <p:nvSpPr>
            <p:cNvPr id="38000" name="Line 110"/>
            <p:cNvSpPr>
              <a:spLocks noChangeShapeType="1"/>
            </p:cNvSpPr>
            <p:nvPr/>
          </p:nvSpPr>
          <p:spPr bwMode="auto">
            <a:xfrm flipH="1" flipV="1">
              <a:off x="2268" y="3234"/>
              <a:ext cx="342" cy="138"/>
            </a:xfrm>
            <a:prstGeom prst="line">
              <a:avLst/>
            </a:prstGeom>
            <a:noFill/>
            <a:ln w="0">
              <a:solidFill>
                <a:srgbClr val="808080"/>
              </a:solidFill>
              <a:round/>
              <a:headEnd/>
              <a:tailEnd/>
            </a:ln>
          </p:spPr>
          <p:txBody>
            <a:bodyPr/>
            <a:lstStyle/>
            <a:p>
              <a:endParaRPr lang="en-US"/>
            </a:p>
          </p:txBody>
        </p:sp>
        <p:sp>
          <p:nvSpPr>
            <p:cNvPr id="38001" name="Line 111"/>
            <p:cNvSpPr>
              <a:spLocks noChangeShapeType="1"/>
            </p:cNvSpPr>
            <p:nvPr/>
          </p:nvSpPr>
          <p:spPr bwMode="auto">
            <a:xfrm flipH="1" flipV="1">
              <a:off x="2190" y="3360"/>
              <a:ext cx="390" cy="156"/>
            </a:xfrm>
            <a:prstGeom prst="line">
              <a:avLst/>
            </a:prstGeom>
            <a:noFill/>
            <a:ln w="0">
              <a:solidFill>
                <a:srgbClr val="808080"/>
              </a:solidFill>
              <a:round/>
              <a:headEnd/>
              <a:tailEnd/>
            </a:ln>
          </p:spPr>
          <p:txBody>
            <a:bodyPr/>
            <a:lstStyle/>
            <a:p>
              <a:endParaRPr lang="en-US"/>
            </a:p>
          </p:txBody>
        </p:sp>
        <p:sp>
          <p:nvSpPr>
            <p:cNvPr id="38002" name="Line 112"/>
            <p:cNvSpPr>
              <a:spLocks noChangeShapeType="1"/>
            </p:cNvSpPr>
            <p:nvPr/>
          </p:nvSpPr>
          <p:spPr bwMode="auto">
            <a:xfrm flipH="1" flipV="1">
              <a:off x="2112" y="3480"/>
              <a:ext cx="444" cy="174"/>
            </a:xfrm>
            <a:prstGeom prst="line">
              <a:avLst/>
            </a:prstGeom>
            <a:noFill/>
            <a:ln w="0">
              <a:solidFill>
                <a:srgbClr val="808080"/>
              </a:solidFill>
              <a:round/>
              <a:headEnd/>
              <a:tailEnd/>
            </a:ln>
          </p:spPr>
          <p:txBody>
            <a:bodyPr/>
            <a:lstStyle/>
            <a:p>
              <a:endParaRPr lang="en-US"/>
            </a:p>
          </p:txBody>
        </p:sp>
        <p:sp>
          <p:nvSpPr>
            <p:cNvPr id="38003" name="Line 113"/>
            <p:cNvSpPr>
              <a:spLocks noChangeShapeType="1"/>
            </p:cNvSpPr>
            <p:nvPr/>
          </p:nvSpPr>
          <p:spPr bwMode="auto">
            <a:xfrm flipH="1" flipV="1">
              <a:off x="2040" y="3600"/>
              <a:ext cx="486" cy="198"/>
            </a:xfrm>
            <a:prstGeom prst="line">
              <a:avLst/>
            </a:prstGeom>
            <a:noFill/>
            <a:ln w="0">
              <a:solidFill>
                <a:srgbClr val="808080"/>
              </a:solidFill>
              <a:round/>
              <a:headEnd/>
              <a:tailEnd/>
            </a:ln>
          </p:spPr>
          <p:txBody>
            <a:bodyPr/>
            <a:lstStyle/>
            <a:p>
              <a:endParaRPr lang="en-US"/>
            </a:p>
          </p:txBody>
        </p:sp>
        <p:sp>
          <p:nvSpPr>
            <p:cNvPr id="38004" name="Line 114"/>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05" name="Line 115"/>
            <p:cNvSpPr>
              <a:spLocks noChangeShapeType="1"/>
            </p:cNvSpPr>
            <p:nvPr/>
          </p:nvSpPr>
          <p:spPr bwMode="auto">
            <a:xfrm flipH="1" flipV="1">
              <a:off x="2688" y="2466"/>
              <a:ext cx="36" cy="36"/>
            </a:xfrm>
            <a:prstGeom prst="line">
              <a:avLst/>
            </a:prstGeom>
            <a:noFill/>
            <a:ln w="0">
              <a:solidFill>
                <a:srgbClr val="808080"/>
              </a:solidFill>
              <a:round/>
              <a:headEnd/>
              <a:tailEnd/>
            </a:ln>
          </p:spPr>
          <p:txBody>
            <a:bodyPr/>
            <a:lstStyle/>
            <a:p>
              <a:endParaRPr lang="en-US"/>
            </a:p>
          </p:txBody>
        </p:sp>
        <p:sp>
          <p:nvSpPr>
            <p:cNvPr id="38006" name="Line 116"/>
            <p:cNvSpPr>
              <a:spLocks noChangeShapeType="1"/>
            </p:cNvSpPr>
            <p:nvPr/>
          </p:nvSpPr>
          <p:spPr bwMode="auto">
            <a:xfrm flipH="1" flipV="1">
              <a:off x="2574" y="2556"/>
              <a:ext cx="78" cy="72"/>
            </a:xfrm>
            <a:prstGeom prst="line">
              <a:avLst/>
            </a:prstGeom>
            <a:noFill/>
            <a:ln w="0">
              <a:solidFill>
                <a:srgbClr val="808080"/>
              </a:solidFill>
              <a:round/>
              <a:headEnd/>
              <a:tailEnd/>
            </a:ln>
          </p:spPr>
          <p:txBody>
            <a:bodyPr/>
            <a:lstStyle/>
            <a:p>
              <a:endParaRPr lang="en-US"/>
            </a:p>
          </p:txBody>
        </p:sp>
        <p:sp>
          <p:nvSpPr>
            <p:cNvPr id="38007" name="Line 117"/>
            <p:cNvSpPr>
              <a:spLocks noChangeShapeType="1"/>
            </p:cNvSpPr>
            <p:nvPr/>
          </p:nvSpPr>
          <p:spPr bwMode="auto">
            <a:xfrm flipH="1" flipV="1">
              <a:off x="2460" y="2640"/>
              <a:ext cx="114" cy="108"/>
            </a:xfrm>
            <a:prstGeom prst="line">
              <a:avLst/>
            </a:prstGeom>
            <a:noFill/>
            <a:ln w="0">
              <a:solidFill>
                <a:srgbClr val="808080"/>
              </a:solidFill>
              <a:round/>
              <a:headEnd/>
              <a:tailEnd/>
            </a:ln>
          </p:spPr>
          <p:txBody>
            <a:bodyPr/>
            <a:lstStyle/>
            <a:p>
              <a:endParaRPr lang="en-US"/>
            </a:p>
          </p:txBody>
        </p:sp>
        <p:sp>
          <p:nvSpPr>
            <p:cNvPr id="38008" name="Line 118"/>
            <p:cNvSpPr>
              <a:spLocks noChangeShapeType="1"/>
            </p:cNvSpPr>
            <p:nvPr/>
          </p:nvSpPr>
          <p:spPr bwMode="auto">
            <a:xfrm flipH="1" flipV="1">
              <a:off x="2346" y="2730"/>
              <a:ext cx="150" cy="138"/>
            </a:xfrm>
            <a:prstGeom prst="line">
              <a:avLst/>
            </a:prstGeom>
            <a:noFill/>
            <a:ln w="0">
              <a:solidFill>
                <a:srgbClr val="808080"/>
              </a:solidFill>
              <a:round/>
              <a:headEnd/>
              <a:tailEnd/>
            </a:ln>
          </p:spPr>
          <p:txBody>
            <a:bodyPr/>
            <a:lstStyle/>
            <a:p>
              <a:endParaRPr lang="en-US"/>
            </a:p>
          </p:txBody>
        </p:sp>
        <p:sp>
          <p:nvSpPr>
            <p:cNvPr id="38009" name="Line 119"/>
            <p:cNvSpPr>
              <a:spLocks noChangeShapeType="1"/>
            </p:cNvSpPr>
            <p:nvPr/>
          </p:nvSpPr>
          <p:spPr bwMode="auto">
            <a:xfrm flipH="1" flipV="1">
              <a:off x="2226" y="2814"/>
              <a:ext cx="192" cy="180"/>
            </a:xfrm>
            <a:prstGeom prst="line">
              <a:avLst/>
            </a:prstGeom>
            <a:noFill/>
            <a:ln w="0">
              <a:solidFill>
                <a:srgbClr val="808080"/>
              </a:solidFill>
              <a:round/>
              <a:headEnd/>
              <a:tailEnd/>
            </a:ln>
          </p:spPr>
          <p:txBody>
            <a:bodyPr/>
            <a:lstStyle/>
            <a:p>
              <a:endParaRPr lang="en-US"/>
            </a:p>
          </p:txBody>
        </p:sp>
        <p:sp>
          <p:nvSpPr>
            <p:cNvPr id="38010" name="Line 120"/>
            <p:cNvSpPr>
              <a:spLocks noChangeShapeType="1"/>
            </p:cNvSpPr>
            <p:nvPr/>
          </p:nvSpPr>
          <p:spPr bwMode="auto">
            <a:xfrm flipH="1" flipV="1">
              <a:off x="2112" y="2904"/>
              <a:ext cx="234" cy="210"/>
            </a:xfrm>
            <a:prstGeom prst="line">
              <a:avLst/>
            </a:prstGeom>
            <a:noFill/>
            <a:ln w="0">
              <a:solidFill>
                <a:srgbClr val="808080"/>
              </a:solidFill>
              <a:round/>
              <a:headEnd/>
              <a:tailEnd/>
            </a:ln>
          </p:spPr>
          <p:txBody>
            <a:bodyPr/>
            <a:lstStyle/>
            <a:p>
              <a:endParaRPr lang="en-US"/>
            </a:p>
          </p:txBody>
        </p:sp>
        <p:sp>
          <p:nvSpPr>
            <p:cNvPr id="38011" name="Line 121"/>
            <p:cNvSpPr>
              <a:spLocks noChangeShapeType="1"/>
            </p:cNvSpPr>
            <p:nvPr/>
          </p:nvSpPr>
          <p:spPr bwMode="auto">
            <a:xfrm flipH="1" flipV="1">
              <a:off x="1998" y="2988"/>
              <a:ext cx="270" cy="246"/>
            </a:xfrm>
            <a:prstGeom prst="line">
              <a:avLst/>
            </a:prstGeom>
            <a:noFill/>
            <a:ln w="0">
              <a:solidFill>
                <a:srgbClr val="808080"/>
              </a:solidFill>
              <a:round/>
              <a:headEnd/>
              <a:tailEnd/>
            </a:ln>
          </p:spPr>
          <p:txBody>
            <a:bodyPr/>
            <a:lstStyle/>
            <a:p>
              <a:endParaRPr lang="en-US"/>
            </a:p>
          </p:txBody>
        </p:sp>
        <p:sp>
          <p:nvSpPr>
            <p:cNvPr id="38012" name="Line 122"/>
            <p:cNvSpPr>
              <a:spLocks noChangeShapeType="1"/>
            </p:cNvSpPr>
            <p:nvPr/>
          </p:nvSpPr>
          <p:spPr bwMode="auto">
            <a:xfrm flipH="1" flipV="1">
              <a:off x="1884" y="3078"/>
              <a:ext cx="306" cy="282"/>
            </a:xfrm>
            <a:prstGeom prst="line">
              <a:avLst/>
            </a:prstGeom>
            <a:noFill/>
            <a:ln w="0">
              <a:solidFill>
                <a:srgbClr val="808080"/>
              </a:solidFill>
              <a:round/>
              <a:headEnd/>
              <a:tailEnd/>
            </a:ln>
          </p:spPr>
          <p:txBody>
            <a:bodyPr/>
            <a:lstStyle/>
            <a:p>
              <a:endParaRPr lang="en-US"/>
            </a:p>
          </p:txBody>
        </p:sp>
        <p:sp>
          <p:nvSpPr>
            <p:cNvPr id="38013" name="Line 123"/>
            <p:cNvSpPr>
              <a:spLocks noChangeShapeType="1"/>
            </p:cNvSpPr>
            <p:nvPr/>
          </p:nvSpPr>
          <p:spPr bwMode="auto">
            <a:xfrm flipH="1" flipV="1">
              <a:off x="1770" y="3162"/>
              <a:ext cx="342" cy="318"/>
            </a:xfrm>
            <a:prstGeom prst="line">
              <a:avLst/>
            </a:prstGeom>
            <a:noFill/>
            <a:ln w="0">
              <a:solidFill>
                <a:srgbClr val="808080"/>
              </a:solidFill>
              <a:round/>
              <a:headEnd/>
              <a:tailEnd/>
            </a:ln>
          </p:spPr>
          <p:txBody>
            <a:bodyPr/>
            <a:lstStyle/>
            <a:p>
              <a:endParaRPr lang="en-US"/>
            </a:p>
          </p:txBody>
        </p:sp>
        <p:sp>
          <p:nvSpPr>
            <p:cNvPr id="38014" name="Line 124"/>
            <p:cNvSpPr>
              <a:spLocks noChangeShapeType="1"/>
            </p:cNvSpPr>
            <p:nvPr/>
          </p:nvSpPr>
          <p:spPr bwMode="auto">
            <a:xfrm flipH="1" flipV="1">
              <a:off x="1656" y="3246"/>
              <a:ext cx="384" cy="354"/>
            </a:xfrm>
            <a:prstGeom prst="line">
              <a:avLst/>
            </a:prstGeom>
            <a:noFill/>
            <a:ln w="0">
              <a:solidFill>
                <a:srgbClr val="808080"/>
              </a:solidFill>
              <a:round/>
              <a:headEnd/>
              <a:tailEnd/>
            </a:ln>
          </p:spPr>
          <p:txBody>
            <a:bodyPr/>
            <a:lstStyle/>
            <a:p>
              <a:endParaRPr lang="en-US"/>
            </a:p>
          </p:txBody>
        </p:sp>
        <p:sp>
          <p:nvSpPr>
            <p:cNvPr id="38015" name="Line 125"/>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16" name="Line 126"/>
            <p:cNvSpPr>
              <a:spLocks noChangeShapeType="1"/>
            </p:cNvSpPr>
            <p:nvPr/>
          </p:nvSpPr>
          <p:spPr bwMode="auto">
            <a:xfrm flipH="1" flipV="1">
              <a:off x="2664" y="2424"/>
              <a:ext cx="24" cy="42"/>
            </a:xfrm>
            <a:prstGeom prst="line">
              <a:avLst/>
            </a:prstGeom>
            <a:noFill/>
            <a:ln w="0">
              <a:solidFill>
                <a:srgbClr val="808080"/>
              </a:solidFill>
              <a:round/>
              <a:headEnd/>
              <a:tailEnd/>
            </a:ln>
          </p:spPr>
          <p:txBody>
            <a:bodyPr/>
            <a:lstStyle/>
            <a:p>
              <a:endParaRPr lang="en-US"/>
            </a:p>
          </p:txBody>
        </p:sp>
        <p:sp>
          <p:nvSpPr>
            <p:cNvPr id="38017" name="Line 127"/>
            <p:cNvSpPr>
              <a:spLocks noChangeShapeType="1"/>
            </p:cNvSpPr>
            <p:nvPr/>
          </p:nvSpPr>
          <p:spPr bwMode="auto">
            <a:xfrm flipH="1" flipV="1">
              <a:off x="2526" y="2460"/>
              <a:ext cx="48" cy="96"/>
            </a:xfrm>
            <a:prstGeom prst="line">
              <a:avLst/>
            </a:prstGeom>
            <a:noFill/>
            <a:ln w="0">
              <a:solidFill>
                <a:srgbClr val="808080"/>
              </a:solidFill>
              <a:round/>
              <a:headEnd/>
              <a:tailEnd/>
            </a:ln>
          </p:spPr>
          <p:txBody>
            <a:bodyPr/>
            <a:lstStyle/>
            <a:p>
              <a:endParaRPr lang="en-US"/>
            </a:p>
          </p:txBody>
        </p:sp>
        <p:sp>
          <p:nvSpPr>
            <p:cNvPr id="38018" name="Line 128"/>
            <p:cNvSpPr>
              <a:spLocks noChangeShapeType="1"/>
            </p:cNvSpPr>
            <p:nvPr/>
          </p:nvSpPr>
          <p:spPr bwMode="auto">
            <a:xfrm flipH="1" flipV="1">
              <a:off x="2388" y="2502"/>
              <a:ext cx="72" cy="138"/>
            </a:xfrm>
            <a:prstGeom prst="line">
              <a:avLst/>
            </a:prstGeom>
            <a:noFill/>
            <a:ln w="0">
              <a:solidFill>
                <a:srgbClr val="808080"/>
              </a:solidFill>
              <a:round/>
              <a:headEnd/>
              <a:tailEnd/>
            </a:ln>
          </p:spPr>
          <p:txBody>
            <a:bodyPr/>
            <a:lstStyle/>
            <a:p>
              <a:endParaRPr lang="en-US"/>
            </a:p>
          </p:txBody>
        </p:sp>
        <p:sp>
          <p:nvSpPr>
            <p:cNvPr id="38019" name="Line 129"/>
            <p:cNvSpPr>
              <a:spLocks noChangeShapeType="1"/>
            </p:cNvSpPr>
            <p:nvPr/>
          </p:nvSpPr>
          <p:spPr bwMode="auto">
            <a:xfrm flipH="1" flipV="1">
              <a:off x="2250" y="2538"/>
              <a:ext cx="96" cy="192"/>
            </a:xfrm>
            <a:prstGeom prst="line">
              <a:avLst/>
            </a:prstGeom>
            <a:noFill/>
            <a:ln w="0">
              <a:solidFill>
                <a:srgbClr val="808080"/>
              </a:solidFill>
              <a:round/>
              <a:headEnd/>
              <a:tailEnd/>
            </a:ln>
          </p:spPr>
          <p:txBody>
            <a:bodyPr/>
            <a:lstStyle/>
            <a:p>
              <a:endParaRPr lang="en-US"/>
            </a:p>
          </p:txBody>
        </p:sp>
        <p:sp>
          <p:nvSpPr>
            <p:cNvPr id="38020" name="Line 130"/>
            <p:cNvSpPr>
              <a:spLocks noChangeShapeType="1"/>
            </p:cNvSpPr>
            <p:nvPr/>
          </p:nvSpPr>
          <p:spPr bwMode="auto">
            <a:xfrm flipH="1" flipV="1">
              <a:off x="2106" y="2580"/>
              <a:ext cx="120" cy="234"/>
            </a:xfrm>
            <a:prstGeom prst="line">
              <a:avLst/>
            </a:prstGeom>
            <a:noFill/>
            <a:ln w="0">
              <a:solidFill>
                <a:srgbClr val="808080"/>
              </a:solidFill>
              <a:round/>
              <a:headEnd/>
              <a:tailEnd/>
            </a:ln>
          </p:spPr>
          <p:txBody>
            <a:bodyPr/>
            <a:lstStyle/>
            <a:p>
              <a:endParaRPr lang="en-US"/>
            </a:p>
          </p:txBody>
        </p:sp>
        <p:sp>
          <p:nvSpPr>
            <p:cNvPr id="38021" name="Line 131"/>
            <p:cNvSpPr>
              <a:spLocks noChangeShapeType="1"/>
            </p:cNvSpPr>
            <p:nvPr/>
          </p:nvSpPr>
          <p:spPr bwMode="auto">
            <a:xfrm flipH="1" flipV="1">
              <a:off x="1968" y="2616"/>
              <a:ext cx="144" cy="288"/>
            </a:xfrm>
            <a:prstGeom prst="line">
              <a:avLst/>
            </a:prstGeom>
            <a:noFill/>
            <a:ln w="0">
              <a:solidFill>
                <a:srgbClr val="808080"/>
              </a:solidFill>
              <a:round/>
              <a:headEnd/>
              <a:tailEnd/>
            </a:ln>
          </p:spPr>
          <p:txBody>
            <a:bodyPr/>
            <a:lstStyle/>
            <a:p>
              <a:endParaRPr lang="en-US"/>
            </a:p>
          </p:txBody>
        </p:sp>
        <p:sp>
          <p:nvSpPr>
            <p:cNvPr id="38022" name="Line 132"/>
            <p:cNvSpPr>
              <a:spLocks noChangeShapeType="1"/>
            </p:cNvSpPr>
            <p:nvPr/>
          </p:nvSpPr>
          <p:spPr bwMode="auto">
            <a:xfrm flipH="1" flipV="1">
              <a:off x="1830" y="2658"/>
              <a:ext cx="168" cy="330"/>
            </a:xfrm>
            <a:prstGeom prst="line">
              <a:avLst/>
            </a:prstGeom>
            <a:noFill/>
            <a:ln w="0">
              <a:solidFill>
                <a:srgbClr val="808080"/>
              </a:solidFill>
              <a:round/>
              <a:headEnd/>
              <a:tailEnd/>
            </a:ln>
          </p:spPr>
          <p:txBody>
            <a:bodyPr/>
            <a:lstStyle/>
            <a:p>
              <a:endParaRPr lang="en-US"/>
            </a:p>
          </p:txBody>
        </p:sp>
        <p:sp>
          <p:nvSpPr>
            <p:cNvPr id="38023" name="Line 133"/>
            <p:cNvSpPr>
              <a:spLocks noChangeShapeType="1"/>
            </p:cNvSpPr>
            <p:nvPr/>
          </p:nvSpPr>
          <p:spPr bwMode="auto">
            <a:xfrm flipH="1" flipV="1">
              <a:off x="1692" y="2700"/>
              <a:ext cx="192" cy="378"/>
            </a:xfrm>
            <a:prstGeom prst="line">
              <a:avLst/>
            </a:prstGeom>
            <a:noFill/>
            <a:ln w="0">
              <a:solidFill>
                <a:srgbClr val="808080"/>
              </a:solidFill>
              <a:round/>
              <a:headEnd/>
              <a:tailEnd/>
            </a:ln>
          </p:spPr>
          <p:txBody>
            <a:bodyPr/>
            <a:lstStyle/>
            <a:p>
              <a:endParaRPr lang="en-US"/>
            </a:p>
          </p:txBody>
        </p:sp>
        <p:sp>
          <p:nvSpPr>
            <p:cNvPr id="38024" name="Line 134"/>
            <p:cNvSpPr>
              <a:spLocks noChangeShapeType="1"/>
            </p:cNvSpPr>
            <p:nvPr/>
          </p:nvSpPr>
          <p:spPr bwMode="auto">
            <a:xfrm flipH="1" flipV="1">
              <a:off x="1554" y="2736"/>
              <a:ext cx="216" cy="426"/>
            </a:xfrm>
            <a:prstGeom prst="line">
              <a:avLst/>
            </a:prstGeom>
            <a:noFill/>
            <a:ln w="0">
              <a:solidFill>
                <a:srgbClr val="808080"/>
              </a:solidFill>
              <a:round/>
              <a:headEnd/>
              <a:tailEnd/>
            </a:ln>
          </p:spPr>
          <p:txBody>
            <a:bodyPr/>
            <a:lstStyle/>
            <a:p>
              <a:endParaRPr lang="en-US"/>
            </a:p>
          </p:txBody>
        </p:sp>
        <p:sp>
          <p:nvSpPr>
            <p:cNvPr id="38025" name="Line 135"/>
            <p:cNvSpPr>
              <a:spLocks noChangeShapeType="1"/>
            </p:cNvSpPr>
            <p:nvPr/>
          </p:nvSpPr>
          <p:spPr bwMode="auto">
            <a:xfrm flipH="1" flipV="1">
              <a:off x="1416" y="2778"/>
              <a:ext cx="240" cy="468"/>
            </a:xfrm>
            <a:prstGeom prst="line">
              <a:avLst/>
            </a:prstGeom>
            <a:noFill/>
            <a:ln w="0">
              <a:solidFill>
                <a:srgbClr val="808080"/>
              </a:solidFill>
              <a:round/>
              <a:headEnd/>
              <a:tailEnd/>
            </a:ln>
          </p:spPr>
          <p:txBody>
            <a:bodyPr/>
            <a:lstStyle/>
            <a:p>
              <a:endParaRPr lang="en-US"/>
            </a:p>
          </p:txBody>
        </p:sp>
        <p:sp>
          <p:nvSpPr>
            <p:cNvPr id="38026" name="Line 136"/>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27" name="Line 137"/>
            <p:cNvSpPr>
              <a:spLocks noChangeShapeType="1"/>
            </p:cNvSpPr>
            <p:nvPr/>
          </p:nvSpPr>
          <p:spPr bwMode="auto">
            <a:xfrm flipH="1" flipV="1">
              <a:off x="2658" y="2370"/>
              <a:ext cx="6" cy="54"/>
            </a:xfrm>
            <a:prstGeom prst="line">
              <a:avLst/>
            </a:prstGeom>
            <a:noFill/>
            <a:ln w="0">
              <a:solidFill>
                <a:srgbClr val="808080"/>
              </a:solidFill>
              <a:round/>
              <a:headEnd/>
              <a:tailEnd/>
            </a:ln>
          </p:spPr>
          <p:txBody>
            <a:bodyPr/>
            <a:lstStyle/>
            <a:p>
              <a:endParaRPr lang="en-US"/>
            </a:p>
          </p:txBody>
        </p:sp>
        <p:sp>
          <p:nvSpPr>
            <p:cNvPr id="38028" name="Line 138"/>
            <p:cNvSpPr>
              <a:spLocks noChangeShapeType="1"/>
            </p:cNvSpPr>
            <p:nvPr/>
          </p:nvSpPr>
          <p:spPr bwMode="auto">
            <a:xfrm flipH="1" flipV="1">
              <a:off x="2514" y="2358"/>
              <a:ext cx="12" cy="102"/>
            </a:xfrm>
            <a:prstGeom prst="line">
              <a:avLst/>
            </a:prstGeom>
            <a:noFill/>
            <a:ln w="0">
              <a:solidFill>
                <a:srgbClr val="808080"/>
              </a:solidFill>
              <a:round/>
              <a:headEnd/>
              <a:tailEnd/>
            </a:ln>
          </p:spPr>
          <p:txBody>
            <a:bodyPr/>
            <a:lstStyle/>
            <a:p>
              <a:endParaRPr lang="en-US"/>
            </a:p>
          </p:txBody>
        </p:sp>
        <p:sp>
          <p:nvSpPr>
            <p:cNvPr id="38029" name="Line 139"/>
            <p:cNvSpPr>
              <a:spLocks noChangeShapeType="1"/>
            </p:cNvSpPr>
            <p:nvPr/>
          </p:nvSpPr>
          <p:spPr bwMode="auto">
            <a:xfrm flipH="1" flipV="1">
              <a:off x="2370" y="2346"/>
              <a:ext cx="18" cy="156"/>
            </a:xfrm>
            <a:prstGeom prst="line">
              <a:avLst/>
            </a:prstGeom>
            <a:noFill/>
            <a:ln w="0">
              <a:solidFill>
                <a:srgbClr val="808080"/>
              </a:solidFill>
              <a:round/>
              <a:headEnd/>
              <a:tailEnd/>
            </a:ln>
          </p:spPr>
          <p:txBody>
            <a:bodyPr/>
            <a:lstStyle/>
            <a:p>
              <a:endParaRPr lang="en-US"/>
            </a:p>
          </p:txBody>
        </p:sp>
        <p:sp>
          <p:nvSpPr>
            <p:cNvPr id="38030" name="Line 140"/>
            <p:cNvSpPr>
              <a:spLocks noChangeShapeType="1"/>
            </p:cNvSpPr>
            <p:nvPr/>
          </p:nvSpPr>
          <p:spPr bwMode="auto">
            <a:xfrm flipH="1" flipV="1">
              <a:off x="2226" y="2334"/>
              <a:ext cx="24" cy="204"/>
            </a:xfrm>
            <a:prstGeom prst="line">
              <a:avLst/>
            </a:prstGeom>
            <a:noFill/>
            <a:ln w="0">
              <a:solidFill>
                <a:srgbClr val="808080"/>
              </a:solidFill>
              <a:round/>
              <a:headEnd/>
              <a:tailEnd/>
            </a:ln>
          </p:spPr>
          <p:txBody>
            <a:bodyPr/>
            <a:lstStyle/>
            <a:p>
              <a:endParaRPr lang="en-US"/>
            </a:p>
          </p:txBody>
        </p:sp>
        <p:sp>
          <p:nvSpPr>
            <p:cNvPr id="38031" name="Line 141"/>
            <p:cNvSpPr>
              <a:spLocks noChangeShapeType="1"/>
            </p:cNvSpPr>
            <p:nvPr/>
          </p:nvSpPr>
          <p:spPr bwMode="auto">
            <a:xfrm flipH="1" flipV="1">
              <a:off x="2082" y="2322"/>
              <a:ext cx="24" cy="258"/>
            </a:xfrm>
            <a:prstGeom prst="line">
              <a:avLst/>
            </a:prstGeom>
            <a:noFill/>
            <a:ln w="0">
              <a:solidFill>
                <a:srgbClr val="808080"/>
              </a:solidFill>
              <a:round/>
              <a:headEnd/>
              <a:tailEnd/>
            </a:ln>
          </p:spPr>
          <p:txBody>
            <a:bodyPr/>
            <a:lstStyle/>
            <a:p>
              <a:endParaRPr lang="en-US"/>
            </a:p>
          </p:txBody>
        </p:sp>
        <p:sp>
          <p:nvSpPr>
            <p:cNvPr id="38032" name="Line 142"/>
            <p:cNvSpPr>
              <a:spLocks noChangeShapeType="1"/>
            </p:cNvSpPr>
            <p:nvPr/>
          </p:nvSpPr>
          <p:spPr bwMode="auto">
            <a:xfrm flipH="1" flipV="1">
              <a:off x="1944" y="2304"/>
              <a:ext cx="24" cy="312"/>
            </a:xfrm>
            <a:prstGeom prst="line">
              <a:avLst/>
            </a:prstGeom>
            <a:noFill/>
            <a:ln w="0">
              <a:solidFill>
                <a:srgbClr val="808080"/>
              </a:solidFill>
              <a:round/>
              <a:headEnd/>
              <a:tailEnd/>
            </a:ln>
          </p:spPr>
          <p:txBody>
            <a:bodyPr/>
            <a:lstStyle/>
            <a:p>
              <a:endParaRPr lang="en-US"/>
            </a:p>
          </p:txBody>
        </p:sp>
        <p:sp>
          <p:nvSpPr>
            <p:cNvPr id="38033" name="Line 143"/>
            <p:cNvSpPr>
              <a:spLocks noChangeShapeType="1"/>
            </p:cNvSpPr>
            <p:nvPr/>
          </p:nvSpPr>
          <p:spPr bwMode="auto">
            <a:xfrm flipH="1" flipV="1">
              <a:off x="1800" y="2292"/>
              <a:ext cx="30" cy="366"/>
            </a:xfrm>
            <a:prstGeom prst="line">
              <a:avLst/>
            </a:prstGeom>
            <a:noFill/>
            <a:ln w="0">
              <a:solidFill>
                <a:srgbClr val="808080"/>
              </a:solidFill>
              <a:round/>
              <a:headEnd/>
              <a:tailEnd/>
            </a:ln>
          </p:spPr>
          <p:txBody>
            <a:bodyPr/>
            <a:lstStyle/>
            <a:p>
              <a:endParaRPr lang="en-US"/>
            </a:p>
          </p:txBody>
        </p:sp>
        <p:sp>
          <p:nvSpPr>
            <p:cNvPr id="38034" name="Line 144"/>
            <p:cNvSpPr>
              <a:spLocks noChangeShapeType="1"/>
            </p:cNvSpPr>
            <p:nvPr/>
          </p:nvSpPr>
          <p:spPr bwMode="auto">
            <a:xfrm flipH="1" flipV="1">
              <a:off x="1656" y="2280"/>
              <a:ext cx="36" cy="420"/>
            </a:xfrm>
            <a:prstGeom prst="line">
              <a:avLst/>
            </a:prstGeom>
            <a:noFill/>
            <a:ln w="0">
              <a:solidFill>
                <a:srgbClr val="808080"/>
              </a:solidFill>
              <a:round/>
              <a:headEnd/>
              <a:tailEnd/>
            </a:ln>
          </p:spPr>
          <p:txBody>
            <a:bodyPr/>
            <a:lstStyle/>
            <a:p>
              <a:endParaRPr lang="en-US"/>
            </a:p>
          </p:txBody>
        </p:sp>
        <p:sp>
          <p:nvSpPr>
            <p:cNvPr id="38035" name="Line 145"/>
            <p:cNvSpPr>
              <a:spLocks noChangeShapeType="1"/>
            </p:cNvSpPr>
            <p:nvPr/>
          </p:nvSpPr>
          <p:spPr bwMode="auto">
            <a:xfrm flipH="1" flipV="1">
              <a:off x="1512" y="2268"/>
              <a:ext cx="42" cy="468"/>
            </a:xfrm>
            <a:prstGeom prst="line">
              <a:avLst/>
            </a:prstGeom>
            <a:noFill/>
            <a:ln w="0">
              <a:solidFill>
                <a:srgbClr val="808080"/>
              </a:solidFill>
              <a:round/>
              <a:headEnd/>
              <a:tailEnd/>
            </a:ln>
          </p:spPr>
          <p:txBody>
            <a:bodyPr/>
            <a:lstStyle/>
            <a:p>
              <a:endParaRPr lang="en-US"/>
            </a:p>
          </p:txBody>
        </p:sp>
        <p:sp>
          <p:nvSpPr>
            <p:cNvPr id="38036" name="Line 146"/>
            <p:cNvSpPr>
              <a:spLocks noChangeShapeType="1"/>
            </p:cNvSpPr>
            <p:nvPr/>
          </p:nvSpPr>
          <p:spPr bwMode="auto">
            <a:xfrm flipH="1" flipV="1">
              <a:off x="1368" y="2256"/>
              <a:ext cx="48" cy="522"/>
            </a:xfrm>
            <a:prstGeom prst="line">
              <a:avLst/>
            </a:prstGeom>
            <a:noFill/>
            <a:ln w="0">
              <a:solidFill>
                <a:srgbClr val="808080"/>
              </a:solidFill>
              <a:round/>
              <a:headEnd/>
              <a:tailEnd/>
            </a:ln>
          </p:spPr>
          <p:txBody>
            <a:bodyPr/>
            <a:lstStyle/>
            <a:p>
              <a:endParaRPr lang="en-US"/>
            </a:p>
          </p:txBody>
        </p:sp>
        <p:sp>
          <p:nvSpPr>
            <p:cNvPr id="38037" name="Line 147"/>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38" name="Line 148"/>
            <p:cNvSpPr>
              <a:spLocks noChangeShapeType="1"/>
            </p:cNvSpPr>
            <p:nvPr/>
          </p:nvSpPr>
          <p:spPr bwMode="auto">
            <a:xfrm flipV="1">
              <a:off x="2658" y="2316"/>
              <a:ext cx="12" cy="54"/>
            </a:xfrm>
            <a:prstGeom prst="line">
              <a:avLst/>
            </a:prstGeom>
            <a:noFill/>
            <a:ln w="0">
              <a:solidFill>
                <a:srgbClr val="808080"/>
              </a:solidFill>
              <a:round/>
              <a:headEnd/>
              <a:tailEnd/>
            </a:ln>
          </p:spPr>
          <p:txBody>
            <a:bodyPr/>
            <a:lstStyle/>
            <a:p>
              <a:endParaRPr lang="en-US"/>
            </a:p>
          </p:txBody>
        </p:sp>
        <p:sp>
          <p:nvSpPr>
            <p:cNvPr id="38039" name="Line 149"/>
            <p:cNvSpPr>
              <a:spLocks noChangeShapeType="1"/>
            </p:cNvSpPr>
            <p:nvPr/>
          </p:nvSpPr>
          <p:spPr bwMode="auto">
            <a:xfrm flipV="1">
              <a:off x="2514" y="2256"/>
              <a:ext cx="30" cy="102"/>
            </a:xfrm>
            <a:prstGeom prst="line">
              <a:avLst/>
            </a:prstGeom>
            <a:noFill/>
            <a:ln w="0">
              <a:solidFill>
                <a:srgbClr val="808080"/>
              </a:solidFill>
              <a:round/>
              <a:headEnd/>
              <a:tailEnd/>
            </a:ln>
          </p:spPr>
          <p:txBody>
            <a:bodyPr/>
            <a:lstStyle/>
            <a:p>
              <a:endParaRPr lang="en-US"/>
            </a:p>
          </p:txBody>
        </p:sp>
        <p:sp>
          <p:nvSpPr>
            <p:cNvPr id="38040" name="Line 150"/>
            <p:cNvSpPr>
              <a:spLocks noChangeShapeType="1"/>
            </p:cNvSpPr>
            <p:nvPr/>
          </p:nvSpPr>
          <p:spPr bwMode="auto">
            <a:xfrm flipV="1">
              <a:off x="2370" y="2190"/>
              <a:ext cx="42" cy="156"/>
            </a:xfrm>
            <a:prstGeom prst="line">
              <a:avLst/>
            </a:prstGeom>
            <a:noFill/>
            <a:ln w="0">
              <a:solidFill>
                <a:srgbClr val="808080"/>
              </a:solidFill>
              <a:round/>
              <a:headEnd/>
              <a:tailEnd/>
            </a:ln>
          </p:spPr>
          <p:txBody>
            <a:bodyPr/>
            <a:lstStyle/>
            <a:p>
              <a:endParaRPr lang="en-US"/>
            </a:p>
          </p:txBody>
        </p:sp>
        <p:sp>
          <p:nvSpPr>
            <p:cNvPr id="38041" name="Line 151"/>
            <p:cNvSpPr>
              <a:spLocks noChangeShapeType="1"/>
            </p:cNvSpPr>
            <p:nvPr/>
          </p:nvSpPr>
          <p:spPr bwMode="auto">
            <a:xfrm flipV="1">
              <a:off x="2226" y="2130"/>
              <a:ext cx="60" cy="204"/>
            </a:xfrm>
            <a:prstGeom prst="line">
              <a:avLst/>
            </a:prstGeom>
            <a:noFill/>
            <a:ln w="0">
              <a:solidFill>
                <a:srgbClr val="808080"/>
              </a:solidFill>
              <a:round/>
              <a:headEnd/>
              <a:tailEnd/>
            </a:ln>
          </p:spPr>
          <p:txBody>
            <a:bodyPr/>
            <a:lstStyle/>
            <a:p>
              <a:endParaRPr lang="en-US"/>
            </a:p>
          </p:txBody>
        </p:sp>
        <p:sp>
          <p:nvSpPr>
            <p:cNvPr id="38042" name="Line 152"/>
            <p:cNvSpPr>
              <a:spLocks noChangeShapeType="1"/>
            </p:cNvSpPr>
            <p:nvPr/>
          </p:nvSpPr>
          <p:spPr bwMode="auto">
            <a:xfrm flipV="1">
              <a:off x="2082" y="2064"/>
              <a:ext cx="72" cy="258"/>
            </a:xfrm>
            <a:prstGeom prst="line">
              <a:avLst/>
            </a:prstGeom>
            <a:noFill/>
            <a:ln w="0">
              <a:solidFill>
                <a:srgbClr val="808080"/>
              </a:solidFill>
              <a:round/>
              <a:headEnd/>
              <a:tailEnd/>
            </a:ln>
          </p:spPr>
          <p:txBody>
            <a:bodyPr/>
            <a:lstStyle/>
            <a:p>
              <a:endParaRPr lang="en-US"/>
            </a:p>
          </p:txBody>
        </p:sp>
        <p:sp>
          <p:nvSpPr>
            <p:cNvPr id="38043" name="Line 153"/>
            <p:cNvSpPr>
              <a:spLocks noChangeShapeType="1"/>
            </p:cNvSpPr>
            <p:nvPr/>
          </p:nvSpPr>
          <p:spPr bwMode="auto">
            <a:xfrm flipV="1">
              <a:off x="1944" y="2004"/>
              <a:ext cx="78" cy="300"/>
            </a:xfrm>
            <a:prstGeom prst="line">
              <a:avLst/>
            </a:prstGeom>
            <a:noFill/>
            <a:ln w="0">
              <a:solidFill>
                <a:srgbClr val="808080"/>
              </a:solidFill>
              <a:round/>
              <a:headEnd/>
              <a:tailEnd/>
            </a:ln>
          </p:spPr>
          <p:txBody>
            <a:bodyPr/>
            <a:lstStyle/>
            <a:p>
              <a:endParaRPr lang="en-US"/>
            </a:p>
          </p:txBody>
        </p:sp>
        <p:sp>
          <p:nvSpPr>
            <p:cNvPr id="38044" name="Line 154"/>
            <p:cNvSpPr>
              <a:spLocks noChangeShapeType="1"/>
            </p:cNvSpPr>
            <p:nvPr/>
          </p:nvSpPr>
          <p:spPr bwMode="auto">
            <a:xfrm flipV="1">
              <a:off x="1800" y="1938"/>
              <a:ext cx="96" cy="354"/>
            </a:xfrm>
            <a:prstGeom prst="line">
              <a:avLst/>
            </a:prstGeom>
            <a:noFill/>
            <a:ln w="0">
              <a:solidFill>
                <a:srgbClr val="808080"/>
              </a:solidFill>
              <a:round/>
              <a:headEnd/>
              <a:tailEnd/>
            </a:ln>
          </p:spPr>
          <p:txBody>
            <a:bodyPr/>
            <a:lstStyle/>
            <a:p>
              <a:endParaRPr lang="en-US"/>
            </a:p>
          </p:txBody>
        </p:sp>
        <p:sp>
          <p:nvSpPr>
            <p:cNvPr id="38045" name="Line 155"/>
            <p:cNvSpPr>
              <a:spLocks noChangeShapeType="1"/>
            </p:cNvSpPr>
            <p:nvPr/>
          </p:nvSpPr>
          <p:spPr bwMode="auto">
            <a:xfrm flipV="1">
              <a:off x="1656" y="1878"/>
              <a:ext cx="108" cy="402"/>
            </a:xfrm>
            <a:prstGeom prst="line">
              <a:avLst/>
            </a:prstGeom>
            <a:noFill/>
            <a:ln w="0">
              <a:solidFill>
                <a:srgbClr val="808080"/>
              </a:solidFill>
              <a:round/>
              <a:headEnd/>
              <a:tailEnd/>
            </a:ln>
          </p:spPr>
          <p:txBody>
            <a:bodyPr/>
            <a:lstStyle/>
            <a:p>
              <a:endParaRPr lang="en-US"/>
            </a:p>
          </p:txBody>
        </p:sp>
        <p:sp>
          <p:nvSpPr>
            <p:cNvPr id="38046" name="Line 156"/>
            <p:cNvSpPr>
              <a:spLocks noChangeShapeType="1"/>
            </p:cNvSpPr>
            <p:nvPr/>
          </p:nvSpPr>
          <p:spPr bwMode="auto">
            <a:xfrm flipV="1">
              <a:off x="1512" y="1812"/>
              <a:ext cx="126" cy="456"/>
            </a:xfrm>
            <a:prstGeom prst="line">
              <a:avLst/>
            </a:prstGeom>
            <a:noFill/>
            <a:ln w="0">
              <a:solidFill>
                <a:srgbClr val="808080"/>
              </a:solidFill>
              <a:round/>
              <a:headEnd/>
              <a:tailEnd/>
            </a:ln>
          </p:spPr>
          <p:txBody>
            <a:bodyPr/>
            <a:lstStyle/>
            <a:p>
              <a:endParaRPr lang="en-US"/>
            </a:p>
          </p:txBody>
        </p:sp>
        <p:sp>
          <p:nvSpPr>
            <p:cNvPr id="38047" name="Line 157"/>
            <p:cNvSpPr>
              <a:spLocks noChangeShapeType="1"/>
            </p:cNvSpPr>
            <p:nvPr/>
          </p:nvSpPr>
          <p:spPr bwMode="auto">
            <a:xfrm flipV="1">
              <a:off x="1368" y="1746"/>
              <a:ext cx="138" cy="510"/>
            </a:xfrm>
            <a:prstGeom prst="line">
              <a:avLst/>
            </a:prstGeom>
            <a:noFill/>
            <a:ln w="0">
              <a:solidFill>
                <a:srgbClr val="808080"/>
              </a:solidFill>
              <a:round/>
              <a:headEnd/>
              <a:tailEnd/>
            </a:ln>
          </p:spPr>
          <p:txBody>
            <a:bodyPr/>
            <a:lstStyle/>
            <a:p>
              <a:endParaRPr lang="en-US"/>
            </a:p>
          </p:txBody>
        </p:sp>
        <p:sp>
          <p:nvSpPr>
            <p:cNvPr id="38048" name="Line 158"/>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49" name="Line 159"/>
            <p:cNvSpPr>
              <a:spLocks noChangeShapeType="1"/>
            </p:cNvSpPr>
            <p:nvPr/>
          </p:nvSpPr>
          <p:spPr bwMode="auto">
            <a:xfrm flipV="1">
              <a:off x="2670" y="2274"/>
              <a:ext cx="36" cy="42"/>
            </a:xfrm>
            <a:prstGeom prst="line">
              <a:avLst/>
            </a:prstGeom>
            <a:noFill/>
            <a:ln w="0">
              <a:solidFill>
                <a:srgbClr val="808080"/>
              </a:solidFill>
              <a:round/>
              <a:headEnd/>
              <a:tailEnd/>
            </a:ln>
          </p:spPr>
          <p:txBody>
            <a:bodyPr/>
            <a:lstStyle/>
            <a:p>
              <a:endParaRPr lang="en-US"/>
            </a:p>
          </p:txBody>
        </p:sp>
        <p:sp>
          <p:nvSpPr>
            <p:cNvPr id="38050" name="Line 160"/>
            <p:cNvSpPr>
              <a:spLocks noChangeShapeType="1"/>
            </p:cNvSpPr>
            <p:nvPr/>
          </p:nvSpPr>
          <p:spPr bwMode="auto">
            <a:xfrm flipV="1">
              <a:off x="2544" y="2166"/>
              <a:ext cx="66" cy="90"/>
            </a:xfrm>
            <a:prstGeom prst="line">
              <a:avLst/>
            </a:prstGeom>
            <a:noFill/>
            <a:ln w="0">
              <a:solidFill>
                <a:srgbClr val="808080"/>
              </a:solidFill>
              <a:round/>
              <a:headEnd/>
              <a:tailEnd/>
            </a:ln>
          </p:spPr>
          <p:txBody>
            <a:bodyPr/>
            <a:lstStyle/>
            <a:p>
              <a:endParaRPr lang="en-US"/>
            </a:p>
          </p:txBody>
        </p:sp>
        <p:sp>
          <p:nvSpPr>
            <p:cNvPr id="38051" name="Line 161"/>
            <p:cNvSpPr>
              <a:spLocks noChangeShapeType="1"/>
            </p:cNvSpPr>
            <p:nvPr/>
          </p:nvSpPr>
          <p:spPr bwMode="auto">
            <a:xfrm flipV="1">
              <a:off x="2412" y="2064"/>
              <a:ext cx="102" cy="126"/>
            </a:xfrm>
            <a:prstGeom prst="line">
              <a:avLst/>
            </a:prstGeom>
            <a:noFill/>
            <a:ln w="0">
              <a:solidFill>
                <a:srgbClr val="808080"/>
              </a:solidFill>
              <a:round/>
              <a:headEnd/>
              <a:tailEnd/>
            </a:ln>
          </p:spPr>
          <p:txBody>
            <a:bodyPr/>
            <a:lstStyle/>
            <a:p>
              <a:endParaRPr lang="en-US"/>
            </a:p>
          </p:txBody>
        </p:sp>
        <p:sp>
          <p:nvSpPr>
            <p:cNvPr id="38052" name="Line 162"/>
            <p:cNvSpPr>
              <a:spLocks noChangeShapeType="1"/>
            </p:cNvSpPr>
            <p:nvPr/>
          </p:nvSpPr>
          <p:spPr bwMode="auto">
            <a:xfrm flipV="1">
              <a:off x="2286" y="1956"/>
              <a:ext cx="132" cy="174"/>
            </a:xfrm>
            <a:prstGeom prst="line">
              <a:avLst/>
            </a:prstGeom>
            <a:noFill/>
            <a:ln w="0">
              <a:solidFill>
                <a:srgbClr val="808080"/>
              </a:solidFill>
              <a:round/>
              <a:headEnd/>
              <a:tailEnd/>
            </a:ln>
          </p:spPr>
          <p:txBody>
            <a:bodyPr/>
            <a:lstStyle/>
            <a:p>
              <a:endParaRPr lang="en-US"/>
            </a:p>
          </p:txBody>
        </p:sp>
        <p:sp>
          <p:nvSpPr>
            <p:cNvPr id="38053" name="Line 163"/>
            <p:cNvSpPr>
              <a:spLocks noChangeShapeType="1"/>
            </p:cNvSpPr>
            <p:nvPr/>
          </p:nvSpPr>
          <p:spPr bwMode="auto">
            <a:xfrm flipV="1">
              <a:off x="2154" y="1848"/>
              <a:ext cx="168" cy="216"/>
            </a:xfrm>
            <a:prstGeom prst="line">
              <a:avLst/>
            </a:prstGeom>
            <a:noFill/>
            <a:ln w="0">
              <a:solidFill>
                <a:srgbClr val="808080"/>
              </a:solidFill>
              <a:round/>
              <a:headEnd/>
              <a:tailEnd/>
            </a:ln>
          </p:spPr>
          <p:txBody>
            <a:bodyPr/>
            <a:lstStyle/>
            <a:p>
              <a:endParaRPr lang="en-US"/>
            </a:p>
          </p:txBody>
        </p:sp>
        <p:sp>
          <p:nvSpPr>
            <p:cNvPr id="38054" name="Line 164"/>
            <p:cNvSpPr>
              <a:spLocks noChangeShapeType="1"/>
            </p:cNvSpPr>
            <p:nvPr/>
          </p:nvSpPr>
          <p:spPr bwMode="auto">
            <a:xfrm flipV="1">
              <a:off x="2022" y="1740"/>
              <a:ext cx="204" cy="264"/>
            </a:xfrm>
            <a:prstGeom prst="line">
              <a:avLst/>
            </a:prstGeom>
            <a:noFill/>
            <a:ln w="0">
              <a:solidFill>
                <a:srgbClr val="808080"/>
              </a:solidFill>
              <a:round/>
              <a:headEnd/>
              <a:tailEnd/>
            </a:ln>
          </p:spPr>
          <p:txBody>
            <a:bodyPr/>
            <a:lstStyle/>
            <a:p>
              <a:endParaRPr lang="en-US"/>
            </a:p>
          </p:txBody>
        </p:sp>
        <p:sp>
          <p:nvSpPr>
            <p:cNvPr id="38055" name="Line 165"/>
            <p:cNvSpPr>
              <a:spLocks noChangeShapeType="1"/>
            </p:cNvSpPr>
            <p:nvPr/>
          </p:nvSpPr>
          <p:spPr bwMode="auto">
            <a:xfrm flipV="1">
              <a:off x="1896" y="1632"/>
              <a:ext cx="234" cy="306"/>
            </a:xfrm>
            <a:prstGeom prst="line">
              <a:avLst/>
            </a:prstGeom>
            <a:noFill/>
            <a:ln w="0">
              <a:solidFill>
                <a:srgbClr val="808080"/>
              </a:solidFill>
              <a:round/>
              <a:headEnd/>
              <a:tailEnd/>
            </a:ln>
          </p:spPr>
          <p:txBody>
            <a:bodyPr/>
            <a:lstStyle/>
            <a:p>
              <a:endParaRPr lang="en-US"/>
            </a:p>
          </p:txBody>
        </p:sp>
        <p:sp>
          <p:nvSpPr>
            <p:cNvPr id="38056" name="Line 166"/>
            <p:cNvSpPr>
              <a:spLocks noChangeShapeType="1"/>
            </p:cNvSpPr>
            <p:nvPr/>
          </p:nvSpPr>
          <p:spPr bwMode="auto">
            <a:xfrm flipV="1">
              <a:off x="1764" y="1524"/>
              <a:ext cx="270" cy="354"/>
            </a:xfrm>
            <a:prstGeom prst="line">
              <a:avLst/>
            </a:prstGeom>
            <a:noFill/>
            <a:ln w="0">
              <a:solidFill>
                <a:srgbClr val="808080"/>
              </a:solidFill>
              <a:round/>
              <a:headEnd/>
              <a:tailEnd/>
            </a:ln>
          </p:spPr>
          <p:txBody>
            <a:bodyPr/>
            <a:lstStyle/>
            <a:p>
              <a:endParaRPr lang="en-US"/>
            </a:p>
          </p:txBody>
        </p:sp>
        <p:sp>
          <p:nvSpPr>
            <p:cNvPr id="38057" name="Line 167"/>
            <p:cNvSpPr>
              <a:spLocks noChangeShapeType="1"/>
            </p:cNvSpPr>
            <p:nvPr/>
          </p:nvSpPr>
          <p:spPr bwMode="auto">
            <a:xfrm flipV="1">
              <a:off x="1638" y="1422"/>
              <a:ext cx="300" cy="390"/>
            </a:xfrm>
            <a:prstGeom prst="line">
              <a:avLst/>
            </a:prstGeom>
            <a:noFill/>
            <a:ln w="0">
              <a:solidFill>
                <a:srgbClr val="808080"/>
              </a:solidFill>
              <a:round/>
              <a:headEnd/>
              <a:tailEnd/>
            </a:ln>
          </p:spPr>
          <p:txBody>
            <a:bodyPr/>
            <a:lstStyle/>
            <a:p>
              <a:endParaRPr lang="en-US"/>
            </a:p>
          </p:txBody>
        </p:sp>
        <p:sp>
          <p:nvSpPr>
            <p:cNvPr id="38058" name="Line 168"/>
            <p:cNvSpPr>
              <a:spLocks noChangeShapeType="1"/>
            </p:cNvSpPr>
            <p:nvPr/>
          </p:nvSpPr>
          <p:spPr bwMode="auto">
            <a:xfrm flipV="1">
              <a:off x="1506" y="1314"/>
              <a:ext cx="336" cy="432"/>
            </a:xfrm>
            <a:prstGeom prst="line">
              <a:avLst/>
            </a:prstGeom>
            <a:noFill/>
            <a:ln w="0">
              <a:solidFill>
                <a:srgbClr val="808080"/>
              </a:solidFill>
              <a:round/>
              <a:headEnd/>
              <a:tailEnd/>
            </a:ln>
          </p:spPr>
          <p:txBody>
            <a:bodyPr/>
            <a:lstStyle/>
            <a:p>
              <a:endParaRPr lang="en-US"/>
            </a:p>
          </p:txBody>
        </p:sp>
        <p:sp>
          <p:nvSpPr>
            <p:cNvPr id="38059" name="Line 169"/>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60" name="Line 170"/>
            <p:cNvSpPr>
              <a:spLocks noChangeShapeType="1"/>
            </p:cNvSpPr>
            <p:nvPr/>
          </p:nvSpPr>
          <p:spPr bwMode="auto">
            <a:xfrm flipV="1">
              <a:off x="2706" y="2250"/>
              <a:ext cx="42" cy="24"/>
            </a:xfrm>
            <a:prstGeom prst="line">
              <a:avLst/>
            </a:prstGeom>
            <a:noFill/>
            <a:ln w="0">
              <a:solidFill>
                <a:srgbClr val="808080"/>
              </a:solidFill>
              <a:round/>
              <a:headEnd/>
              <a:tailEnd/>
            </a:ln>
          </p:spPr>
          <p:txBody>
            <a:bodyPr/>
            <a:lstStyle/>
            <a:p>
              <a:endParaRPr lang="en-US"/>
            </a:p>
          </p:txBody>
        </p:sp>
        <p:sp>
          <p:nvSpPr>
            <p:cNvPr id="38061" name="Line 171"/>
            <p:cNvSpPr>
              <a:spLocks noChangeShapeType="1"/>
            </p:cNvSpPr>
            <p:nvPr/>
          </p:nvSpPr>
          <p:spPr bwMode="auto">
            <a:xfrm flipV="1">
              <a:off x="2610" y="2112"/>
              <a:ext cx="90" cy="54"/>
            </a:xfrm>
            <a:prstGeom prst="line">
              <a:avLst/>
            </a:prstGeom>
            <a:noFill/>
            <a:ln w="0">
              <a:solidFill>
                <a:srgbClr val="808080"/>
              </a:solidFill>
              <a:round/>
              <a:headEnd/>
              <a:tailEnd/>
            </a:ln>
          </p:spPr>
          <p:txBody>
            <a:bodyPr/>
            <a:lstStyle/>
            <a:p>
              <a:endParaRPr lang="en-US"/>
            </a:p>
          </p:txBody>
        </p:sp>
        <p:sp>
          <p:nvSpPr>
            <p:cNvPr id="38062" name="Line 172"/>
            <p:cNvSpPr>
              <a:spLocks noChangeShapeType="1"/>
            </p:cNvSpPr>
            <p:nvPr/>
          </p:nvSpPr>
          <p:spPr bwMode="auto">
            <a:xfrm flipV="1">
              <a:off x="2514" y="1980"/>
              <a:ext cx="132" cy="84"/>
            </a:xfrm>
            <a:prstGeom prst="line">
              <a:avLst/>
            </a:prstGeom>
            <a:noFill/>
            <a:ln w="0">
              <a:solidFill>
                <a:srgbClr val="808080"/>
              </a:solidFill>
              <a:round/>
              <a:headEnd/>
              <a:tailEnd/>
            </a:ln>
          </p:spPr>
          <p:txBody>
            <a:bodyPr/>
            <a:lstStyle/>
            <a:p>
              <a:endParaRPr lang="en-US"/>
            </a:p>
          </p:txBody>
        </p:sp>
        <p:sp>
          <p:nvSpPr>
            <p:cNvPr id="38063" name="Line 173"/>
            <p:cNvSpPr>
              <a:spLocks noChangeShapeType="1"/>
            </p:cNvSpPr>
            <p:nvPr/>
          </p:nvSpPr>
          <p:spPr bwMode="auto">
            <a:xfrm flipV="1">
              <a:off x="2418" y="1842"/>
              <a:ext cx="180" cy="114"/>
            </a:xfrm>
            <a:prstGeom prst="line">
              <a:avLst/>
            </a:prstGeom>
            <a:noFill/>
            <a:ln w="0">
              <a:solidFill>
                <a:srgbClr val="808080"/>
              </a:solidFill>
              <a:round/>
              <a:headEnd/>
              <a:tailEnd/>
            </a:ln>
          </p:spPr>
          <p:txBody>
            <a:bodyPr/>
            <a:lstStyle/>
            <a:p>
              <a:endParaRPr lang="en-US"/>
            </a:p>
          </p:txBody>
        </p:sp>
        <p:sp>
          <p:nvSpPr>
            <p:cNvPr id="38064" name="Line 174"/>
            <p:cNvSpPr>
              <a:spLocks noChangeShapeType="1"/>
            </p:cNvSpPr>
            <p:nvPr/>
          </p:nvSpPr>
          <p:spPr bwMode="auto">
            <a:xfrm flipV="1">
              <a:off x="2322" y="1710"/>
              <a:ext cx="222" cy="138"/>
            </a:xfrm>
            <a:prstGeom prst="line">
              <a:avLst/>
            </a:prstGeom>
            <a:noFill/>
            <a:ln w="0">
              <a:solidFill>
                <a:srgbClr val="808080"/>
              </a:solidFill>
              <a:round/>
              <a:headEnd/>
              <a:tailEnd/>
            </a:ln>
          </p:spPr>
          <p:txBody>
            <a:bodyPr/>
            <a:lstStyle/>
            <a:p>
              <a:endParaRPr lang="en-US"/>
            </a:p>
          </p:txBody>
        </p:sp>
        <p:sp>
          <p:nvSpPr>
            <p:cNvPr id="38065" name="Line 175"/>
            <p:cNvSpPr>
              <a:spLocks noChangeShapeType="1"/>
            </p:cNvSpPr>
            <p:nvPr/>
          </p:nvSpPr>
          <p:spPr bwMode="auto">
            <a:xfrm flipV="1">
              <a:off x="2226" y="1578"/>
              <a:ext cx="270" cy="162"/>
            </a:xfrm>
            <a:prstGeom prst="line">
              <a:avLst/>
            </a:prstGeom>
            <a:noFill/>
            <a:ln w="0">
              <a:solidFill>
                <a:srgbClr val="808080"/>
              </a:solidFill>
              <a:round/>
              <a:headEnd/>
              <a:tailEnd/>
            </a:ln>
          </p:spPr>
          <p:txBody>
            <a:bodyPr/>
            <a:lstStyle/>
            <a:p>
              <a:endParaRPr lang="en-US"/>
            </a:p>
          </p:txBody>
        </p:sp>
        <p:sp>
          <p:nvSpPr>
            <p:cNvPr id="38066" name="Line 176"/>
            <p:cNvSpPr>
              <a:spLocks noChangeShapeType="1"/>
            </p:cNvSpPr>
            <p:nvPr/>
          </p:nvSpPr>
          <p:spPr bwMode="auto">
            <a:xfrm flipV="1">
              <a:off x="2130" y="1440"/>
              <a:ext cx="312" cy="192"/>
            </a:xfrm>
            <a:prstGeom prst="line">
              <a:avLst/>
            </a:prstGeom>
            <a:noFill/>
            <a:ln w="0">
              <a:solidFill>
                <a:srgbClr val="808080"/>
              </a:solidFill>
              <a:round/>
              <a:headEnd/>
              <a:tailEnd/>
            </a:ln>
          </p:spPr>
          <p:txBody>
            <a:bodyPr/>
            <a:lstStyle/>
            <a:p>
              <a:endParaRPr lang="en-US"/>
            </a:p>
          </p:txBody>
        </p:sp>
        <p:sp>
          <p:nvSpPr>
            <p:cNvPr id="38067" name="Line 177"/>
            <p:cNvSpPr>
              <a:spLocks noChangeShapeType="1"/>
            </p:cNvSpPr>
            <p:nvPr/>
          </p:nvSpPr>
          <p:spPr bwMode="auto">
            <a:xfrm flipV="1">
              <a:off x="2034" y="1308"/>
              <a:ext cx="354" cy="216"/>
            </a:xfrm>
            <a:prstGeom prst="line">
              <a:avLst/>
            </a:prstGeom>
            <a:noFill/>
            <a:ln w="0">
              <a:solidFill>
                <a:srgbClr val="808080"/>
              </a:solidFill>
              <a:round/>
              <a:headEnd/>
              <a:tailEnd/>
            </a:ln>
          </p:spPr>
          <p:txBody>
            <a:bodyPr/>
            <a:lstStyle/>
            <a:p>
              <a:endParaRPr lang="en-US"/>
            </a:p>
          </p:txBody>
        </p:sp>
        <p:sp>
          <p:nvSpPr>
            <p:cNvPr id="38068" name="Line 178"/>
            <p:cNvSpPr>
              <a:spLocks noChangeShapeType="1"/>
            </p:cNvSpPr>
            <p:nvPr/>
          </p:nvSpPr>
          <p:spPr bwMode="auto">
            <a:xfrm flipV="1">
              <a:off x="1938" y="1170"/>
              <a:ext cx="402" cy="252"/>
            </a:xfrm>
            <a:prstGeom prst="line">
              <a:avLst/>
            </a:prstGeom>
            <a:noFill/>
            <a:ln w="0">
              <a:solidFill>
                <a:srgbClr val="808080"/>
              </a:solidFill>
              <a:round/>
              <a:headEnd/>
              <a:tailEnd/>
            </a:ln>
          </p:spPr>
          <p:txBody>
            <a:bodyPr/>
            <a:lstStyle/>
            <a:p>
              <a:endParaRPr lang="en-US"/>
            </a:p>
          </p:txBody>
        </p:sp>
        <p:sp>
          <p:nvSpPr>
            <p:cNvPr id="38069" name="Line 179"/>
            <p:cNvSpPr>
              <a:spLocks noChangeShapeType="1"/>
            </p:cNvSpPr>
            <p:nvPr/>
          </p:nvSpPr>
          <p:spPr bwMode="auto">
            <a:xfrm flipV="1">
              <a:off x="1842" y="1038"/>
              <a:ext cx="444" cy="276"/>
            </a:xfrm>
            <a:prstGeom prst="line">
              <a:avLst/>
            </a:prstGeom>
            <a:noFill/>
            <a:ln w="0">
              <a:solidFill>
                <a:srgbClr val="808080"/>
              </a:solidFill>
              <a:round/>
              <a:headEnd/>
              <a:tailEnd/>
            </a:ln>
          </p:spPr>
          <p:txBody>
            <a:bodyPr/>
            <a:lstStyle/>
            <a:p>
              <a:endParaRPr lang="en-US"/>
            </a:p>
          </p:txBody>
        </p:sp>
        <p:sp>
          <p:nvSpPr>
            <p:cNvPr id="38070" name="Line 180"/>
            <p:cNvSpPr>
              <a:spLocks noChangeShapeType="1"/>
            </p:cNvSpPr>
            <p:nvPr/>
          </p:nvSpPr>
          <p:spPr bwMode="auto">
            <a:xfrm>
              <a:off x="2802" y="2382"/>
              <a:ext cx="1" cy="1"/>
            </a:xfrm>
            <a:prstGeom prst="line">
              <a:avLst/>
            </a:prstGeom>
            <a:noFill/>
            <a:ln w="0">
              <a:solidFill>
                <a:srgbClr val="808080"/>
              </a:solidFill>
              <a:round/>
              <a:headEnd/>
              <a:tailEnd/>
            </a:ln>
          </p:spPr>
          <p:txBody>
            <a:bodyPr/>
            <a:lstStyle/>
            <a:p>
              <a:endParaRPr lang="en-US"/>
            </a:p>
          </p:txBody>
        </p:sp>
        <p:sp>
          <p:nvSpPr>
            <p:cNvPr id="38071" name="Line 181"/>
            <p:cNvSpPr>
              <a:spLocks noChangeShapeType="1"/>
            </p:cNvSpPr>
            <p:nvPr/>
          </p:nvSpPr>
          <p:spPr bwMode="auto">
            <a:xfrm flipV="1">
              <a:off x="2748" y="2238"/>
              <a:ext cx="54" cy="12"/>
            </a:xfrm>
            <a:prstGeom prst="line">
              <a:avLst/>
            </a:prstGeom>
            <a:noFill/>
            <a:ln w="0">
              <a:solidFill>
                <a:srgbClr val="808080"/>
              </a:solidFill>
              <a:round/>
              <a:headEnd/>
              <a:tailEnd/>
            </a:ln>
          </p:spPr>
          <p:txBody>
            <a:bodyPr/>
            <a:lstStyle/>
            <a:p>
              <a:endParaRPr lang="en-US"/>
            </a:p>
          </p:txBody>
        </p:sp>
        <p:sp>
          <p:nvSpPr>
            <p:cNvPr id="38072" name="Line 182"/>
            <p:cNvSpPr>
              <a:spLocks noChangeShapeType="1"/>
            </p:cNvSpPr>
            <p:nvPr/>
          </p:nvSpPr>
          <p:spPr bwMode="auto">
            <a:xfrm flipV="1">
              <a:off x="2700" y="2094"/>
              <a:ext cx="102" cy="18"/>
            </a:xfrm>
            <a:prstGeom prst="line">
              <a:avLst/>
            </a:prstGeom>
            <a:noFill/>
            <a:ln w="0">
              <a:solidFill>
                <a:srgbClr val="808080"/>
              </a:solidFill>
              <a:round/>
              <a:headEnd/>
              <a:tailEnd/>
            </a:ln>
          </p:spPr>
          <p:txBody>
            <a:bodyPr/>
            <a:lstStyle/>
            <a:p>
              <a:endParaRPr lang="en-US"/>
            </a:p>
          </p:txBody>
        </p:sp>
        <p:sp>
          <p:nvSpPr>
            <p:cNvPr id="38073" name="Line 183"/>
            <p:cNvSpPr>
              <a:spLocks noChangeShapeType="1"/>
            </p:cNvSpPr>
            <p:nvPr/>
          </p:nvSpPr>
          <p:spPr bwMode="auto">
            <a:xfrm flipV="1">
              <a:off x="2646" y="1950"/>
              <a:ext cx="156" cy="30"/>
            </a:xfrm>
            <a:prstGeom prst="line">
              <a:avLst/>
            </a:prstGeom>
            <a:noFill/>
            <a:ln w="0">
              <a:solidFill>
                <a:srgbClr val="808080"/>
              </a:solidFill>
              <a:round/>
              <a:headEnd/>
              <a:tailEnd/>
            </a:ln>
          </p:spPr>
          <p:txBody>
            <a:bodyPr/>
            <a:lstStyle/>
            <a:p>
              <a:endParaRPr lang="en-US"/>
            </a:p>
          </p:txBody>
        </p:sp>
        <p:sp>
          <p:nvSpPr>
            <p:cNvPr id="38074" name="Line 184"/>
            <p:cNvSpPr>
              <a:spLocks noChangeShapeType="1"/>
            </p:cNvSpPr>
            <p:nvPr/>
          </p:nvSpPr>
          <p:spPr bwMode="auto">
            <a:xfrm flipV="1">
              <a:off x="2598" y="1806"/>
              <a:ext cx="204" cy="36"/>
            </a:xfrm>
            <a:prstGeom prst="line">
              <a:avLst/>
            </a:prstGeom>
            <a:noFill/>
            <a:ln w="0">
              <a:solidFill>
                <a:srgbClr val="808080"/>
              </a:solidFill>
              <a:round/>
              <a:headEnd/>
              <a:tailEnd/>
            </a:ln>
          </p:spPr>
          <p:txBody>
            <a:bodyPr/>
            <a:lstStyle/>
            <a:p>
              <a:endParaRPr lang="en-US"/>
            </a:p>
          </p:txBody>
        </p:sp>
        <p:sp>
          <p:nvSpPr>
            <p:cNvPr id="38075" name="Line 185"/>
            <p:cNvSpPr>
              <a:spLocks noChangeShapeType="1"/>
            </p:cNvSpPr>
            <p:nvPr/>
          </p:nvSpPr>
          <p:spPr bwMode="auto">
            <a:xfrm flipV="1">
              <a:off x="2544" y="1662"/>
              <a:ext cx="258" cy="48"/>
            </a:xfrm>
            <a:prstGeom prst="line">
              <a:avLst/>
            </a:prstGeom>
            <a:noFill/>
            <a:ln w="0">
              <a:solidFill>
                <a:srgbClr val="808080"/>
              </a:solidFill>
              <a:round/>
              <a:headEnd/>
              <a:tailEnd/>
            </a:ln>
          </p:spPr>
          <p:txBody>
            <a:bodyPr/>
            <a:lstStyle/>
            <a:p>
              <a:endParaRPr lang="en-US"/>
            </a:p>
          </p:txBody>
        </p:sp>
        <p:sp>
          <p:nvSpPr>
            <p:cNvPr id="38076" name="Line 186"/>
            <p:cNvSpPr>
              <a:spLocks noChangeShapeType="1"/>
            </p:cNvSpPr>
            <p:nvPr/>
          </p:nvSpPr>
          <p:spPr bwMode="auto">
            <a:xfrm flipV="1">
              <a:off x="2496" y="1518"/>
              <a:ext cx="306" cy="60"/>
            </a:xfrm>
            <a:prstGeom prst="line">
              <a:avLst/>
            </a:prstGeom>
            <a:noFill/>
            <a:ln w="0">
              <a:solidFill>
                <a:srgbClr val="808080"/>
              </a:solidFill>
              <a:round/>
              <a:headEnd/>
              <a:tailEnd/>
            </a:ln>
          </p:spPr>
          <p:txBody>
            <a:bodyPr/>
            <a:lstStyle/>
            <a:p>
              <a:endParaRPr lang="en-US"/>
            </a:p>
          </p:txBody>
        </p:sp>
        <p:sp>
          <p:nvSpPr>
            <p:cNvPr id="38077" name="Line 187"/>
            <p:cNvSpPr>
              <a:spLocks noChangeShapeType="1"/>
            </p:cNvSpPr>
            <p:nvPr/>
          </p:nvSpPr>
          <p:spPr bwMode="auto">
            <a:xfrm flipV="1">
              <a:off x="2442" y="1374"/>
              <a:ext cx="360" cy="66"/>
            </a:xfrm>
            <a:prstGeom prst="line">
              <a:avLst/>
            </a:prstGeom>
            <a:noFill/>
            <a:ln w="0">
              <a:solidFill>
                <a:srgbClr val="808080"/>
              </a:solidFill>
              <a:round/>
              <a:headEnd/>
              <a:tailEnd/>
            </a:ln>
          </p:spPr>
          <p:txBody>
            <a:bodyPr/>
            <a:lstStyle/>
            <a:p>
              <a:endParaRPr lang="en-US"/>
            </a:p>
          </p:txBody>
        </p:sp>
        <p:sp>
          <p:nvSpPr>
            <p:cNvPr id="38078" name="Line 188"/>
            <p:cNvSpPr>
              <a:spLocks noChangeShapeType="1"/>
            </p:cNvSpPr>
            <p:nvPr/>
          </p:nvSpPr>
          <p:spPr bwMode="auto">
            <a:xfrm flipV="1">
              <a:off x="2388" y="1230"/>
              <a:ext cx="414" cy="78"/>
            </a:xfrm>
            <a:prstGeom prst="line">
              <a:avLst/>
            </a:prstGeom>
            <a:noFill/>
            <a:ln w="0">
              <a:solidFill>
                <a:srgbClr val="808080"/>
              </a:solidFill>
              <a:round/>
              <a:headEnd/>
              <a:tailEnd/>
            </a:ln>
          </p:spPr>
          <p:txBody>
            <a:bodyPr/>
            <a:lstStyle/>
            <a:p>
              <a:endParaRPr lang="en-US"/>
            </a:p>
          </p:txBody>
        </p:sp>
        <p:sp>
          <p:nvSpPr>
            <p:cNvPr id="38079" name="Line 189"/>
            <p:cNvSpPr>
              <a:spLocks noChangeShapeType="1"/>
            </p:cNvSpPr>
            <p:nvPr/>
          </p:nvSpPr>
          <p:spPr bwMode="auto">
            <a:xfrm flipV="1">
              <a:off x="2340" y="1086"/>
              <a:ext cx="462" cy="84"/>
            </a:xfrm>
            <a:prstGeom prst="line">
              <a:avLst/>
            </a:prstGeom>
            <a:noFill/>
            <a:ln w="0">
              <a:solidFill>
                <a:srgbClr val="808080"/>
              </a:solidFill>
              <a:round/>
              <a:headEnd/>
              <a:tailEnd/>
            </a:ln>
          </p:spPr>
          <p:txBody>
            <a:bodyPr/>
            <a:lstStyle/>
            <a:p>
              <a:endParaRPr lang="en-US"/>
            </a:p>
          </p:txBody>
        </p:sp>
        <p:sp>
          <p:nvSpPr>
            <p:cNvPr id="38080" name="Line 190"/>
            <p:cNvSpPr>
              <a:spLocks noChangeShapeType="1"/>
            </p:cNvSpPr>
            <p:nvPr/>
          </p:nvSpPr>
          <p:spPr bwMode="auto">
            <a:xfrm flipV="1">
              <a:off x="2286" y="942"/>
              <a:ext cx="516" cy="96"/>
            </a:xfrm>
            <a:prstGeom prst="line">
              <a:avLst/>
            </a:prstGeom>
            <a:noFill/>
            <a:ln w="0">
              <a:solidFill>
                <a:srgbClr val="808080"/>
              </a:solidFill>
              <a:round/>
              <a:headEnd/>
              <a:tailEnd/>
            </a:ln>
          </p:spPr>
          <p:txBody>
            <a:bodyPr/>
            <a:lstStyle/>
            <a:p>
              <a:endParaRPr lang="en-US"/>
            </a:p>
          </p:txBody>
        </p:sp>
        <p:sp>
          <p:nvSpPr>
            <p:cNvPr id="38081" name="Freeform 191"/>
            <p:cNvSpPr>
              <a:spLocks/>
            </p:cNvSpPr>
            <p:nvPr/>
          </p:nvSpPr>
          <p:spPr bwMode="auto">
            <a:xfrm>
              <a:off x="1548" y="936"/>
              <a:ext cx="2694" cy="2142"/>
            </a:xfrm>
            <a:custGeom>
              <a:avLst/>
              <a:gdLst>
                <a:gd name="T0" fmla="*/ 1254 w 2694"/>
                <a:gd name="T1" fmla="*/ 0 h 2142"/>
                <a:gd name="T2" fmla="*/ 1386 w 2694"/>
                <a:gd name="T3" fmla="*/ 1110 h 2142"/>
                <a:gd name="T4" fmla="*/ 1740 w 2694"/>
                <a:gd name="T5" fmla="*/ 906 h 2142"/>
                <a:gd name="T6" fmla="*/ 1770 w 2694"/>
                <a:gd name="T7" fmla="*/ 1194 h 2142"/>
                <a:gd name="T8" fmla="*/ 2694 w 2694"/>
                <a:gd name="T9" fmla="*/ 1320 h 2142"/>
                <a:gd name="T10" fmla="*/ 2646 w 2694"/>
                <a:gd name="T11" fmla="*/ 1842 h 2142"/>
                <a:gd name="T12" fmla="*/ 1542 w 2694"/>
                <a:gd name="T13" fmla="*/ 1662 h 2142"/>
                <a:gd name="T14" fmla="*/ 1638 w 2694"/>
                <a:gd name="T15" fmla="*/ 2064 h 2142"/>
                <a:gd name="T16" fmla="*/ 1380 w 2694"/>
                <a:gd name="T17" fmla="*/ 2082 h 2142"/>
                <a:gd name="T18" fmla="*/ 1170 w 2694"/>
                <a:gd name="T19" fmla="*/ 1872 h 2142"/>
                <a:gd name="T20" fmla="*/ 1062 w 2694"/>
                <a:gd name="T21" fmla="*/ 1752 h 2142"/>
                <a:gd name="T22" fmla="*/ 330 w 2694"/>
                <a:gd name="T23" fmla="*/ 2142 h 2142"/>
                <a:gd name="T24" fmla="*/ 0 w 2694"/>
                <a:gd name="T25" fmla="*/ 1806 h 2142"/>
                <a:gd name="T26" fmla="*/ 792 w 2694"/>
                <a:gd name="T27" fmla="*/ 1404 h 2142"/>
                <a:gd name="T28" fmla="*/ 1122 w 2694"/>
                <a:gd name="T29" fmla="*/ 1380 h 2142"/>
                <a:gd name="T30" fmla="*/ 1014 w 2694"/>
                <a:gd name="T31" fmla="*/ 1176 h 2142"/>
                <a:gd name="T32" fmla="*/ 1074 w 2694"/>
                <a:gd name="T33" fmla="*/ 978 h 2142"/>
                <a:gd name="T34" fmla="*/ 1254 w 2694"/>
                <a:gd name="T35" fmla="*/ 0 h 2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4"/>
                <a:gd name="T55" fmla="*/ 0 h 2142"/>
                <a:gd name="T56" fmla="*/ 2694 w 2694"/>
                <a:gd name="T57" fmla="*/ 2142 h 2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4" h="2142">
                  <a:moveTo>
                    <a:pt x="1254" y="0"/>
                  </a:moveTo>
                  <a:lnTo>
                    <a:pt x="1386" y="1110"/>
                  </a:lnTo>
                  <a:lnTo>
                    <a:pt x="1740" y="906"/>
                  </a:lnTo>
                  <a:lnTo>
                    <a:pt x="1770" y="1194"/>
                  </a:lnTo>
                  <a:lnTo>
                    <a:pt x="2694" y="1320"/>
                  </a:lnTo>
                  <a:lnTo>
                    <a:pt x="2646" y="1842"/>
                  </a:lnTo>
                  <a:lnTo>
                    <a:pt x="1542" y="1662"/>
                  </a:lnTo>
                  <a:lnTo>
                    <a:pt x="1638" y="2064"/>
                  </a:lnTo>
                  <a:lnTo>
                    <a:pt x="1380" y="2082"/>
                  </a:lnTo>
                  <a:lnTo>
                    <a:pt x="1170" y="1872"/>
                  </a:lnTo>
                  <a:lnTo>
                    <a:pt x="1062" y="1752"/>
                  </a:lnTo>
                  <a:lnTo>
                    <a:pt x="330" y="2142"/>
                  </a:lnTo>
                  <a:lnTo>
                    <a:pt x="0" y="1806"/>
                  </a:lnTo>
                  <a:lnTo>
                    <a:pt x="792" y="1404"/>
                  </a:lnTo>
                  <a:lnTo>
                    <a:pt x="1122" y="1380"/>
                  </a:lnTo>
                  <a:lnTo>
                    <a:pt x="1014" y="1176"/>
                  </a:lnTo>
                  <a:lnTo>
                    <a:pt x="1074" y="978"/>
                  </a:lnTo>
                  <a:lnTo>
                    <a:pt x="1254" y="0"/>
                  </a:lnTo>
                  <a:close/>
                </a:path>
              </a:pathLst>
            </a:custGeom>
            <a:solidFill>
              <a:srgbClr val="4F81BD"/>
            </a:solidFill>
            <a:ln w="9525">
              <a:noFill/>
              <a:round/>
              <a:headEnd/>
              <a:tailEnd/>
            </a:ln>
          </p:spPr>
          <p:txBody>
            <a:bodyPr/>
            <a:lstStyle/>
            <a:p>
              <a:endParaRPr lang="en-US">
                <a:solidFill>
                  <a:srgbClr val="000000"/>
                </a:solidFill>
              </a:endParaRPr>
            </a:p>
          </p:txBody>
        </p:sp>
        <p:sp>
          <p:nvSpPr>
            <p:cNvPr id="38082" name="Freeform 192"/>
            <p:cNvSpPr>
              <a:spLocks/>
            </p:cNvSpPr>
            <p:nvPr/>
          </p:nvSpPr>
          <p:spPr bwMode="auto">
            <a:xfrm>
              <a:off x="1548" y="936"/>
              <a:ext cx="2694" cy="2142"/>
            </a:xfrm>
            <a:custGeom>
              <a:avLst/>
              <a:gdLst>
                <a:gd name="T0" fmla="*/ 1254 w 2694"/>
                <a:gd name="T1" fmla="*/ 0 h 2142"/>
                <a:gd name="T2" fmla="*/ 1386 w 2694"/>
                <a:gd name="T3" fmla="*/ 1110 h 2142"/>
                <a:gd name="T4" fmla="*/ 1740 w 2694"/>
                <a:gd name="T5" fmla="*/ 906 h 2142"/>
                <a:gd name="T6" fmla="*/ 1770 w 2694"/>
                <a:gd name="T7" fmla="*/ 1194 h 2142"/>
                <a:gd name="T8" fmla="*/ 2694 w 2694"/>
                <a:gd name="T9" fmla="*/ 1320 h 2142"/>
                <a:gd name="T10" fmla="*/ 2646 w 2694"/>
                <a:gd name="T11" fmla="*/ 1842 h 2142"/>
                <a:gd name="T12" fmla="*/ 1542 w 2694"/>
                <a:gd name="T13" fmla="*/ 1662 h 2142"/>
                <a:gd name="T14" fmla="*/ 1638 w 2694"/>
                <a:gd name="T15" fmla="*/ 2064 h 2142"/>
                <a:gd name="T16" fmla="*/ 1380 w 2694"/>
                <a:gd name="T17" fmla="*/ 2082 h 2142"/>
                <a:gd name="T18" fmla="*/ 1170 w 2694"/>
                <a:gd name="T19" fmla="*/ 1872 h 2142"/>
                <a:gd name="T20" fmla="*/ 1062 w 2694"/>
                <a:gd name="T21" fmla="*/ 1752 h 2142"/>
                <a:gd name="T22" fmla="*/ 330 w 2694"/>
                <a:gd name="T23" fmla="*/ 2142 h 2142"/>
                <a:gd name="T24" fmla="*/ 0 w 2694"/>
                <a:gd name="T25" fmla="*/ 1806 h 2142"/>
                <a:gd name="T26" fmla="*/ 792 w 2694"/>
                <a:gd name="T27" fmla="*/ 1404 h 2142"/>
                <a:gd name="T28" fmla="*/ 1122 w 2694"/>
                <a:gd name="T29" fmla="*/ 1380 h 2142"/>
                <a:gd name="T30" fmla="*/ 1014 w 2694"/>
                <a:gd name="T31" fmla="*/ 1176 h 2142"/>
                <a:gd name="T32" fmla="*/ 1074 w 2694"/>
                <a:gd name="T33" fmla="*/ 978 h 2142"/>
                <a:gd name="T34" fmla="*/ 1254 w 2694"/>
                <a:gd name="T35" fmla="*/ 0 h 2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4"/>
                <a:gd name="T55" fmla="*/ 0 h 2142"/>
                <a:gd name="T56" fmla="*/ 2694 w 2694"/>
                <a:gd name="T57" fmla="*/ 2142 h 2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4" h="2142">
                  <a:moveTo>
                    <a:pt x="1254" y="0"/>
                  </a:moveTo>
                  <a:lnTo>
                    <a:pt x="1386" y="1110"/>
                  </a:lnTo>
                  <a:lnTo>
                    <a:pt x="1740" y="906"/>
                  </a:lnTo>
                  <a:lnTo>
                    <a:pt x="1770" y="1194"/>
                  </a:lnTo>
                  <a:lnTo>
                    <a:pt x="2694" y="1320"/>
                  </a:lnTo>
                  <a:lnTo>
                    <a:pt x="2646" y="1842"/>
                  </a:lnTo>
                  <a:lnTo>
                    <a:pt x="1542" y="1662"/>
                  </a:lnTo>
                  <a:lnTo>
                    <a:pt x="1638" y="2064"/>
                  </a:lnTo>
                  <a:lnTo>
                    <a:pt x="1380" y="2082"/>
                  </a:lnTo>
                  <a:lnTo>
                    <a:pt x="1170" y="1872"/>
                  </a:lnTo>
                  <a:lnTo>
                    <a:pt x="1062" y="1752"/>
                  </a:lnTo>
                  <a:lnTo>
                    <a:pt x="330" y="2142"/>
                  </a:lnTo>
                  <a:lnTo>
                    <a:pt x="0" y="1806"/>
                  </a:lnTo>
                  <a:lnTo>
                    <a:pt x="792" y="1404"/>
                  </a:lnTo>
                  <a:lnTo>
                    <a:pt x="1122" y="1380"/>
                  </a:lnTo>
                  <a:lnTo>
                    <a:pt x="1014" y="1176"/>
                  </a:lnTo>
                  <a:lnTo>
                    <a:pt x="1074" y="978"/>
                  </a:lnTo>
                  <a:lnTo>
                    <a:pt x="1254" y="0"/>
                  </a:lnTo>
                  <a:close/>
                </a:path>
              </a:pathLst>
            </a:custGeom>
            <a:noFill/>
            <a:ln w="9525">
              <a:noFill/>
              <a:round/>
              <a:headEnd/>
              <a:tailEnd/>
            </a:ln>
          </p:spPr>
          <p:txBody>
            <a:bodyPr/>
            <a:lstStyle/>
            <a:p>
              <a:endParaRPr lang="en-US">
                <a:solidFill>
                  <a:srgbClr val="000000"/>
                </a:solidFill>
              </a:endParaRPr>
            </a:p>
          </p:txBody>
        </p:sp>
        <p:sp>
          <p:nvSpPr>
            <p:cNvPr id="38083" name="Line 193"/>
            <p:cNvSpPr>
              <a:spLocks noChangeShapeType="1"/>
            </p:cNvSpPr>
            <p:nvPr/>
          </p:nvSpPr>
          <p:spPr bwMode="auto">
            <a:xfrm flipV="1">
              <a:off x="2802" y="936"/>
              <a:ext cx="1" cy="1446"/>
            </a:xfrm>
            <a:prstGeom prst="line">
              <a:avLst/>
            </a:prstGeom>
            <a:noFill/>
            <a:ln w="0">
              <a:solidFill>
                <a:srgbClr val="808080"/>
              </a:solidFill>
              <a:round/>
              <a:headEnd/>
              <a:tailEnd/>
            </a:ln>
          </p:spPr>
          <p:txBody>
            <a:bodyPr/>
            <a:lstStyle/>
            <a:p>
              <a:endParaRPr lang="en-US"/>
            </a:p>
          </p:txBody>
        </p:sp>
        <p:sp>
          <p:nvSpPr>
            <p:cNvPr id="38084" name="Line 194"/>
            <p:cNvSpPr>
              <a:spLocks noChangeShapeType="1"/>
            </p:cNvSpPr>
            <p:nvPr/>
          </p:nvSpPr>
          <p:spPr bwMode="auto">
            <a:xfrm flipV="1">
              <a:off x="2802" y="1032"/>
              <a:ext cx="516" cy="1350"/>
            </a:xfrm>
            <a:prstGeom prst="line">
              <a:avLst/>
            </a:prstGeom>
            <a:noFill/>
            <a:ln w="0">
              <a:solidFill>
                <a:srgbClr val="808080"/>
              </a:solidFill>
              <a:round/>
              <a:headEnd/>
              <a:tailEnd/>
            </a:ln>
          </p:spPr>
          <p:txBody>
            <a:bodyPr/>
            <a:lstStyle/>
            <a:p>
              <a:endParaRPr lang="en-US"/>
            </a:p>
          </p:txBody>
        </p:sp>
        <p:sp>
          <p:nvSpPr>
            <p:cNvPr id="38085" name="Line 195"/>
            <p:cNvSpPr>
              <a:spLocks noChangeShapeType="1"/>
            </p:cNvSpPr>
            <p:nvPr/>
          </p:nvSpPr>
          <p:spPr bwMode="auto">
            <a:xfrm flipV="1">
              <a:off x="2802" y="1308"/>
              <a:ext cx="966" cy="1074"/>
            </a:xfrm>
            <a:prstGeom prst="line">
              <a:avLst/>
            </a:prstGeom>
            <a:noFill/>
            <a:ln w="0">
              <a:solidFill>
                <a:srgbClr val="808080"/>
              </a:solidFill>
              <a:round/>
              <a:headEnd/>
              <a:tailEnd/>
            </a:ln>
          </p:spPr>
          <p:txBody>
            <a:bodyPr/>
            <a:lstStyle/>
            <a:p>
              <a:endParaRPr lang="en-US"/>
            </a:p>
          </p:txBody>
        </p:sp>
        <p:sp>
          <p:nvSpPr>
            <p:cNvPr id="38086" name="Line 196"/>
            <p:cNvSpPr>
              <a:spLocks noChangeShapeType="1"/>
            </p:cNvSpPr>
            <p:nvPr/>
          </p:nvSpPr>
          <p:spPr bwMode="auto">
            <a:xfrm flipV="1">
              <a:off x="2802" y="1746"/>
              <a:ext cx="1302" cy="636"/>
            </a:xfrm>
            <a:prstGeom prst="line">
              <a:avLst/>
            </a:prstGeom>
            <a:noFill/>
            <a:ln w="0">
              <a:solidFill>
                <a:srgbClr val="808080"/>
              </a:solidFill>
              <a:round/>
              <a:headEnd/>
              <a:tailEnd/>
            </a:ln>
          </p:spPr>
          <p:txBody>
            <a:bodyPr/>
            <a:lstStyle/>
            <a:p>
              <a:endParaRPr lang="en-US"/>
            </a:p>
          </p:txBody>
        </p:sp>
        <p:sp>
          <p:nvSpPr>
            <p:cNvPr id="38087" name="Line 197"/>
            <p:cNvSpPr>
              <a:spLocks noChangeShapeType="1"/>
            </p:cNvSpPr>
            <p:nvPr/>
          </p:nvSpPr>
          <p:spPr bwMode="auto">
            <a:xfrm flipV="1">
              <a:off x="2802" y="2256"/>
              <a:ext cx="1440" cy="126"/>
            </a:xfrm>
            <a:prstGeom prst="line">
              <a:avLst/>
            </a:prstGeom>
            <a:noFill/>
            <a:ln w="0">
              <a:solidFill>
                <a:srgbClr val="808080"/>
              </a:solidFill>
              <a:round/>
              <a:headEnd/>
              <a:tailEnd/>
            </a:ln>
          </p:spPr>
          <p:txBody>
            <a:bodyPr/>
            <a:lstStyle/>
            <a:p>
              <a:endParaRPr lang="en-US"/>
            </a:p>
          </p:txBody>
        </p:sp>
        <p:sp>
          <p:nvSpPr>
            <p:cNvPr id="38088" name="Line 198"/>
            <p:cNvSpPr>
              <a:spLocks noChangeShapeType="1"/>
            </p:cNvSpPr>
            <p:nvPr/>
          </p:nvSpPr>
          <p:spPr bwMode="auto">
            <a:xfrm>
              <a:off x="2802" y="2382"/>
              <a:ext cx="1392" cy="396"/>
            </a:xfrm>
            <a:prstGeom prst="line">
              <a:avLst/>
            </a:prstGeom>
            <a:noFill/>
            <a:ln w="0">
              <a:solidFill>
                <a:srgbClr val="808080"/>
              </a:solidFill>
              <a:round/>
              <a:headEnd/>
              <a:tailEnd/>
            </a:ln>
          </p:spPr>
          <p:txBody>
            <a:bodyPr/>
            <a:lstStyle/>
            <a:p>
              <a:endParaRPr lang="en-US"/>
            </a:p>
          </p:txBody>
        </p:sp>
        <p:sp>
          <p:nvSpPr>
            <p:cNvPr id="38089" name="Line 199"/>
            <p:cNvSpPr>
              <a:spLocks noChangeShapeType="1"/>
            </p:cNvSpPr>
            <p:nvPr/>
          </p:nvSpPr>
          <p:spPr bwMode="auto">
            <a:xfrm>
              <a:off x="2802" y="2382"/>
              <a:ext cx="1152" cy="870"/>
            </a:xfrm>
            <a:prstGeom prst="line">
              <a:avLst/>
            </a:prstGeom>
            <a:noFill/>
            <a:ln w="0">
              <a:solidFill>
                <a:srgbClr val="808080"/>
              </a:solidFill>
              <a:round/>
              <a:headEnd/>
              <a:tailEnd/>
            </a:ln>
          </p:spPr>
          <p:txBody>
            <a:bodyPr/>
            <a:lstStyle/>
            <a:p>
              <a:endParaRPr lang="en-US"/>
            </a:p>
          </p:txBody>
        </p:sp>
        <p:sp>
          <p:nvSpPr>
            <p:cNvPr id="38090" name="Line 200"/>
            <p:cNvSpPr>
              <a:spLocks noChangeShapeType="1"/>
            </p:cNvSpPr>
            <p:nvPr/>
          </p:nvSpPr>
          <p:spPr bwMode="auto">
            <a:xfrm>
              <a:off x="2802" y="2382"/>
              <a:ext cx="768" cy="1224"/>
            </a:xfrm>
            <a:prstGeom prst="line">
              <a:avLst/>
            </a:prstGeom>
            <a:noFill/>
            <a:ln w="0">
              <a:solidFill>
                <a:srgbClr val="808080"/>
              </a:solidFill>
              <a:round/>
              <a:headEnd/>
              <a:tailEnd/>
            </a:ln>
          </p:spPr>
          <p:txBody>
            <a:bodyPr/>
            <a:lstStyle/>
            <a:p>
              <a:endParaRPr lang="en-US"/>
            </a:p>
          </p:txBody>
        </p:sp>
        <p:sp>
          <p:nvSpPr>
            <p:cNvPr id="38091" name="Line 201"/>
            <p:cNvSpPr>
              <a:spLocks noChangeShapeType="1"/>
            </p:cNvSpPr>
            <p:nvPr/>
          </p:nvSpPr>
          <p:spPr bwMode="auto">
            <a:xfrm>
              <a:off x="2802" y="2382"/>
              <a:ext cx="276" cy="1422"/>
            </a:xfrm>
            <a:prstGeom prst="line">
              <a:avLst/>
            </a:prstGeom>
            <a:noFill/>
            <a:ln w="0">
              <a:solidFill>
                <a:srgbClr val="808080"/>
              </a:solidFill>
              <a:round/>
              <a:headEnd/>
              <a:tailEnd/>
            </a:ln>
          </p:spPr>
          <p:txBody>
            <a:bodyPr/>
            <a:lstStyle/>
            <a:p>
              <a:endParaRPr lang="en-US"/>
            </a:p>
          </p:txBody>
        </p:sp>
        <p:sp>
          <p:nvSpPr>
            <p:cNvPr id="38092" name="Line 202"/>
            <p:cNvSpPr>
              <a:spLocks noChangeShapeType="1"/>
            </p:cNvSpPr>
            <p:nvPr/>
          </p:nvSpPr>
          <p:spPr bwMode="auto">
            <a:xfrm flipH="1">
              <a:off x="2526" y="2382"/>
              <a:ext cx="276" cy="1422"/>
            </a:xfrm>
            <a:prstGeom prst="line">
              <a:avLst/>
            </a:prstGeom>
            <a:noFill/>
            <a:ln w="0">
              <a:solidFill>
                <a:srgbClr val="808080"/>
              </a:solidFill>
              <a:round/>
              <a:headEnd/>
              <a:tailEnd/>
            </a:ln>
          </p:spPr>
          <p:txBody>
            <a:bodyPr/>
            <a:lstStyle/>
            <a:p>
              <a:endParaRPr lang="en-US"/>
            </a:p>
          </p:txBody>
        </p:sp>
        <p:sp>
          <p:nvSpPr>
            <p:cNvPr id="38093" name="Line 203"/>
            <p:cNvSpPr>
              <a:spLocks noChangeShapeType="1"/>
            </p:cNvSpPr>
            <p:nvPr/>
          </p:nvSpPr>
          <p:spPr bwMode="auto">
            <a:xfrm flipH="1">
              <a:off x="2034" y="2382"/>
              <a:ext cx="768" cy="1224"/>
            </a:xfrm>
            <a:prstGeom prst="line">
              <a:avLst/>
            </a:prstGeom>
            <a:noFill/>
            <a:ln w="0">
              <a:solidFill>
                <a:srgbClr val="808080"/>
              </a:solidFill>
              <a:round/>
              <a:headEnd/>
              <a:tailEnd/>
            </a:ln>
          </p:spPr>
          <p:txBody>
            <a:bodyPr/>
            <a:lstStyle/>
            <a:p>
              <a:endParaRPr lang="en-US"/>
            </a:p>
          </p:txBody>
        </p:sp>
        <p:sp>
          <p:nvSpPr>
            <p:cNvPr id="38094" name="Line 204"/>
            <p:cNvSpPr>
              <a:spLocks noChangeShapeType="1"/>
            </p:cNvSpPr>
            <p:nvPr/>
          </p:nvSpPr>
          <p:spPr bwMode="auto">
            <a:xfrm flipH="1">
              <a:off x="1650" y="2382"/>
              <a:ext cx="1152" cy="870"/>
            </a:xfrm>
            <a:prstGeom prst="line">
              <a:avLst/>
            </a:prstGeom>
            <a:noFill/>
            <a:ln w="0">
              <a:solidFill>
                <a:srgbClr val="808080"/>
              </a:solidFill>
              <a:round/>
              <a:headEnd/>
              <a:tailEnd/>
            </a:ln>
          </p:spPr>
          <p:txBody>
            <a:bodyPr/>
            <a:lstStyle/>
            <a:p>
              <a:endParaRPr lang="en-US"/>
            </a:p>
          </p:txBody>
        </p:sp>
        <p:sp>
          <p:nvSpPr>
            <p:cNvPr id="38095" name="Line 205"/>
            <p:cNvSpPr>
              <a:spLocks noChangeShapeType="1"/>
            </p:cNvSpPr>
            <p:nvPr/>
          </p:nvSpPr>
          <p:spPr bwMode="auto">
            <a:xfrm flipH="1">
              <a:off x="1410" y="2382"/>
              <a:ext cx="1392" cy="396"/>
            </a:xfrm>
            <a:prstGeom prst="line">
              <a:avLst/>
            </a:prstGeom>
            <a:noFill/>
            <a:ln w="0">
              <a:solidFill>
                <a:srgbClr val="808080"/>
              </a:solidFill>
              <a:round/>
              <a:headEnd/>
              <a:tailEnd/>
            </a:ln>
          </p:spPr>
          <p:txBody>
            <a:bodyPr/>
            <a:lstStyle/>
            <a:p>
              <a:endParaRPr lang="en-US"/>
            </a:p>
          </p:txBody>
        </p:sp>
        <p:sp>
          <p:nvSpPr>
            <p:cNvPr id="38096" name="Line 206"/>
            <p:cNvSpPr>
              <a:spLocks noChangeShapeType="1"/>
            </p:cNvSpPr>
            <p:nvPr/>
          </p:nvSpPr>
          <p:spPr bwMode="auto">
            <a:xfrm flipH="1" flipV="1">
              <a:off x="1362" y="2256"/>
              <a:ext cx="1440" cy="126"/>
            </a:xfrm>
            <a:prstGeom prst="line">
              <a:avLst/>
            </a:prstGeom>
            <a:noFill/>
            <a:ln w="0">
              <a:solidFill>
                <a:srgbClr val="808080"/>
              </a:solidFill>
              <a:round/>
              <a:headEnd/>
              <a:tailEnd/>
            </a:ln>
          </p:spPr>
          <p:txBody>
            <a:bodyPr/>
            <a:lstStyle/>
            <a:p>
              <a:endParaRPr lang="en-US"/>
            </a:p>
          </p:txBody>
        </p:sp>
        <p:sp>
          <p:nvSpPr>
            <p:cNvPr id="38097" name="Line 207"/>
            <p:cNvSpPr>
              <a:spLocks noChangeShapeType="1"/>
            </p:cNvSpPr>
            <p:nvPr/>
          </p:nvSpPr>
          <p:spPr bwMode="auto">
            <a:xfrm flipH="1" flipV="1">
              <a:off x="1500" y="1746"/>
              <a:ext cx="1302" cy="636"/>
            </a:xfrm>
            <a:prstGeom prst="line">
              <a:avLst/>
            </a:prstGeom>
            <a:noFill/>
            <a:ln w="0">
              <a:solidFill>
                <a:srgbClr val="808080"/>
              </a:solidFill>
              <a:round/>
              <a:headEnd/>
              <a:tailEnd/>
            </a:ln>
          </p:spPr>
          <p:txBody>
            <a:bodyPr/>
            <a:lstStyle/>
            <a:p>
              <a:endParaRPr lang="en-US"/>
            </a:p>
          </p:txBody>
        </p:sp>
        <p:sp>
          <p:nvSpPr>
            <p:cNvPr id="38098" name="Line 208"/>
            <p:cNvSpPr>
              <a:spLocks noChangeShapeType="1"/>
            </p:cNvSpPr>
            <p:nvPr/>
          </p:nvSpPr>
          <p:spPr bwMode="auto">
            <a:xfrm flipH="1" flipV="1">
              <a:off x="1836" y="1308"/>
              <a:ext cx="966" cy="1074"/>
            </a:xfrm>
            <a:prstGeom prst="line">
              <a:avLst/>
            </a:prstGeom>
            <a:noFill/>
            <a:ln w="0">
              <a:solidFill>
                <a:srgbClr val="808080"/>
              </a:solidFill>
              <a:round/>
              <a:headEnd/>
              <a:tailEnd/>
            </a:ln>
          </p:spPr>
          <p:txBody>
            <a:bodyPr/>
            <a:lstStyle/>
            <a:p>
              <a:endParaRPr lang="en-US"/>
            </a:p>
          </p:txBody>
        </p:sp>
        <p:sp>
          <p:nvSpPr>
            <p:cNvPr id="38099" name="Line 209"/>
            <p:cNvSpPr>
              <a:spLocks noChangeShapeType="1"/>
            </p:cNvSpPr>
            <p:nvPr/>
          </p:nvSpPr>
          <p:spPr bwMode="auto">
            <a:xfrm flipH="1" flipV="1">
              <a:off x="2286" y="1032"/>
              <a:ext cx="516" cy="1350"/>
            </a:xfrm>
            <a:prstGeom prst="line">
              <a:avLst/>
            </a:prstGeom>
            <a:noFill/>
            <a:ln w="0">
              <a:solidFill>
                <a:srgbClr val="808080"/>
              </a:solidFill>
              <a:round/>
              <a:headEnd/>
              <a:tailEnd/>
            </a:ln>
          </p:spPr>
          <p:txBody>
            <a:bodyPr/>
            <a:lstStyle/>
            <a:p>
              <a:endParaRPr lang="en-US"/>
            </a:p>
          </p:txBody>
        </p:sp>
        <p:sp>
          <p:nvSpPr>
            <p:cNvPr id="38100" name="Rectangle 211"/>
            <p:cNvSpPr>
              <a:spLocks noChangeArrowheads="1"/>
            </p:cNvSpPr>
            <p:nvPr/>
          </p:nvSpPr>
          <p:spPr bwMode="auto">
            <a:xfrm>
              <a:off x="3328" y="3102"/>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50%</a:t>
              </a:r>
              <a:endParaRPr lang="es-CO" sz="2400">
                <a:solidFill>
                  <a:srgbClr val="000000"/>
                </a:solidFill>
                <a:ea typeface="ＭＳ Ｐゴシック" charset="-128"/>
              </a:endParaRPr>
            </a:p>
          </p:txBody>
        </p:sp>
        <p:sp>
          <p:nvSpPr>
            <p:cNvPr id="38101" name="Rectangle 212"/>
            <p:cNvSpPr>
              <a:spLocks noChangeArrowheads="1"/>
            </p:cNvSpPr>
            <p:nvPr/>
          </p:nvSpPr>
          <p:spPr bwMode="auto">
            <a:xfrm>
              <a:off x="2913" y="3144"/>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45%</a:t>
              </a:r>
              <a:endParaRPr lang="es-CO" sz="2400">
                <a:solidFill>
                  <a:srgbClr val="000000"/>
                </a:solidFill>
                <a:ea typeface="ＭＳ Ｐゴシック" charset="-128"/>
              </a:endParaRPr>
            </a:p>
          </p:txBody>
        </p:sp>
        <p:sp>
          <p:nvSpPr>
            <p:cNvPr id="38102" name="Rectangle 213"/>
            <p:cNvSpPr>
              <a:spLocks noChangeArrowheads="1"/>
            </p:cNvSpPr>
            <p:nvPr/>
          </p:nvSpPr>
          <p:spPr bwMode="auto">
            <a:xfrm>
              <a:off x="2643" y="2934"/>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30%</a:t>
              </a:r>
              <a:endParaRPr lang="es-CO" sz="2400">
                <a:solidFill>
                  <a:srgbClr val="000000"/>
                </a:solidFill>
                <a:ea typeface="ＭＳ Ｐゴシック" charset="-128"/>
              </a:endParaRPr>
            </a:p>
          </p:txBody>
        </p:sp>
        <p:sp>
          <p:nvSpPr>
            <p:cNvPr id="38103" name="Rectangle 214"/>
            <p:cNvSpPr>
              <a:spLocks noChangeArrowheads="1"/>
            </p:cNvSpPr>
            <p:nvPr/>
          </p:nvSpPr>
          <p:spPr bwMode="auto">
            <a:xfrm>
              <a:off x="2379" y="279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25%</a:t>
              </a:r>
              <a:endParaRPr lang="es-CO" sz="2400">
                <a:solidFill>
                  <a:srgbClr val="000000"/>
                </a:solidFill>
                <a:ea typeface="ＭＳ Ｐゴシック" charset="-128"/>
              </a:endParaRPr>
            </a:p>
          </p:txBody>
        </p:sp>
        <p:sp>
          <p:nvSpPr>
            <p:cNvPr id="38104" name="Rectangle 215"/>
            <p:cNvSpPr>
              <a:spLocks noChangeArrowheads="1"/>
            </p:cNvSpPr>
            <p:nvPr/>
          </p:nvSpPr>
          <p:spPr bwMode="auto">
            <a:xfrm>
              <a:off x="1600" y="3138"/>
              <a:ext cx="123"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80%</a:t>
              </a:r>
              <a:endParaRPr lang="es-CO" sz="2400">
                <a:solidFill>
                  <a:srgbClr val="000000"/>
                </a:solidFill>
                <a:ea typeface="ＭＳ Ｐゴシック" charset="-128"/>
              </a:endParaRPr>
            </a:p>
          </p:txBody>
        </p:sp>
        <p:sp>
          <p:nvSpPr>
            <p:cNvPr id="38105" name="Rectangle 216"/>
            <p:cNvSpPr>
              <a:spLocks noChangeArrowheads="1"/>
            </p:cNvSpPr>
            <p:nvPr/>
          </p:nvSpPr>
          <p:spPr bwMode="auto">
            <a:xfrm>
              <a:off x="1239" y="2742"/>
              <a:ext cx="123"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90%</a:t>
              </a:r>
              <a:endParaRPr lang="es-CO" sz="2400">
                <a:solidFill>
                  <a:srgbClr val="000000"/>
                </a:solidFill>
                <a:ea typeface="ＭＳ Ｐゴシック" charset="-128"/>
              </a:endParaRPr>
            </a:p>
          </p:txBody>
        </p:sp>
        <p:sp>
          <p:nvSpPr>
            <p:cNvPr id="38106" name="Rectangle 217"/>
            <p:cNvSpPr>
              <a:spLocks noChangeArrowheads="1"/>
            </p:cNvSpPr>
            <p:nvPr/>
          </p:nvSpPr>
          <p:spPr bwMode="auto">
            <a:xfrm>
              <a:off x="2025" y="228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32%</a:t>
              </a:r>
              <a:endParaRPr lang="es-CO" sz="2400">
                <a:solidFill>
                  <a:srgbClr val="000000"/>
                </a:solidFill>
                <a:ea typeface="ＭＳ Ｐゴシック" charset="-128"/>
              </a:endParaRPr>
            </a:p>
          </p:txBody>
        </p:sp>
        <p:sp>
          <p:nvSpPr>
            <p:cNvPr id="38107" name="Rectangle 218"/>
            <p:cNvSpPr>
              <a:spLocks noChangeArrowheads="1"/>
            </p:cNvSpPr>
            <p:nvPr/>
          </p:nvSpPr>
          <p:spPr bwMode="auto">
            <a:xfrm>
              <a:off x="2373" y="219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a:t>
              </a:r>
              <a:endParaRPr lang="es-CO" sz="2400">
                <a:solidFill>
                  <a:srgbClr val="000000"/>
                </a:solidFill>
                <a:ea typeface="ＭＳ Ｐゴシック" charset="-128"/>
              </a:endParaRPr>
            </a:p>
          </p:txBody>
        </p:sp>
        <p:sp>
          <p:nvSpPr>
            <p:cNvPr id="38108" name="Rectangle 219"/>
            <p:cNvSpPr>
              <a:spLocks noChangeArrowheads="1"/>
            </p:cNvSpPr>
            <p:nvPr/>
          </p:nvSpPr>
          <p:spPr bwMode="auto">
            <a:xfrm>
              <a:off x="2306" y="1932"/>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25%</a:t>
              </a:r>
              <a:endParaRPr lang="es-CO" sz="2400">
                <a:solidFill>
                  <a:srgbClr val="000000"/>
                </a:solidFill>
                <a:ea typeface="ＭＳ Ｐゴシック" charset="-128"/>
              </a:endParaRPr>
            </a:p>
          </p:txBody>
        </p:sp>
        <p:sp>
          <p:nvSpPr>
            <p:cNvPr id="38109" name="Rectangle 220"/>
            <p:cNvSpPr>
              <a:spLocks noChangeArrowheads="1"/>
            </p:cNvSpPr>
            <p:nvPr/>
          </p:nvSpPr>
          <p:spPr bwMode="auto">
            <a:xfrm>
              <a:off x="2518" y="1698"/>
              <a:ext cx="123"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35%</a:t>
              </a:r>
              <a:endParaRPr lang="es-CO" sz="2400">
                <a:solidFill>
                  <a:srgbClr val="000000"/>
                </a:solidFill>
                <a:ea typeface="ＭＳ Ｐゴシック" charset="-128"/>
              </a:endParaRPr>
            </a:p>
          </p:txBody>
        </p:sp>
        <p:sp>
          <p:nvSpPr>
            <p:cNvPr id="38110" name="Rectangle 221"/>
            <p:cNvSpPr>
              <a:spLocks noChangeArrowheads="1"/>
            </p:cNvSpPr>
            <p:nvPr/>
          </p:nvSpPr>
          <p:spPr bwMode="auto">
            <a:xfrm>
              <a:off x="2973" y="231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25%</a:t>
              </a:r>
              <a:endParaRPr lang="es-CO" sz="2400">
                <a:solidFill>
                  <a:srgbClr val="000000"/>
                </a:solidFill>
                <a:ea typeface="ＭＳ Ｐゴシック" charset="-128"/>
              </a:endParaRPr>
            </a:p>
          </p:txBody>
        </p:sp>
        <p:sp>
          <p:nvSpPr>
            <p:cNvPr id="38111" name="Rectangle 222"/>
            <p:cNvSpPr>
              <a:spLocks noChangeArrowheads="1"/>
            </p:cNvSpPr>
            <p:nvPr/>
          </p:nvSpPr>
          <p:spPr bwMode="auto">
            <a:xfrm>
              <a:off x="3989" y="2574"/>
              <a:ext cx="161"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100%</a:t>
              </a:r>
              <a:endParaRPr lang="es-CO" sz="2400">
                <a:solidFill>
                  <a:srgbClr val="000000"/>
                </a:solidFill>
                <a:ea typeface="ＭＳ Ｐゴシック" charset="-128"/>
              </a:endParaRPr>
            </a:p>
          </p:txBody>
        </p:sp>
        <p:sp>
          <p:nvSpPr>
            <p:cNvPr id="38112" name="Rectangle 223"/>
            <p:cNvSpPr>
              <a:spLocks noChangeArrowheads="1"/>
            </p:cNvSpPr>
            <p:nvPr/>
          </p:nvSpPr>
          <p:spPr bwMode="auto">
            <a:xfrm>
              <a:off x="4007" y="2160"/>
              <a:ext cx="160"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100%</a:t>
              </a:r>
              <a:endParaRPr lang="es-CO" sz="2400">
                <a:solidFill>
                  <a:srgbClr val="000000"/>
                </a:solidFill>
                <a:ea typeface="ＭＳ Ｐゴシック" charset="-128"/>
              </a:endParaRPr>
            </a:p>
          </p:txBody>
        </p:sp>
        <p:sp>
          <p:nvSpPr>
            <p:cNvPr id="38113" name="Rectangle 224"/>
            <p:cNvSpPr>
              <a:spLocks noChangeArrowheads="1"/>
            </p:cNvSpPr>
            <p:nvPr/>
          </p:nvSpPr>
          <p:spPr bwMode="auto">
            <a:xfrm>
              <a:off x="3063" y="2094"/>
              <a:ext cx="124" cy="77"/>
            </a:xfrm>
            <a:prstGeom prst="rect">
              <a:avLst/>
            </a:prstGeom>
            <a:noFill/>
            <a:ln w="9525">
              <a:noFill/>
              <a:miter lim="800000"/>
              <a:headEnd/>
              <a:tailEnd/>
            </a:ln>
          </p:spPr>
          <p:txBody>
            <a:bodyPr wrap="none" lIns="0" tIns="0" rIns="0" bIns="0">
              <a:spAutoFit/>
            </a:bodyPr>
            <a:lstStyle/>
            <a:p>
              <a:pPr algn="ctr" eaLnBrk="0" hangingPunct="0"/>
              <a:r>
                <a:rPr lang="es-CO" sz="1000" dirty="0">
                  <a:solidFill>
                    <a:srgbClr val="000000"/>
                  </a:solidFill>
                  <a:latin typeface="Calibri" pitchFamily="34" charset="0"/>
                  <a:ea typeface="ＭＳ Ｐゴシック" charset="-128"/>
                </a:rPr>
                <a:t>40%</a:t>
              </a:r>
              <a:endParaRPr lang="es-CO" sz="2400" dirty="0">
                <a:solidFill>
                  <a:srgbClr val="000000"/>
                </a:solidFill>
                <a:ea typeface="ＭＳ Ｐゴシック" charset="-128"/>
              </a:endParaRPr>
            </a:p>
          </p:txBody>
        </p:sp>
        <p:sp>
          <p:nvSpPr>
            <p:cNvPr id="38114" name="Rectangle 225"/>
            <p:cNvSpPr>
              <a:spLocks noChangeArrowheads="1"/>
            </p:cNvSpPr>
            <p:nvPr/>
          </p:nvSpPr>
          <p:spPr bwMode="auto">
            <a:xfrm>
              <a:off x="3092" y="1932"/>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50%</a:t>
              </a:r>
              <a:endParaRPr lang="es-CO" sz="2400">
                <a:solidFill>
                  <a:srgbClr val="000000"/>
                </a:solidFill>
                <a:ea typeface="ＭＳ Ｐゴシック" charset="-128"/>
              </a:endParaRPr>
            </a:p>
          </p:txBody>
        </p:sp>
        <p:sp>
          <p:nvSpPr>
            <p:cNvPr id="38115" name="Rectangle 226"/>
            <p:cNvSpPr>
              <a:spLocks noChangeArrowheads="1"/>
            </p:cNvSpPr>
            <p:nvPr/>
          </p:nvSpPr>
          <p:spPr bwMode="auto">
            <a:xfrm>
              <a:off x="2722" y="2208"/>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25%</a:t>
              </a:r>
              <a:endParaRPr lang="es-CO" sz="2400">
                <a:solidFill>
                  <a:srgbClr val="000000"/>
                </a:solidFill>
                <a:ea typeface="ＭＳ Ｐゴシック" charset="-128"/>
              </a:endParaRPr>
            </a:p>
          </p:txBody>
        </p:sp>
        <p:sp>
          <p:nvSpPr>
            <p:cNvPr id="38116" name="Rectangle 227"/>
            <p:cNvSpPr>
              <a:spLocks noChangeArrowheads="1"/>
            </p:cNvSpPr>
            <p:nvPr/>
          </p:nvSpPr>
          <p:spPr bwMode="auto">
            <a:xfrm>
              <a:off x="2740" y="1134"/>
              <a:ext cx="161"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100%</a:t>
              </a:r>
              <a:endParaRPr lang="es-CO" sz="2400">
                <a:solidFill>
                  <a:srgbClr val="000000"/>
                </a:solidFill>
                <a:ea typeface="ＭＳ Ｐゴシック" charset="-128"/>
              </a:endParaRPr>
            </a:p>
          </p:txBody>
        </p:sp>
        <p:sp>
          <p:nvSpPr>
            <p:cNvPr id="38117" name="Rectangle 228"/>
            <p:cNvSpPr>
              <a:spLocks noChangeArrowheads="1"/>
            </p:cNvSpPr>
            <p:nvPr/>
          </p:nvSpPr>
          <p:spPr bwMode="auto">
            <a:xfrm>
              <a:off x="2633" y="2334"/>
              <a:ext cx="88"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0%</a:t>
              </a:r>
              <a:endParaRPr lang="es-CO" sz="2400">
                <a:solidFill>
                  <a:srgbClr val="000000"/>
                </a:solidFill>
                <a:ea typeface="ＭＳ Ｐゴシック" charset="-128"/>
              </a:endParaRPr>
            </a:p>
          </p:txBody>
        </p:sp>
        <p:sp>
          <p:nvSpPr>
            <p:cNvPr id="38118" name="Rectangle 229"/>
            <p:cNvSpPr>
              <a:spLocks noChangeArrowheads="1"/>
            </p:cNvSpPr>
            <p:nvPr/>
          </p:nvSpPr>
          <p:spPr bwMode="auto">
            <a:xfrm>
              <a:off x="2596" y="219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a:t>
              </a:r>
              <a:endParaRPr lang="es-CO" sz="2400">
                <a:solidFill>
                  <a:srgbClr val="000000"/>
                </a:solidFill>
                <a:ea typeface="ＭＳ Ｐゴシック" charset="-128"/>
              </a:endParaRPr>
            </a:p>
          </p:txBody>
        </p:sp>
        <p:sp>
          <p:nvSpPr>
            <p:cNvPr id="38119" name="Rectangle 230"/>
            <p:cNvSpPr>
              <a:spLocks noChangeArrowheads="1"/>
            </p:cNvSpPr>
            <p:nvPr/>
          </p:nvSpPr>
          <p:spPr bwMode="auto">
            <a:xfrm>
              <a:off x="2596" y="2046"/>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20%</a:t>
              </a:r>
              <a:endParaRPr lang="es-CO" sz="2400">
                <a:solidFill>
                  <a:srgbClr val="000000"/>
                </a:solidFill>
                <a:ea typeface="ＭＳ Ｐゴシック" charset="-128"/>
              </a:endParaRPr>
            </a:p>
          </p:txBody>
        </p:sp>
        <p:sp>
          <p:nvSpPr>
            <p:cNvPr id="38120" name="Rectangle 231"/>
            <p:cNvSpPr>
              <a:spLocks noChangeArrowheads="1"/>
            </p:cNvSpPr>
            <p:nvPr/>
          </p:nvSpPr>
          <p:spPr bwMode="auto">
            <a:xfrm>
              <a:off x="2596" y="1902"/>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30%</a:t>
              </a:r>
              <a:endParaRPr lang="es-CO" sz="2400">
                <a:solidFill>
                  <a:srgbClr val="000000"/>
                </a:solidFill>
                <a:ea typeface="ＭＳ Ｐゴシック" charset="-128"/>
              </a:endParaRPr>
            </a:p>
          </p:txBody>
        </p:sp>
        <p:sp>
          <p:nvSpPr>
            <p:cNvPr id="38121" name="Rectangle 232"/>
            <p:cNvSpPr>
              <a:spLocks noChangeArrowheads="1"/>
            </p:cNvSpPr>
            <p:nvPr/>
          </p:nvSpPr>
          <p:spPr bwMode="auto">
            <a:xfrm>
              <a:off x="2596" y="1758"/>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40%</a:t>
              </a:r>
              <a:endParaRPr lang="es-CO" sz="2400">
                <a:solidFill>
                  <a:srgbClr val="000000"/>
                </a:solidFill>
                <a:ea typeface="ＭＳ Ｐゴシック" charset="-128"/>
              </a:endParaRPr>
            </a:p>
          </p:txBody>
        </p:sp>
        <p:sp>
          <p:nvSpPr>
            <p:cNvPr id="38122" name="Rectangle 233"/>
            <p:cNvSpPr>
              <a:spLocks noChangeArrowheads="1"/>
            </p:cNvSpPr>
            <p:nvPr/>
          </p:nvSpPr>
          <p:spPr bwMode="auto">
            <a:xfrm>
              <a:off x="2596" y="1614"/>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50%</a:t>
              </a:r>
              <a:endParaRPr lang="es-CO" sz="2400">
                <a:solidFill>
                  <a:srgbClr val="000000"/>
                </a:solidFill>
                <a:ea typeface="ＭＳ Ｐゴシック" charset="-128"/>
              </a:endParaRPr>
            </a:p>
          </p:txBody>
        </p:sp>
        <p:sp>
          <p:nvSpPr>
            <p:cNvPr id="38123" name="Rectangle 234"/>
            <p:cNvSpPr>
              <a:spLocks noChangeArrowheads="1"/>
            </p:cNvSpPr>
            <p:nvPr/>
          </p:nvSpPr>
          <p:spPr bwMode="auto">
            <a:xfrm>
              <a:off x="2596" y="1470"/>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60%</a:t>
              </a:r>
              <a:endParaRPr lang="es-CO" sz="2400">
                <a:solidFill>
                  <a:srgbClr val="000000"/>
                </a:solidFill>
                <a:ea typeface="ＭＳ Ｐゴシック" charset="-128"/>
              </a:endParaRPr>
            </a:p>
          </p:txBody>
        </p:sp>
        <p:sp>
          <p:nvSpPr>
            <p:cNvPr id="38124" name="Rectangle 235"/>
            <p:cNvSpPr>
              <a:spLocks noChangeArrowheads="1"/>
            </p:cNvSpPr>
            <p:nvPr/>
          </p:nvSpPr>
          <p:spPr bwMode="auto">
            <a:xfrm>
              <a:off x="2596" y="1326"/>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70%</a:t>
              </a:r>
              <a:endParaRPr lang="es-CO" sz="2400">
                <a:solidFill>
                  <a:srgbClr val="000000"/>
                </a:solidFill>
                <a:ea typeface="ＭＳ Ｐゴシック" charset="-128"/>
              </a:endParaRPr>
            </a:p>
          </p:txBody>
        </p:sp>
        <p:sp>
          <p:nvSpPr>
            <p:cNvPr id="38125" name="Rectangle 236"/>
            <p:cNvSpPr>
              <a:spLocks noChangeArrowheads="1"/>
            </p:cNvSpPr>
            <p:nvPr/>
          </p:nvSpPr>
          <p:spPr bwMode="auto">
            <a:xfrm>
              <a:off x="2596" y="1182"/>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80%</a:t>
              </a:r>
              <a:endParaRPr lang="es-CO" sz="2400">
                <a:solidFill>
                  <a:srgbClr val="000000"/>
                </a:solidFill>
                <a:ea typeface="ＭＳ Ｐゴシック" charset="-128"/>
              </a:endParaRPr>
            </a:p>
          </p:txBody>
        </p:sp>
        <p:sp>
          <p:nvSpPr>
            <p:cNvPr id="38126" name="Rectangle 237"/>
            <p:cNvSpPr>
              <a:spLocks noChangeArrowheads="1"/>
            </p:cNvSpPr>
            <p:nvPr/>
          </p:nvSpPr>
          <p:spPr bwMode="auto">
            <a:xfrm>
              <a:off x="2596" y="1038"/>
              <a:ext cx="124"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90%</a:t>
              </a:r>
              <a:endParaRPr lang="es-CO" sz="2400">
                <a:solidFill>
                  <a:srgbClr val="000000"/>
                </a:solidFill>
                <a:ea typeface="ＭＳ Ｐゴシック" charset="-128"/>
              </a:endParaRPr>
            </a:p>
          </p:txBody>
        </p:sp>
        <p:sp>
          <p:nvSpPr>
            <p:cNvPr id="38127" name="Rectangle 238"/>
            <p:cNvSpPr>
              <a:spLocks noChangeArrowheads="1"/>
            </p:cNvSpPr>
            <p:nvPr/>
          </p:nvSpPr>
          <p:spPr bwMode="auto">
            <a:xfrm>
              <a:off x="2556" y="894"/>
              <a:ext cx="160" cy="77"/>
            </a:xfrm>
            <a:prstGeom prst="rect">
              <a:avLst/>
            </a:prstGeom>
            <a:noFill/>
            <a:ln w="9525">
              <a:noFill/>
              <a:miter lim="800000"/>
              <a:headEnd/>
              <a:tailEnd/>
            </a:ln>
          </p:spPr>
          <p:txBody>
            <a:bodyPr wrap="none" lIns="0" tIns="0" rIns="0" bIns="0">
              <a:spAutoFit/>
            </a:bodyPr>
            <a:lstStyle/>
            <a:p>
              <a:pPr algn="ctr" eaLnBrk="0" hangingPunct="0"/>
              <a:r>
                <a:rPr lang="es-CO" sz="1000">
                  <a:solidFill>
                    <a:srgbClr val="000000"/>
                  </a:solidFill>
                  <a:latin typeface="Calibri" pitchFamily="34" charset="0"/>
                  <a:ea typeface="ＭＳ Ｐゴシック" charset="-128"/>
                </a:rPr>
                <a:t>100%</a:t>
              </a:r>
              <a:endParaRPr lang="es-CO" sz="2400">
                <a:solidFill>
                  <a:srgbClr val="000000"/>
                </a:solidFill>
                <a:ea typeface="ＭＳ Ｐゴシック" charset="-128"/>
              </a:endParaRPr>
            </a:p>
          </p:txBody>
        </p:sp>
        <p:sp>
          <p:nvSpPr>
            <p:cNvPr id="38128" name="Rectangle 239"/>
            <p:cNvSpPr>
              <a:spLocks noChangeArrowheads="1"/>
            </p:cNvSpPr>
            <p:nvPr/>
          </p:nvSpPr>
          <p:spPr bwMode="auto">
            <a:xfrm>
              <a:off x="2576" y="792"/>
              <a:ext cx="543"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Contexto operacional</a:t>
              </a:r>
              <a:endParaRPr lang="es-CO" sz="2400">
                <a:solidFill>
                  <a:srgbClr val="000000"/>
                </a:solidFill>
                <a:ea typeface="ＭＳ Ｐゴシック" charset="-128"/>
              </a:endParaRPr>
            </a:p>
          </p:txBody>
        </p:sp>
        <p:sp>
          <p:nvSpPr>
            <p:cNvPr id="38129" name="Rectangle 240"/>
            <p:cNvSpPr>
              <a:spLocks noChangeArrowheads="1"/>
            </p:cNvSpPr>
            <p:nvPr/>
          </p:nvSpPr>
          <p:spPr bwMode="auto">
            <a:xfrm>
              <a:off x="3425" y="954"/>
              <a:ext cx="545"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Diagrama de bloques</a:t>
              </a:r>
              <a:endParaRPr lang="es-CO" sz="2400">
                <a:solidFill>
                  <a:srgbClr val="000000"/>
                </a:solidFill>
                <a:ea typeface="ＭＳ Ｐゴシック" charset="-128"/>
              </a:endParaRPr>
            </a:p>
          </p:txBody>
        </p:sp>
        <p:sp>
          <p:nvSpPr>
            <p:cNvPr id="38130" name="Rectangle 241"/>
            <p:cNvSpPr>
              <a:spLocks noChangeArrowheads="1"/>
            </p:cNvSpPr>
            <p:nvPr/>
          </p:nvSpPr>
          <p:spPr bwMode="auto">
            <a:xfrm>
              <a:off x="3922" y="1242"/>
              <a:ext cx="835"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Diagramas de entradas y salidas</a:t>
              </a:r>
              <a:endParaRPr lang="es-CO" sz="2400">
                <a:solidFill>
                  <a:srgbClr val="000000"/>
                </a:solidFill>
                <a:ea typeface="ＭＳ Ｐゴシック" charset="-128"/>
              </a:endParaRPr>
            </a:p>
          </p:txBody>
        </p:sp>
        <p:sp>
          <p:nvSpPr>
            <p:cNvPr id="38131" name="Rectangle 242"/>
            <p:cNvSpPr>
              <a:spLocks noChangeArrowheads="1"/>
            </p:cNvSpPr>
            <p:nvPr/>
          </p:nvSpPr>
          <p:spPr bwMode="auto">
            <a:xfrm>
              <a:off x="4249" y="1686"/>
              <a:ext cx="694"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Diagramas unifilar o planos</a:t>
              </a:r>
              <a:endParaRPr lang="es-CO" sz="2400">
                <a:solidFill>
                  <a:srgbClr val="000000"/>
                </a:solidFill>
                <a:ea typeface="ＭＳ Ｐゴシック" charset="-128"/>
              </a:endParaRPr>
            </a:p>
          </p:txBody>
        </p:sp>
        <p:sp>
          <p:nvSpPr>
            <p:cNvPr id="38132" name="Rectangle 243"/>
            <p:cNvSpPr>
              <a:spLocks noChangeArrowheads="1"/>
            </p:cNvSpPr>
            <p:nvPr/>
          </p:nvSpPr>
          <p:spPr bwMode="auto">
            <a:xfrm>
              <a:off x="4364" y="2208"/>
              <a:ext cx="463" cy="61"/>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Lista de funciones</a:t>
              </a:r>
              <a:endParaRPr lang="es-CO" sz="2400">
                <a:solidFill>
                  <a:srgbClr val="000000"/>
                </a:solidFill>
                <a:ea typeface="ＭＳ Ｐゴシック" charset="-128"/>
              </a:endParaRPr>
            </a:p>
          </p:txBody>
        </p:sp>
        <p:sp>
          <p:nvSpPr>
            <p:cNvPr id="38133" name="Rectangle 244"/>
            <p:cNvSpPr>
              <a:spLocks noChangeArrowheads="1"/>
            </p:cNvSpPr>
            <p:nvPr/>
          </p:nvSpPr>
          <p:spPr bwMode="auto">
            <a:xfrm>
              <a:off x="4377" y="2748"/>
              <a:ext cx="942"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Análisis de modos de fallas y efectos</a:t>
              </a:r>
              <a:endParaRPr lang="es-CO" sz="2400">
                <a:solidFill>
                  <a:srgbClr val="000000"/>
                </a:solidFill>
                <a:ea typeface="ＭＳ Ｐゴシック" charset="-128"/>
              </a:endParaRPr>
            </a:p>
          </p:txBody>
        </p:sp>
        <p:sp>
          <p:nvSpPr>
            <p:cNvPr id="38134" name="Rectangle 245"/>
            <p:cNvSpPr>
              <a:spLocks noChangeArrowheads="1"/>
            </p:cNvSpPr>
            <p:nvPr/>
          </p:nvSpPr>
          <p:spPr bwMode="auto">
            <a:xfrm>
              <a:off x="4103" y="3234"/>
              <a:ext cx="732"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Diagrama de decisión RCM2</a:t>
              </a:r>
              <a:endParaRPr lang="es-CO" sz="2400">
                <a:solidFill>
                  <a:srgbClr val="000000"/>
                </a:solidFill>
                <a:ea typeface="ＭＳ Ｐゴシック" charset="-128"/>
              </a:endParaRPr>
            </a:p>
          </p:txBody>
        </p:sp>
        <p:sp>
          <p:nvSpPr>
            <p:cNvPr id="38135" name="Rectangle 246"/>
            <p:cNvSpPr>
              <a:spLocks noChangeArrowheads="1"/>
            </p:cNvSpPr>
            <p:nvPr/>
          </p:nvSpPr>
          <p:spPr bwMode="auto">
            <a:xfrm>
              <a:off x="3724" y="3594"/>
              <a:ext cx="861"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Análsis de sistemas por separado</a:t>
              </a:r>
              <a:endParaRPr lang="es-CO" sz="2400">
                <a:solidFill>
                  <a:srgbClr val="000000"/>
                </a:solidFill>
                <a:ea typeface="ＭＳ Ｐゴシック" charset="-128"/>
              </a:endParaRPr>
            </a:p>
          </p:txBody>
        </p:sp>
        <p:sp>
          <p:nvSpPr>
            <p:cNvPr id="38136" name="Rectangle 247"/>
            <p:cNvSpPr>
              <a:spLocks noChangeArrowheads="1"/>
            </p:cNvSpPr>
            <p:nvPr/>
          </p:nvSpPr>
          <p:spPr bwMode="auto">
            <a:xfrm>
              <a:off x="3227" y="3798"/>
              <a:ext cx="926"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Agrupación de tareas por frecuencia</a:t>
              </a:r>
              <a:endParaRPr lang="es-CO" sz="2400">
                <a:solidFill>
                  <a:srgbClr val="000000"/>
                </a:solidFill>
                <a:ea typeface="ＭＳ Ｐゴシック" charset="-128"/>
              </a:endParaRPr>
            </a:p>
          </p:txBody>
        </p:sp>
        <p:sp>
          <p:nvSpPr>
            <p:cNvPr id="38137" name="Rectangle 248"/>
            <p:cNvSpPr>
              <a:spLocks noChangeArrowheads="1"/>
            </p:cNvSpPr>
            <p:nvPr/>
          </p:nvSpPr>
          <p:spPr bwMode="auto">
            <a:xfrm>
              <a:off x="1033" y="3750"/>
              <a:ext cx="1516" cy="61"/>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Implementación de grupo de tareas de mantenimiento en el</a:t>
              </a:r>
              <a:endParaRPr lang="es-CO" sz="2400">
                <a:solidFill>
                  <a:srgbClr val="000000"/>
                </a:solidFill>
                <a:ea typeface="ＭＳ Ｐゴシック" charset="-128"/>
              </a:endParaRPr>
            </a:p>
          </p:txBody>
        </p:sp>
        <p:sp>
          <p:nvSpPr>
            <p:cNvPr id="38138" name="Rectangle 249"/>
            <p:cNvSpPr>
              <a:spLocks noChangeArrowheads="1"/>
            </p:cNvSpPr>
            <p:nvPr/>
          </p:nvSpPr>
          <p:spPr bwMode="auto">
            <a:xfrm>
              <a:off x="1614" y="3840"/>
              <a:ext cx="173"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CMMS</a:t>
              </a:r>
              <a:endParaRPr lang="es-CO" sz="2400">
                <a:solidFill>
                  <a:srgbClr val="000000"/>
                </a:solidFill>
                <a:ea typeface="ＭＳ Ｐゴシック" charset="-128"/>
              </a:endParaRPr>
            </a:p>
          </p:txBody>
        </p:sp>
        <p:sp>
          <p:nvSpPr>
            <p:cNvPr id="38139" name="Rectangle 250"/>
            <p:cNvSpPr>
              <a:spLocks noChangeArrowheads="1"/>
            </p:cNvSpPr>
            <p:nvPr/>
          </p:nvSpPr>
          <p:spPr bwMode="auto">
            <a:xfrm>
              <a:off x="1278" y="3594"/>
              <a:ext cx="749"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Implementación de rediseños</a:t>
              </a:r>
              <a:endParaRPr lang="es-CO" sz="2400">
                <a:solidFill>
                  <a:srgbClr val="000000"/>
                </a:solidFill>
                <a:ea typeface="ＭＳ Ｐゴシック" charset="-128"/>
              </a:endParaRPr>
            </a:p>
          </p:txBody>
        </p:sp>
        <p:sp>
          <p:nvSpPr>
            <p:cNvPr id="38140" name="Rectangle 251"/>
            <p:cNvSpPr>
              <a:spLocks noChangeArrowheads="1"/>
            </p:cNvSpPr>
            <p:nvPr/>
          </p:nvSpPr>
          <p:spPr bwMode="auto">
            <a:xfrm>
              <a:off x="748" y="3234"/>
              <a:ext cx="890"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Implementación de procedimientos</a:t>
              </a:r>
              <a:endParaRPr lang="es-CO" sz="2400">
                <a:solidFill>
                  <a:srgbClr val="000000"/>
                </a:solidFill>
                <a:ea typeface="ＭＳ Ｐゴシック" charset="-128"/>
              </a:endParaRPr>
            </a:p>
          </p:txBody>
        </p:sp>
        <p:sp>
          <p:nvSpPr>
            <p:cNvPr id="38141" name="Rectangle 252"/>
            <p:cNvSpPr>
              <a:spLocks noChangeArrowheads="1"/>
            </p:cNvSpPr>
            <p:nvPr/>
          </p:nvSpPr>
          <p:spPr bwMode="auto">
            <a:xfrm>
              <a:off x="369" y="2748"/>
              <a:ext cx="803"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Modificación de procedimientos</a:t>
              </a:r>
              <a:endParaRPr lang="es-CO" sz="2400">
                <a:solidFill>
                  <a:srgbClr val="000000"/>
                </a:solidFill>
                <a:ea typeface="ＭＳ Ｐゴシック" charset="-128"/>
              </a:endParaRPr>
            </a:p>
          </p:txBody>
        </p:sp>
        <p:sp>
          <p:nvSpPr>
            <p:cNvPr id="38142" name="Rectangle 253"/>
            <p:cNvSpPr>
              <a:spLocks noChangeArrowheads="1"/>
            </p:cNvSpPr>
            <p:nvPr/>
          </p:nvSpPr>
          <p:spPr bwMode="auto">
            <a:xfrm>
              <a:off x="689" y="2208"/>
              <a:ext cx="637" cy="61"/>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Repuestos dados de alta</a:t>
              </a:r>
              <a:endParaRPr lang="es-CO" sz="2400">
                <a:solidFill>
                  <a:srgbClr val="000000"/>
                </a:solidFill>
                <a:ea typeface="ＭＳ Ｐゴシック" charset="-128"/>
              </a:endParaRPr>
            </a:p>
          </p:txBody>
        </p:sp>
        <p:sp>
          <p:nvSpPr>
            <p:cNvPr id="38143" name="Rectangle 254"/>
            <p:cNvSpPr>
              <a:spLocks noChangeArrowheads="1"/>
            </p:cNvSpPr>
            <p:nvPr/>
          </p:nvSpPr>
          <p:spPr bwMode="auto">
            <a:xfrm>
              <a:off x="796" y="1686"/>
              <a:ext cx="680"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Entrenamientos realizados</a:t>
              </a:r>
              <a:endParaRPr lang="es-CO" sz="2400">
                <a:solidFill>
                  <a:srgbClr val="000000"/>
                </a:solidFill>
                <a:ea typeface="ＭＳ Ｐゴシック" charset="-128"/>
              </a:endParaRPr>
            </a:p>
          </p:txBody>
        </p:sp>
        <p:sp>
          <p:nvSpPr>
            <p:cNvPr id="38144" name="Rectangle 255"/>
            <p:cNvSpPr>
              <a:spLocks noChangeArrowheads="1"/>
            </p:cNvSpPr>
            <p:nvPr/>
          </p:nvSpPr>
          <p:spPr bwMode="auto">
            <a:xfrm>
              <a:off x="275" y="1242"/>
              <a:ext cx="1544"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Recomendaciones de adquisición / mejora de  herramientas </a:t>
              </a:r>
              <a:endParaRPr lang="es-CO" sz="2400">
                <a:solidFill>
                  <a:srgbClr val="000000"/>
                </a:solidFill>
                <a:ea typeface="ＭＳ Ｐゴシック" charset="-128"/>
              </a:endParaRPr>
            </a:p>
          </p:txBody>
        </p:sp>
        <p:sp>
          <p:nvSpPr>
            <p:cNvPr id="38145" name="Rectangle 256"/>
            <p:cNvSpPr>
              <a:spLocks noChangeArrowheads="1"/>
            </p:cNvSpPr>
            <p:nvPr/>
          </p:nvSpPr>
          <p:spPr bwMode="auto">
            <a:xfrm>
              <a:off x="1108" y="954"/>
              <a:ext cx="1170" cy="62"/>
            </a:xfrm>
            <a:prstGeom prst="rect">
              <a:avLst/>
            </a:prstGeom>
            <a:noFill/>
            <a:ln w="9525">
              <a:noFill/>
              <a:miter lim="800000"/>
              <a:headEnd/>
              <a:tailEnd/>
            </a:ln>
          </p:spPr>
          <p:txBody>
            <a:bodyPr wrap="none" lIns="0" tIns="0" rIns="0" bIns="0">
              <a:spAutoFit/>
            </a:bodyPr>
            <a:lstStyle/>
            <a:p>
              <a:pPr algn="ctr" eaLnBrk="0" hangingPunct="0"/>
              <a:r>
                <a:rPr lang="es-CO" sz="800">
                  <a:solidFill>
                    <a:srgbClr val="000000"/>
                  </a:solidFill>
                  <a:ea typeface="ＭＳ Ｐゴシック" charset="-128"/>
                </a:rPr>
                <a:t>Mejoras a la gestión de Compras / Inventarios</a:t>
              </a:r>
              <a:endParaRPr lang="es-CO" sz="2400">
                <a:solidFill>
                  <a:srgbClr val="000000"/>
                </a:solidFill>
                <a:ea typeface="ＭＳ Ｐゴシック" charset="-128"/>
              </a:endParaRPr>
            </a:p>
          </p:txBody>
        </p:sp>
      </p:grpSp>
    </p:spTree>
    <p:extLst>
      <p:ext uri="{BB962C8B-B14F-4D97-AF65-F5344CB8AC3E}">
        <p14:creationId xmlns:p14="http://schemas.microsoft.com/office/powerpoint/2010/main" xmlns="" val="146809470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14313" y="2143125"/>
            <a:ext cx="8643937" cy="2862322"/>
          </a:xfrm>
          <a:prstGeom prst="rect">
            <a:avLst/>
          </a:prstGeom>
        </p:spPr>
        <p:txBody>
          <a:bodyPr>
            <a:spAutoFit/>
          </a:bodyPr>
          <a:lstStyle/>
          <a:p>
            <a:pPr marL="355600" indent="-355600" algn="just" fontAlgn="ctr">
              <a:spcBef>
                <a:spcPts val="0"/>
              </a:spcBef>
              <a:spcAft>
                <a:spcPts val="0"/>
              </a:spcAft>
              <a:buFont typeface="Wingdings" pitchFamily="2" charset="2"/>
              <a:buChar char="v"/>
              <a:defRPr/>
            </a:pPr>
            <a:r>
              <a:rPr lang="es-CO" sz="2000" b="1" dirty="0">
                <a:solidFill>
                  <a:srgbClr val="000000"/>
                </a:solidFill>
                <a:latin typeface="Arial" pitchFamily="34" charset="0"/>
                <a:ea typeface="Tahoma" pitchFamily="34" charset="0"/>
                <a:cs typeface="Arial" pitchFamily="34" charset="0"/>
              </a:rPr>
              <a:t>ESCRIBIR PROCEDIMIENTO DE PURGADO DEL REFRIGERANTE EN EL MOTOR</a:t>
            </a:r>
          </a:p>
          <a:p>
            <a:pPr marL="355600" indent="-355600" algn="just" fontAlgn="ctr">
              <a:spcBef>
                <a:spcPts val="0"/>
              </a:spcBef>
              <a:spcAft>
                <a:spcPts val="0"/>
              </a:spcAft>
              <a:buFont typeface="Wingdings" pitchFamily="2" charset="2"/>
              <a:buChar char="v"/>
              <a:defRPr/>
            </a:pPr>
            <a:endParaRPr lang="es-CO"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CO" sz="2000" b="1" dirty="0">
                <a:solidFill>
                  <a:srgbClr val="000000"/>
                </a:solidFill>
                <a:latin typeface="Arial" pitchFamily="34" charset="0"/>
                <a:ea typeface="Tahoma" pitchFamily="34" charset="0"/>
                <a:cs typeface="Arial" pitchFamily="34" charset="0"/>
              </a:rPr>
              <a:t>ADICIONAR EN EL FORMATO DEL OPERADOR UNA VERIFICACIÓN QUE EL CALENTADOR SE APAGUE DESPUÉS DE CADA ARRANQUE</a:t>
            </a:r>
          </a:p>
          <a:p>
            <a:pPr marL="355600" indent="-355600" algn="just" fontAlgn="ctr">
              <a:spcBef>
                <a:spcPts val="0"/>
              </a:spcBef>
              <a:spcAft>
                <a:spcPts val="0"/>
              </a:spcAft>
              <a:buFont typeface="Wingdings" pitchFamily="2" charset="2"/>
              <a:buChar char="v"/>
              <a:defRPr/>
            </a:pPr>
            <a:endParaRPr lang="es-CO"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CO" sz="2000" b="1" dirty="0">
                <a:latin typeface="Arial" pitchFamily="34" charset="0"/>
                <a:ea typeface="Tahoma" pitchFamily="34" charset="0"/>
                <a:cs typeface="Arial" pitchFamily="34" charset="0"/>
              </a:rPr>
              <a:t>ENTRENAR A LOS OPERADORES PARA EL PROCEDIMIENTO EN CASO DE QUE SE ATASQUE EL ROD END. </a:t>
            </a:r>
          </a:p>
        </p:txBody>
      </p:sp>
      <p:sp>
        <p:nvSpPr>
          <p:cNvPr id="6" name="TextBox 5"/>
          <p:cNvSpPr txBox="1"/>
          <p:nvPr/>
        </p:nvSpPr>
        <p:spPr>
          <a:xfrm>
            <a:off x="142875" y="1285875"/>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CAMBIOS ÚNICOS EN EL SISTEMA</a:t>
            </a:r>
          </a:p>
        </p:txBody>
      </p:sp>
      <p:sp>
        <p:nvSpPr>
          <p:cNvPr id="4" name="3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8919"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38920" name="Picture 59" descr="obj"/>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0" y="5013325"/>
            <a:ext cx="2357438" cy="1768475"/>
          </a:xfrm>
          <a:prstGeom prst="rect">
            <a:avLst/>
          </a:prstGeom>
          <a:noFill/>
          <a:ln w="9525">
            <a:noFill/>
            <a:miter lim="800000"/>
            <a:headEnd/>
            <a:tailEnd/>
          </a:ln>
        </p:spPr>
      </p:pic>
    </p:spTree>
    <p:extLst>
      <p:ext uri="{BB962C8B-B14F-4D97-AF65-F5344CB8AC3E}">
        <p14:creationId xmlns:p14="http://schemas.microsoft.com/office/powerpoint/2010/main" xmlns="" val="31663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14313" y="1928813"/>
            <a:ext cx="8643937" cy="2862322"/>
          </a:xfrm>
          <a:prstGeom prst="rect">
            <a:avLst/>
          </a:prstGeom>
        </p:spPr>
        <p:txBody>
          <a:bodyPr>
            <a:spAutoFit/>
          </a:bodyPr>
          <a:lstStyle/>
          <a:p>
            <a:pPr marL="355600" indent="-355600" algn="just" fontAlgn="ctr">
              <a:spcBef>
                <a:spcPts val="0"/>
              </a:spcBef>
              <a:spcAft>
                <a:spcPts val="0"/>
              </a:spcAft>
              <a:buFont typeface="Wingdings" pitchFamily="2" charset="2"/>
              <a:buChar char="v"/>
              <a:defRPr/>
            </a:pPr>
            <a:r>
              <a:rPr lang="es-CO" sz="2000" b="1" dirty="0">
                <a:solidFill>
                  <a:srgbClr val="000000"/>
                </a:solidFill>
                <a:latin typeface="Arial" pitchFamily="34" charset="0"/>
                <a:ea typeface="Tahoma" pitchFamily="34" charset="0"/>
                <a:cs typeface="Arial" pitchFamily="34" charset="0"/>
              </a:rPr>
              <a:t>MANTENER EL SHIELD DEL MOTOR EN INVENTARIO</a:t>
            </a:r>
          </a:p>
          <a:p>
            <a:pPr marL="355600" indent="-355600" algn="just" fontAlgn="ctr">
              <a:spcBef>
                <a:spcPts val="0"/>
              </a:spcBef>
              <a:spcAft>
                <a:spcPts val="0"/>
              </a:spcAft>
              <a:buFont typeface="Wingdings" pitchFamily="2" charset="2"/>
              <a:buChar char="v"/>
              <a:defRPr/>
            </a:pPr>
            <a:endParaRPr lang="es-CO"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CO" sz="2000" b="1" dirty="0">
                <a:solidFill>
                  <a:srgbClr val="000000"/>
                </a:solidFill>
                <a:latin typeface="Arial" pitchFamily="34" charset="0"/>
                <a:ea typeface="Tahoma" pitchFamily="34" charset="0"/>
                <a:cs typeface="Arial" pitchFamily="34" charset="0"/>
              </a:rPr>
              <a:t>ESCRIBIR EL PROCEDIMIENTO PARA USO DE LA HERRAMIENTA DE GIRO MANUAL QUE INCLUYA LA VERIFICACIÓN AL FINAL DE UNA INTERVENCIÓN, QUE LA HERRAMIENTA DE GIRO MANUAL ESTA DESENGRANADA</a:t>
            </a:r>
          </a:p>
          <a:p>
            <a:pPr marL="355600" indent="-355600" algn="just" fontAlgn="ctr">
              <a:spcBef>
                <a:spcPts val="0"/>
              </a:spcBef>
              <a:spcAft>
                <a:spcPts val="0"/>
              </a:spcAft>
              <a:buFont typeface="Wingdings" pitchFamily="2" charset="2"/>
              <a:buChar char="v"/>
              <a:defRPr/>
            </a:pPr>
            <a:endParaRPr lang="es-CO"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MX" sz="2000" b="1" dirty="0">
                <a:solidFill>
                  <a:srgbClr val="000000"/>
                </a:solidFill>
                <a:latin typeface="Arial" pitchFamily="34" charset="0"/>
                <a:ea typeface="Tahoma" pitchFamily="34" charset="0"/>
                <a:cs typeface="Arial" pitchFamily="34" charset="0"/>
              </a:rPr>
              <a:t>COMPRAR HERRAMIENTA ADECUADA PARA LA MEDICIÓN DE LA PROYECCIÓN DE VÁLVULAS</a:t>
            </a:r>
          </a:p>
        </p:txBody>
      </p:sp>
      <p:sp>
        <p:nvSpPr>
          <p:cNvPr id="6" name="TextBox 5"/>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CAMBIOS ÚNICOS EN EL SISTEMA</a:t>
            </a:r>
          </a:p>
        </p:txBody>
      </p:sp>
      <p:sp>
        <p:nvSpPr>
          <p:cNvPr id="4" name="3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39943"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39944" name="Picture 58" descr="termografia"/>
          <p:cNvPicPr>
            <a:picLocks noChangeAspect="1" noChangeArrowheads="1"/>
          </p:cNvPicPr>
          <p:nvPr/>
        </p:nvPicPr>
        <p:blipFill>
          <a:blip r:embed="rId2" cstate="print">
            <a:clrChange>
              <a:clrFrom>
                <a:srgbClr val="DBDCDE"/>
              </a:clrFrom>
              <a:clrTo>
                <a:srgbClr val="DBDCDE">
                  <a:alpha val="0"/>
                </a:srgbClr>
              </a:clrTo>
            </a:clrChange>
            <a:lum bright="-12000" contrast="12000"/>
          </a:blip>
          <a:srcRect/>
          <a:stretch>
            <a:fillRect/>
          </a:stretch>
        </p:blipFill>
        <p:spPr bwMode="auto">
          <a:xfrm>
            <a:off x="0" y="4429125"/>
            <a:ext cx="2801938" cy="2220913"/>
          </a:xfrm>
          <a:prstGeom prst="rect">
            <a:avLst/>
          </a:prstGeom>
          <a:noFill/>
          <a:ln w="9525">
            <a:noFill/>
            <a:miter lim="800000"/>
            <a:headEnd/>
            <a:tailEnd/>
          </a:ln>
        </p:spPr>
      </p:pic>
    </p:spTree>
    <p:extLst>
      <p:ext uri="{BB962C8B-B14F-4D97-AF65-F5344CB8AC3E}">
        <p14:creationId xmlns:p14="http://schemas.microsoft.com/office/powerpoint/2010/main" xmlns="" val="2582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14313" y="2071688"/>
            <a:ext cx="8786812" cy="3170099"/>
          </a:xfrm>
          <a:prstGeom prst="rect">
            <a:avLst/>
          </a:prstGeom>
        </p:spPr>
        <p:txBody>
          <a:bodyPr>
            <a:spAutoFit/>
          </a:bodyPr>
          <a:lstStyle/>
          <a:p>
            <a:pPr marL="355600" indent="-355600" algn="just" fontAlgn="ctr">
              <a:spcBef>
                <a:spcPts val="0"/>
              </a:spcBef>
              <a:spcAft>
                <a:spcPts val="0"/>
              </a:spcAft>
              <a:buFont typeface="Wingdings" pitchFamily="2" charset="2"/>
              <a:buChar char="v"/>
              <a:defRPr/>
            </a:pPr>
            <a:r>
              <a:rPr lang="es-MX" sz="2000" b="1" dirty="0">
                <a:solidFill>
                  <a:srgbClr val="000000"/>
                </a:solidFill>
                <a:latin typeface="Arial" pitchFamily="34" charset="0"/>
                <a:ea typeface="Tahoma" pitchFamily="34" charset="0"/>
                <a:cs typeface="Arial" pitchFamily="34" charset="0"/>
              </a:rPr>
              <a:t>MANTENER LA VÁLVULA DE PRIORIDAD EN STOCK</a:t>
            </a:r>
          </a:p>
          <a:p>
            <a:pPr marL="355600" indent="-355600" algn="just" fontAlgn="ctr">
              <a:spcBef>
                <a:spcPts val="0"/>
              </a:spcBef>
              <a:spcAft>
                <a:spcPts val="0"/>
              </a:spcAft>
              <a:buFont typeface="Wingdings" pitchFamily="2" charset="2"/>
              <a:buChar char="v"/>
              <a:defRPr/>
            </a:pPr>
            <a:endParaRPr lang="es-CO"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MX" sz="2000" b="1" dirty="0">
                <a:solidFill>
                  <a:srgbClr val="000000"/>
                </a:solidFill>
                <a:latin typeface="Arial" pitchFamily="34" charset="0"/>
                <a:ea typeface="Tahoma" pitchFamily="34" charset="0"/>
                <a:cs typeface="Arial" pitchFamily="34" charset="0"/>
              </a:rPr>
              <a:t>REDISEÑAR EL SISTEMA DE CONTROL DE LA VÁLVULA DE RECIRCULACIÓN DE LA ESTACIÓN.</a:t>
            </a:r>
          </a:p>
          <a:p>
            <a:pPr marL="355600" indent="-355600" algn="just" fontAlgn="ctr">
              <a:spcBef>
                <a:spcPts val="0"/>
              </a:spcBef>
              <a:spcAft>
                <a:spcPts val="0"/>
              </a:spcAft>
              <a:buFont typeface="Wingdings" pitchFamily="2" charset="2"/>
              <a:buChar char="v"/>
              <a:defRPr/>
            </a:pPr>
            <a:endParaRPr lang="es-MX"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MX" sz="2000" b="1" dirty="0">
                <a:solidFill>
                  <a:srgbClr val="000000"/>
                </a:solidFill>
                <a:latin typeface="Arial" pitchFamily="34" charset="0"/>
                <a:ea typeface="Tahoma" pitchFamily="34" charset="0"/>
                <a:cs typeface="Arial" pitchFamily="34" charset="0"/>
              </a:rPr>
              <a:t>REENTRENAR A LOS OPERADORES EN EL USO DE LA VÁLVULAS REGULADORAS DE PRESIÓN DE LA ESTACIÓN</a:t>
            </a:r>
          </a:p>
          <a:p>
            <a:pPr marL="355600" indent="-355600" algn="just" fontAlgn="ctr">
              <a:spcBef>
                <a:spcPts val="0"/>
              </a:spcBef>
              <a:spcAft>
                <a:spcPts val="0"/>
              </a:spcAft>
              <a:buFont typeface="Wingdings" pitchFamily="2" charset="2"/>
              <a:buChar char="v"/>
              <a:defRPr/>
            </a:pPr>
            <a:endParaRPr lang="es-MX" sz="2000" b="1" dirty="0">
              <a:solidFill>
                <a:srgbClr val="000000"/>
              </a:solidFill>
              <a:latin typeface="Arial" pitchFamily="34" charset="0"/>
              <a:ea typeface="Tahoma" pitchFamily="34" charset="0"/>
              <a:cs typeface="Arial" pitchFamily="34" charset="0"/>
            </a:endParaRPr>
          </a:p>
          <a:p>
            <a:pPr marL="355600" indent="-355600" algn="just" fontAlgn="ctr">
              <a:spcBef>
                <a:spcPts val="0"/>
              </a:spcBef>
              <a:spcAft>
                <a:spcPts val="0"/>
              </a:spcAft>
              <a:buFont typeface="Wingdings" pitchFamily="2" charset="2"/>
              <a:buChar char="v"/>
              <a:defRPr/>
            </a:pPr>
            <a:r>
              <a:rPr lang="es-MX" sz="2000" b="1" dirty="0">
                <a:solidFill>
                  <a:srgbClr val="000000"/>
                </a:solidFill>
                <a:latin typeface="Arial" pitchFamily="34" charset="0"/>
                <a:ea typeface="Tahoma" pitchFamily="34" charset="0"/>
                <a:cs typeface="Arial" pitchFamily="34" charset="0"/>
              </a:rPr>
              <a:t>INSTALAR UN SISTEMA DE MEDICIÓN DE VOLUMEN EN LOS VENTEOS DE LA ESTACIÓN</a:t>
            </a:r>
          </a:p>
        </p:txBody>
      </p:sp>
      <p:sp>
        <p:nvSpPr>
          <p:cNvPr id="4" name="TextBox 5"/>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CAMBIOS ÚNICOS EN EL SISTEMA</a:t>
            </a:r>
          </a:p>
        </p:txBody>
      </p:sp>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0967"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4049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fade">
                                      <p:cBhvr>
                                        <p:cTn id="1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98650" y="400050"/>
            <a:ext cx="5467350" cy="654050"/>
          </a:xfrm>
        </p:spPr>
        <p:txBody>
          <a:bodyPr>
            <a:normAutofit/>
          </a:bodyPr>
          <a:lstStyle/>
          <a:p>
            <a:pPr algn="ctr"/>
            <a:r>
              <a:rPr lang="en-US" sz="3600" i="1">
                <a:solidFill>
                  <a:srgbClr val="D26900"/>
                </a:solidFill>
                <a:latin typeface="Times New Roman" pitchFamily="18" charset="0"/>
              </a:rPr>
              <a:t>Pregunta 1 - Funciones</a:t>
            </a:r>
            <a:endParaRPr lang="en-US" i="1">
              <a:solidFill>
                <a:srgbClr val="D26900"/>
              </a:solidFill>
              <a:latin typeface="Times New Roman" pitchFamily="18" charset="0"/>
            </a:endParaRPr>
          </a:p>
        </p:txBody>
      </p:sp>
      <p:sp>
        <p:nvSpPr>
          <p:cNvPr id="4" name="4 Marcador de número de diapositiva"/>
          <p:cNvSpPr>
            <a:spLocks noGrp="1"/>
          </p:cNvSpPr>
          <p:nvPr>
            <p:ph type="sldNum" sz="quarter" idx="12"/>
          </p:nvPr>
        </p:nvSpPr>
        <p:spPr/>
        <p:txBody>
          <a:bodyPr/>
          <a:lstStyle/>
          <a:p>
            <a:fld id="{87CB3FA8-E475-493A-8622-DE5C0932CB16}" type="slidenum">
              <a:rPr lang="en-CA"/>
              <a:pPr/>
              <a:t>14</a:t>
            </a:fld>
            <a:endParaRPr lang="en-CA"/>
          </a:p>
        </p:txBody>
      </p:sp>
      <p:sp>
        <p:nvSpPr>
          <p:cNvPr id="32774" name="Rectangle 6"/>
          <p:cNvSpPr>
            <a:spLocks noChangeArrowheads="1"/>
          </p:cNvSpPr>
          <p:nvPr/>
        </p:nvSpPr>
        <p:spPr bwMode="auto">
          <a:xfrm>
            <a:off x="1019175" y="1427163"/>
            <a:ext cx="7413625"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r>
              <a:rPr kumimoji="1" lang="es-ES_tradnl" sz="2400" i="1" dirty="0">
                <a:solidFill>
                  <a:srgbClr val="291274"/>
                </a:solidFill>
              </a:rPr>
              <a:t>FUNCIONES PRIMARIAS</a:t>
            </a:r>
          </a:p>
          <a:p>
            <a:pPr algn="just"/>
            <a:r>
              <a:rPr kumimoji="1" lang="es-ES_tradnl" sz="2000" i="1" dirty="0"/>
              <a:t>Son las razones por la cual el equipo fue adquirido y se expresa en términos de:</a:t>
            </a:r>
          </a:p>
          <a:p>
            <a:pPr lvl="4" algn="l">
              <a:buFontTx/>
              <a:buChar char="•"/>
            </a:pPr>
            <a:r>
              <a:rPr kumimoji="1" lang="es-ES_tradnl" sz="2000" i="1" dirty="0"/>
              <a:t> Producción</a:t>
            </a:r>
          </a:p>
          <a:p>
            <a:pPr lvl="4" algn="l">
              <a:buFontTx/>
              <a:buChar char="•"/>
            </a:pPr>
            <a:r>
              <a:rPr kumimoji="1" lang="es-ES_tradnl" sz="2000" i="1" dirty="0"/>
              <a:t> Capacidad de transporte</a:t>
            </a:r>
          </a:p>
          <a:p>
            <a:pPr lvl="4" algn="l">
              <a:buFontTx/>
              <a:buChar char="•"/>
            </a:pPr>
            <a:r>
              <a:rPr kumimoji="1" lang="es-ES_tradnl" sz="2000" i="1" dirty="0"/>
              <a:t> Capacidad de almacenaje</a:t>
            </a:r>
          </a:p>
          <a:p>
            <a:pPr lvl="4" algn="l">
              <a:buFontTx/>
              <a:buChar char="•"/>
            </a:pPr>
            <a:r>
              <a:rPr kumimoji="1" lang="es-ES_tradnl" sz="2000" i="1" dirty="0"/>
              <a:t> Velocidad</a:t>
            </a:r>
          </a:p>
          <a:p>
            <a:pPr lvl="4" algn="l">
              <a:buFontTx/>
              <a:buChar char="•"/>
            </a:pPr>
            <a:r>
              <a:rPr kumimoji="1" lang="es-ES_tradnl" sz="2000" i="1" dirty="0"/>
              <a:t> Calidad del producto</a:t>
            </a:r>
          </a:p>
          <a:p>
            <a:pPr lvl="4" algn="l">
              <a:buFontTx/>
              <a:buChar char="•"/>
            </a:pPr>
            <a:r>
              <a:rPr kumimoji="1" lang="es-ES_tradnl" sz="2000" i="1" dirty="0"/>
              <a:t> Servicio al cliente</a:t>
            </a:r>
          </a:p>
          <a:p>
            <a:pPr algn="just"/>
            <a:r>
              <a:rPr kumimoji="1" lang="es-ES_tradnl" sz="2000" i="1" dirty="0" smtClean="0"/>
              <a:t>Ejemplo</a:t>
            </a:r>
            <a:r>
              <a:rPr kumimoji="1" lang="es-ES_tradnl" sz="2000" i="1" dirty="0"/>
              <a:t>: Función de un reactor químico en una planta: “Calentar 500 </a:t>
            </a:r>
            <a:r>
              <a:rPr kumimoji="1" lang="es-ES_tradnl" sz="2000" i="1" dirty="0" err="1"/>
              <a:t>kgs</a:t>
            </a:r>
            <a:r>
              <a:rPr kumimoji="1" lang="es-ES_tradnl" sz="2000" i="1" dirty="0"/>
              <a:t> de reactivo desde la temperatura ambiente hasta el punto ebullición (125 </a:t>
            </a:r>
            <a:r>
              <a:rPr kumimoji="1" lang="en-US" sz="2000" i="1" dirty="0"/>
              <a:t>°</a:t>
            </a:r>
            <a:r>
              <a:rPr kumimoji="1" lang="es-ES_tradnl" sz="2000" i="1" dirty="0"/>
              <a:t>C) en una hora”</a:t>
            </a:r>
          </a:p>
        </p:txBody>
      </p:sp>
    </p:spTree>
    <p:extLst>
      <p:ext uri="{BB962C8B-B14F-4D97-AF65-F5344CB8AC3E}">
        <p14:creationId xmlns:p14="http://schemas.microsoft.com/office/powerpoint/2010/main" xmlns="" val="2192380524"/>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85750" y="2286000"/>
            <a:ext cx="8429625" cy="4247317"/>
          </a:xfrm>
          <a:prstGeom prst="rect">
            <a:avLst/>
          </a:prstGeom>
          <a:noFill/>
        </p:spPr>
        <p:txBody>
          <a:bodyPr>
            <a:spAutoFit/>
          </a:bodyPr>
          <a:lstStyle/>
          <a:p>
            <a:pPr algn="just"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UNA VEZ TERMINADO LOS ANÁLISIS ES NECESARIO QUE LAS DECISIONES SEAN IMPLEMENTADAS EN EL CMMS, LO QUE IMPLICA:</a:t>
            </a:r>
          </a:p>
          <a:p>
            <a:pPr marL="355600" indent="-355600" algn="just" fontAlgn="auto">
              <a:spcBef>
                <a:spcPts val="0"/>
              </a:spcBef>
              <a:spcAft>
                <a:spcPts val="0"/>
              </a:spcAft>
              <a:buFontTx/>
              <a:buBlip>
                <a:blip r:embed="rId2"/>
              </a:buBlip>
              <a:defRPr/>
            </a:pPr>
            <a:endParaRPr lang="es-MX" sz="2000" b="1" dirty="0">
              <a:latin typeface="Arial" pitchFamily="34" charset="0"/>
              <a:ea typeface="Tahoma" pitchFamily="34" charset="0"/>
              <a:cs typeface="Arial" pitchFamily="34" charset="0"/>
            </a:endParaRPr>
          </a:p>
          <a:p>
            <a:pPr marL="285750" lvl="1" indent="-285750" algn="just" fontAlgn="auto">
              <a:spcBef>
                <a:spcPts val="0"/>
              </a:spcBef>
              <a:spcAft>
                <a:spcPts val="1200"/>
              </a:spcAft>
              <a:buFont typeface="Wingdings" pitchFamily="2" charset="2"/>
              <a:buChar char="v"/>
              <a:defRPr/>
            </a:pPr>
            <a:r>
              <a:rPr lang="es-MX" sz="2000" b="1" dirty="0">
                <a:latin typeface="Arial" pitchFamily="34" charset="0"/>
                <a:ea typeface="Tahoma" pitchFamily="34" charset="0"/>
                <a:cs typeface="Arial" pitchFamily="34" charset="0"/>
              </a:rPr>
              <a:t>MODIFICAR O BORRAR EL PLAN DE MANTENIMIENTO ANTERIOR.</a:t>
            </a:r>
          </a:p>
          <a:p>
            <a:pPr marL="285750" lvl="1" indent="-285750" algn="just" fontAlgn="auto">
              <a:spcBef>
                <a:spcPts val="0"/>
              </a:spcBef>
              <a:spcAft>
                <a:spcPts val="1200"/>
              </a:spcAft>
              <a:buFont typeface="Wingdings" pitchFamily="2" charset="2"/>
              <a:buChar char="v"/>
              <a:defRPr/>
            </a:pPr>
            <a:r>
              <a:rPr lang="es-MX" sz="2000" b="1" dirty="0">
                <a:latin typeface="Arial" pitchFamily="34" charset="0"/>
                <a:ea typeface="Tahoma" pitchFamily="34" charset="0"/>
                <a:cs typeface="Arial" pitchFamily="34" charset="0"/>
              </a:rPr>
              <a:t>INGRESAR LA INFORMACIÓN DE LAS TAREAS DE MANTENIMIENTO.</a:t>
            </a:r>
          </a:p>
          <a:p>
            <a:pPr marL="285750" lvl="1" indent="-285750" algn="just" fontAlgn="auto">
              <a:spcBef>
                <a:spcPts val="0"/>
              </a:spcBef>
              <a:spcAft>
                <a:spcPts val="1200"/>
              </a:spcAft>
              <a:buFont typeface="Wingdings" pitchFamily="2" charset="2"/>
              <a:buChar char="v"/>
              <a:defRPr/>
            </a:pPr>
            <a:r>
              <a:rPr lang="es-MX" sz="2000" b="1" dirty="0">
                <a:latin typeface="Arial" pitchFamily="34" charset="0"/>
                <a:ea typeface="Tahoma" pitchFamily="34" charset="0"/>
                <a:cs typeface="Arial" pitchFamily="34" charset="0"/>
              </a:rPr>
              <a:t>INGRESAR NUEVAS FRECUENCIAS.</a:t>
            </a:r>
          </a:p>
          <a:p>
            <a:pPr marL="285750" lvl="1" indent="-285750" algn="just" fontAlgn="auto">
              <a:spcBef>
                <a:spcPts val="0"/>
              </a:spcBef>
              <a:spcAft>
                <a:spcPts val="1200"/>
              </a:spcAft>
              <a:buFont typeface="Wingdings" pitchFamily="2" charset="2"/>
              <a:buChar char="v"/>
              <a:defRPr/>
            </a:pPr>
            <a:r>
              <a:rPr lang="es-MX" sz="2000" b="1" dirty="0">
                <a:latin typeface="Arial" pitchFamily="34" charset="0"/>
                <a:ea typeface="Tahoma" pitchFamily="34" charset="0"/>
                <a:cs typeface="Arial" pitchFamily="34" charset="0"/>
              </a:rPr>
              <a:t>MONITOREAR LAS VARIABLES NECESARIAS PARA REAJUSTAR LAS FRECUENCIAS DE LAS TAREAS DE BÚSQUEDA DE FALLAS.</a:t>
            </a:r>
          </a:p>
        </p:txBody>
      </p:sp>
      <p:sp>
        <p:nvSpPr>
          <p:cNvPr id="3" name="TextBox 5"/>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ETAPAS POSTERIORES</a:t>
            </a:r>
          </a:p>
        </p:txBody>
      </p:sp>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1991"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spTree>
    <p:extLst>
      <p:ext uri="{BB962C8B-B14F-4D97-AF65-F5344CB8AC3E}">
        <p14:creationId xmlns:p14="http://schemas.microsoft.com/office/powerpoint/2010/main" xmlns="" val="30422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14313" y="1857375"/>
            <a:ext cx="6215062" cy="4247317"/>
          </a:xfrm>
          <a:prstGeom prst="rect">
            <a:avLst/>
          </a:prstGeom>
          <a:noFill/>
        </p:spPr>
        <p:txBody>
          <a:bodyPr>
            <a:spAutoFit/>
          </a:bodyPr>
          <a:lstStyle/>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DETERMINAR LOS MECANISMOS PARA ASEGURAR QUE EL PLAN DE MANTENIMIENTO OBTENIDO CON RCM2 SE CUMPLA DE ACUERDO A LO ESTABLECIDO.</a:t>
            </a:r>
          </a:p>
          <a:p>
            <a:pPr marL="285750" indent="-28575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IMPLEMENTAR TODOS LOS REDISEÑOS OBLIGATORIOS (CONSECUENCIAS QUE IMPACTAN LA SEGURIDAD O EL MEDIO AMBIENTE).</a:t>
            </a:r>
          </a:p>
          <a:p>
            <a:pPr marL="285750" indent="-28575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JUSTIFICAR LOS REDISEÑOS NO OBLIGATORIOS (CONSECUENCIAS OPERACIONALES Y NO OPERACIONALES.</a:t>
            </a:r>
          </a:p>
          <a:p>
            <a:pPr marL="285750" indent="-28575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REALIZAR Y MODIFICAR LOS PROCEDIMIENTOS QUE SE REQUIERAN.</a:t>
            </a:r>
            <a:endParaRPr lang="es-MX" sz="1800" dirty="0">
              <a:latin typeface="Arial" pitchFamily="34" charset="0"/>
              <a:ea typeface="Tahoma" pitchFamily="34" charset="0"/>
              <a:cs typeface="Arial" pitchFamily="34" charset="0"/>
            </a:endParaRPr>
          </a:p>
        </p:txBody>
      </p:sp>
      <p:sp>
        <p:nvSpPr>
          <p:cNvPr id="3" name="TextBox 5"/>
          <p:cNvSpPr txBox="1"/>
          <p:nvPr/>
        </p:nvSpPr>
        <p:spPr>
          <a:xfrm>
            <a:off x="142875" y="1273175"/>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ETAPAS POSTERIORES</a:t>
            </a:r>
          </a:p>
        </p:txBody>
      </p:sp>
      <p:sp>
        <p:nvSpPr>
          <p:cNvPr id="4" name="3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3015"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43016" name="Picture 10" descr="plan"/>
          <p:cNvPicPr>
            <a:picLocks noChangeAspect="1" noChangeArrowheads="1"/>
          </p:cNvPicPr>
          <p:nvPr/>
        </p:nvPicPr>
        <p:blipFill>
          <a:blip r:embed="rId2" cstate="print"/>
          <a:srcRect/>
          <a:stretch>
            <a:fillRect/>
          </a:stretch>
        </p:blipFill>
        <p:spPr bwMode="auto">
          <a:xfrm>
            <a:off x="6723063" y="5214938"/>
            <a:ext cx="2420937" cy="1252537"/>
          </a:xfrm>
          <a:prstGeom prst="rect">
            <a:avLst/>
          </a:prstGeom>
          <a:noFill/>
          <a:ln w="9525">
            <a:noFill/>
            <a:miter lim="800000"/>
            <a:headEnd/>
            <a:tailEnd/>
          </a:ln>
        </p:spPr>
      </p:pic>
      <p:pic>
        <p:nvPicPr>
          <p:cNvPr id="43017" name="Picture 9" descr="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72250" y="3571875"/>
            <a:ext cx="2401888" cy="2174875"/>
          </a:xfrm>
          <a:prstGeom prst="rect">
            <a:avLst/>
          </a:prstGeom>
          <a:noFill/>
          <a:ln w="9525">
            <a:noFill/>
            <a:miter lim="800000"/>
            <a:headEnd/>
            <a:tailEnd/>
          </a:ln>
        </p:spPr>
      </p:pic>
    </p:spTree>
    <p:extLst>
      <p:ext uri="{BB962C8B-B14F-4D97-AF65-F5344CB8AC3E}">
        <p14:creationId xmlns:p14="http://schemas.microsoft.com/office/powerpoint/2010/main" xmlns="" val="33646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4313" y="2000250"/>
            <a:ext cx="6143625" cy="4247317"/>
          </a:xfrm>
          <a:prstGeom prst="rect">
            <a:avLst/>
          </a:prstGeom>
          <a:noFill/>
        </p:spPr>
        <p:txBody>
          <a:bodyPr>
            <a:spAutoFit/>
          </a:bodyPr>
          <a:lstStyle/>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REALIZAR LOS ENTRENAMIENTOS REQUERIDOS A OPERADORES Y MANTENEDORES.</a:t>
            </a:r>
          </a:p>
          <a:p>
            <a:pPr marL="285750" indent="-28575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REVISAR EL INVENTARIO DE REPUESTOS Y HERRAMIENTAS Y DAR DE ALTA LOS REPUESTOS SUGERIDOS EN EL ANÁLISIS.</a:t>
            </a:r>
          </a:p>
          <a:p>
            <a:pPr marL="285750" indent="-28575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285750" indent="-28575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REVISAR Y HACER UN PROGRAMA DE MEJORAMIENTO DE LAS COMPETENCIAS DE LAS PERSONAS QUE EJECUTARÁN EL PLAN Y ANALIZAR LA NECESIDAD DE CONTRATACIÓN DE NUEVO PERSONAL PARA STAFF DE MANTENIMIENTO Ó DE REDISTRIBUCIÓN DE CARGAS SOBRE TODO PARA ACTIVIDADES DE INSTRUMENTACIÓN.</a:t>
            </a:r>
          </a:p>
        </p:txBody>
      </p:sp>
      <p:sp>
        <p:nvSpPr>
          <p:cNvPr id="3" name="TextBox 5"/>
          <p:cNvSpPr txBox="1"/>
          <p:nvPr/>
        </p:nvSpPr>
        <p:spPr>
          <a:xfrm>
            <a:off x="220409"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ETAPAS POSTERIORES</a:t>
            </a:r>
          </a:p>
        </p:txBody>
      </p:sp>
      <p:sp>
        <p:nvSpPr>
          <p:cNvPr id="5" name="4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4039" name="5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44040" name="Picture 13" descr="doc"/>
          <p:cNvPicPr>
            <a:picLocks noChangeAspect="1" noChangeArrowheads="1"/>
          </p:cNvPicPr>
          <p:nvPr/>
        </p:nvPicPr>
        <p:blipFill>
          <a:blip r:embed="rId2" cstate="print">
            <a:clrChange>
              <a:clrFrom>
                <a:srgbClr val="4954AE"/>
              </a:clrFrom>
              <a:clrTo>
                <a:srgbClr val="4954AE">
                  <a:alpha val="0"/>
                </a:srgbClr>
              </a:clrTo>
            </a:clrChange>
          </a:blip>
          <a:srcRect/>
          <a:stretch>
            <a:fillRect/>
          </a:stretch>
        </p:blipFill>
        <p:spPr bwMode="auto">
          <a:xfrm>
            <a:off x="6572250" y="3571875"/>
            <a:ext cx="1560513" cy="1643063"/>
          </a:xfrm>
          <a:prstGeom prst="rect">
            <a:avLst/>
          </a:prstGeom>
          <a:noFill/>
          <a:ln w="9525">
            <a:noFill/>
            <a:miter lim="800000"/>
            <a:headEnd/>
            <a:tailEnd/>
          </a:ln>
        </p:spPr>
      </p:pic>
      <p:pic>
        <p:nvPicPr>
          <p:cNvPr id="44041" name="Picture 8" descr="ro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00875" y="4643438"/>
            <a:ext cx="1763713" cy="1285875"/>
          </a:xfrm>
          <a:prstGeom prst="rect">
            <a:avLst/>
          </a:prstGeom>
          <a:noFill/>
          <a:ln w="9525">
            <a:noFill/>
            <a:miter lim="800000"/>
            <a:headEnd/>
            <a:tailEnd/>
          </a:ln>
        </p:spPr>
      </p:pic>
    </p:spTree>
    <p:extLst>
      <p:ext uri="{BB962C8B-B14F-4D97-AF65-F5344CB8AC3E}">
        <p14:creationId xmlns:p14="http://schemas.microsoft.com/office/powerpoint/2010/main" xmlns="" val="85481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4313" y="2214563"/>
            <a:ext cx="5929312" cy="4401205"/>
          </a:xfrm>
          <a:prstGeom prst="rect">
            <a:avLst/>
          </a:prstGeom>
          <a:noFill/>
        </p:spPr>
        <p:txBody>
          <a:bodyPr>
            <a:spAutoFit/>
          </a:bodyPr>
          <a:lstStyle/>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EL 60% DE LOS MODOS DE FALLA DE LA ESTACIÓN CORRESPONDEN A SOBRECARGAS DE LOS EQUIPOS O SON CAUSADOS POR MALA OPERACIÓN, PARA ELLO SE DEBE REALIZAR UN REENTRENAMIENTO DE LOS OPERADORES.</a:t>
            </a:r>
          </a:p>
          <a:p>
            <a:pPr marL="355600" indent="-355600" algn="just" fontAlgn="auto">
              <a:spcBef>
                <a:spcPts val="0"/>
              </a:spcBef>
              <a:spcAft>
                <a:spcPts val="0"/>
              </a:spcAft>
              <a:buFont typeface="Wingdings" pitchFamily="2" charset="2"/>
              <a:buChar char="v"/>
              <a:defRPr/>
            </a:pPr>
            <a:endParaRPr lang="es-MX" sz="2000" b="1"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2000" b="1" dirty="0">
                <a:latin typeface="Arial" pitchFamily="34" charset="0"/>
                <a:ea typeface="Tahoma" pitchFamily="34" charset="0"/>
                <a:cs typeface="Arial" pitchFamily="34" charset="0"/>
              </a:rPr>
              <a:t>EL COSTO DE MANTENIMIENTO ANUALMENTE SE REDUCIRÁ EN UN 15% DEBIDO A 235 TAREAS ANUALES QUE SE DEJARÁN DE REALIZAR, ESTA REDUCCIÓN CORRESPONDE A 120.000.000 DE PESOS ANUALMENTE.</a:t>
            </a:r>
          </a:p>
        </p:txBody>
      </p:sp>
      <p:sp>
        <p:nvSpPr>
          <p:cNvPr id="5" name="TextBox 5"/>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CONCLUSIÓN DEL ANÁLISIS</a:t>
            </a:r>
          </a:p>
        </p:txBody>
      </p:sp>
      <p:sp>
        <p:nvSpPr>
          <p:cNvPr id="6" name="5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5063"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pic>
        <p:nvPicPr>
          <p:cNvPr id="45064" name="Picture 4" descr="machine"/>
          <p:cNvPicPr>
            <a:picLocks noChangeAspect="1" noChangeArrowheads="1"/>
          </p:cNvPicPr>
          <p:nvPr/>
        </p:nvPicPr>
        <p:blipFill>
          <a:blip r:embed="rId2" cstate="print">
            <a:clrChange>
              <a:clrFrom>
                <a:srgbClr val="FFFFFF"/>
              </a:clrFrom>
              <a:clrTo>
                <a:srgbClr val="FFFFFF">
                  <a:alpha val="0"/>
                </a:srgbClr>
              </a:clrTo>
            </a:clrChange>
          </a:blip>
          <a:srcRect l="3676" t="19626" r="7352" b="15140"/>
          <a:stretch>
            <a:fillRect/>
          </a:stretch>
        </p:blipFill>
        <p:spPr bwMode="auto">
          <a:xfrm>
            <a:off x="6357938" y="5000625"/>
            <a:ext cx="2486025" cy="1327150"/>
          </a:xfrm>
          <a:prstGeom prst="rect">
            <a:avLst/>
          </a:prstGeom>
          <a:noFill/>
          <a:ln w="9525">
            <a:noFill/>
            <a:miter lim="800000"/>
            <a:headEnd/>
            <a:tailEnd/>
          </a:ln>
        </p:spPr>
      </p:pic>
      <p:pic>
        <p:nvPicPr>
          <p:cNvPr id="45065" name="Picture 10" descr="signo-pesos"/>
          <p:cNvPicPr>
            <a:picLocks noChangeAspect="1" noChangeArrowheads="1"/>
          </p:cNvPicPr>
          <p:nvPr/>
        </p:nvPicPr>
        <p:blipFill>
          <a:blip r:embed="rId3" cstate="print">
            <a:clrChange>
              <a:clrFrom>
                <a:srgbClr val="DADADA"/>
              </a:clrFrom>
              <a:clrTo>
                <a:srgbClr val="DADADA">
                  <a:alpha val="0"/>
                </a:srgbClr>
              </a:clrTo>
            </a:clrChange>
            <a:lum bright="-18000" contrast="18000"/>
          </a:blip>
          <a:srcRect/>
          <a:stretch>
            <a:fillRect/>
          </a:stretch>
        </p:blipFill>
        <p:spPr bwMode="auto">
          <a:xfrm rot="-538318">
            <a:off x="8147050" y="4449763"/>
            <a:ext cx="752475" cy="1358900"/>
          </a:xfrm>
          <a:prstGeom prst="rect">
            <a:avLst/>
          </a:prstGeom>
          <a:noFill/>
          <a:ln w="9525">
            <a:noFill/>
            <a:miter lim="800000"/>
            <a:headEnd/>
            <a:tailEnd/>
          </a:ln>
        </p:spPr>
      </p:pic>
    </p:spTree>
    <p:extLst>
      <p:ext uri="{BB962C8B-B14F-4D97-AF65-F5344CB8AC3E}">
        <p14:creationId xmlns:p14="http://schemas.microsoft.com/office/powerpoint/2010/main" xmlns="" val="25868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42875" y="2286000"/>
            <a:ext cx="5786438" cy="3970318"/>
          </a:xfrm>
          <a:prstGeom prst="rect">
            <a:avLst/>
          </a:prstGeom>
          <a:noFill/>
        </p:spPr>
        <p:txBody>
          <a:bodyPr>
            <a:spAutoFit/>
          </a:bodyPr>
          <a:lstStyle/>
          <a:p>
            <a:pPr marL="355600" indent="-35560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SE RECOMIENDA CONTRATAR UN INSTRUMENTISTA, YA QUE EL 25% DE LAS TAREAS DE LA ESTACIÓN SON DE VERIFICACIONES METROLÓGICAS Y LOS TÉCNICOS DE LA ESTACIÓN NO CUENTAN CON ESTAS COMPETENCIAS.</a:t>
            </a:r>
          </a:p>
          <a:p>
            <a:pPr marL="355600" indent="-355600" algn="just" fontAlgn="auto">
              <a:spcBef>
                <a:spcPts val="0"/>
              </a:spcBef>
              <a:spcAft>
                <a:spcPts val="0"/>
              </a:spcAft>
              <a:buFont typeface="Wingdings" pitchFamily="2" charset="2"/>
              <a:buChar char="v"/>
              <a:defRPr/>
            </a:pPr>
            <a:endParaRPr lang="es-MX" sz="1800" b="1" dirty="0">
              <a:latin typeface="Arial" pitchFamily="34" charset="0"/>
              <a:ea typeface="Tahoma" pitchFamily="34" charset="0"/>
              <a:cs typeface="Arial" pitchFamily="34" charset="0"/>
            </a:endParaRPr>
          </a:p>
          <a:p>
            <a:pPr marL="355600" indent="-355600" algn="just" fontAlgn="auto">
              <a:spcBef>
                <a:spcPts val="0"/>
              </a:spcBef>
              <a:spcAft>
                <a:spcPts val="0"/>
              </a:spcAft>
              <a:buFont typeface="Wingdings" pitchFamily="2" charset="2"/>
              <a:buChar char="v"/>
              <a:defRPr/>
            </a:pPr>
            <a:r>
              <a:rPr lang="es-MX" sz="1800" b="1" dirty="0">
                <a:latin typeface="Arial" pitchFamily="34" charset="0"/>
                <a:ea typeface="Tahoma" pitchFamily="34" charset="0"/>
                <a:cs typeface="Arial" pitchFamily="34" charset="0"/>
              </a:rPr>
              <a:t>EL 70% DE LAS ACTIVIDADES REALIZADAS POR EL CONTRATISTA EXTERNO, SE PUEDEN REALIZAR CON LOS TÉCNICOS DE LA ESTACIÓN Y SE RECOMIENDA QUE CUANDO SE CONTRATEN TAREAS SE HAGA UNA SUPERVISIÓN DE LAS INTERVENCIONES POR PARTE DE LA COMPAÑÍA.</a:t>
            </a:r>
            <a:endParaRPr lang="es-CO" sz="1800" dirty="0">
              <a:latin typeface="Arial" pitchFamily="34" charset="0"/>
              <a:ea typeface="Tahoma" pitchFamily="34" charset="0"/>
              <a:cs typeface="Arial" pitchFamily="34" charset="0"/>
            </a:endParaRPr>
          </a:p>
        </p:txBody>
      </p:sp>
      <p:sp>
        <p:nvSpPr>
          <p:cNvPr id="5" name="TextBox 5"/>
          <p:cNvSpPr txBox="1"/>
          <p:nvPr/>
        </p:nvSpPr>
        <p:spPr>
          <a:xfrm>
            <a:off x="142875" y="1428750"/>
            <a:ext cx="8858250" cy="400050"/>
          </a:xfrm>
          <a:prstGeom prst="rect">
            <a:avLst/>
          </a:prstGeom>
          <a:noFill/>
        </p:spPr>
        <p:txBody>
          <a:bodyPr>
            <a:spAutoFit/>
          </a:bodyPr>
          <a:lstStyle/>
          <a:p>
            <a:pPr algn="ctr" fontAlgn="auto">
              <a:spcBef>
                <a:spcPts val="0"/>
              </a:spcBef>
              <a:spcAft>
                <a:spcPts val="0"/>
              </a:spcAft>
              <a:defRPr/>
            </a:pPr>
            <a:r>
              <a:rPr lang="es-MX" sz="2000" b="1" i="1" dirty="0">
                <a:solidFill>
                  <a:srgbClr val="004070"/>
                </a:solidFill>
                <a:latin typeface="Arial" pitchFamily="34" charset="0"/>
                <a:ea typeface="Tahoma" pitchFamily="34" charset="0"/>
                <a:cs typeface="Arial" pitchFamily="34" charset="0"/>
              </a:rPr>
              <a:t>CONCLUSIÓN DEL ANÁLISIS</a:t>
            </a:r>
          </a:p>
        </p:txBody>
      </p:sp>
      <p:sp>
        <p:nvSpPr>
          <p:cNvPr id="6" name="5 Rectángulo"/>
          <p:cNvSpPr/>
          <p:nvPr/>
        </p:nvSpPr>
        <p:spPr bwMode="auto">
          <a:xfrm>
            <a:off x="0" y="642918"/>
            <a:ext cx="9144000" cy="428628"/>
          </a:xfrm>
          <a:prstGeom prst="rect">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spcBef>
                <a:spcPct val="50000"/>
              </a:spcBef>
              <a:defRPr/>
            </a:pPr>
            <a:endParaRPr lang="es-ES"/>
          </a:p>
        </p:txBody>
      </p:sp>
      <p:sp>
        <p:nvSpPr>
          <p:cNvPr id="46087" name="6 Rectángulo"/>
          <p:cNvSpPr>
            <a:spLocks noChangeArrowheads="1"/>
          </p:cNvSpPr>
          <p:nvPr/>
        </p:nvSpPr>
        <p:spPr bwMode="auto">
          <a:xfrm>
            <a:off x="0" y="642938"/>
            <a:ext cx="9144000" cy="461962"/>
          </a:xfrm>
          <a:prstGeom prst="rect">
            <a:avLst/>
          </a:prstGeom>
          <a:noFill/>
          <a:ln w="9525">
            <a:noFill/>
            <a:miter lim="800000"/>
            <a:headEnd/>
            <a:tailEnd/>
          </a:ln>
        </p:spPr>
        <p:txBody>
          <a:bodyPr>
            <a:spAutoFit/>
          </a:bodyPr>
          <a:lstStyle/>
          <a:p>
            <a:pPr algn="ctr"/>
            <a:r>
              <a:rPr lang="es-MX" sz="2400" b="1">
                <a:solidFill>
                  <a:srgbClr val="004070"/>
                </a:solidFill>
                <a:cs typeface="Tahoma" pitchFamily="34" charset="0"/>
              </a:rPr>
              <a:t>PROYECTO DE IMPLEMENTACIÓN DE RCM2</a:t>
            </a:r>
            <a:endParaRPr lang="es-CO" sz="2400" b="1">
              <a:solidFill>
                <a:srgbClr val="004070"/>
              </a:solidFill>
              <a:cs typeface="Tahoma" pitchFamily="34" charset="0"/>
            </a:endParaRPr>
          </a:p>
        </p:txBody>
      </p:sp>
      <p:grpSp>
        <p:nvGrpSpPr>
          <p:cNvPr id="46088" name="Group 20"/>
          <p:cNvGrpSpPr>
            <a:grpSpLocks/>
          </p:cNvGrpSpPr>
          <p:nvPr/>
        </p:nvGrpSpPr>
        <p:grpSpPr bwMode="auto">
          <a:xfrm>
            <a:off x="7072313" y="2428875"/>
            <a:ext cx="1778000" cy="3722688"/>
            <a:chOff x="3832" y="1298"/>
            <a:chExt cx="535" cy="1120"/>
          </a:xfrm>
        </p:grpSpPr>
        <p:pic>
          <p:nvPicPr>
            <p:cNvPr id="46089" name="Picture 14" descr="mono"/>
            <p:cNvPicPr>
              <a:picLocks noChangeAspect="1" noChangeArrowheads="1"/>
            </p:cNvPicPr>
            <p:nvPr/>
          </p:nvPicPr>
          <p:blipFill>
            <a:blip r:embed="rId2" cstate="print">
              <a:clrChange>
                <a:clrFrom>
                  <a:srgbClr val="CDCDCD"/>
                </a:clrFrom>
                <a:clrTo>
                  <a:srgbClr val="CDCDCD">
                    <a:alpha val="0"/>
                  </a:srgbClr>
                </a:clrTo>
              </a:clrChange>
            </a:blip>
            <a:srcRect l="38177" r="34227"/>
            <a:stretch>
              <a:fillRect/>
            </a:stretch>
          </p:blipFill>
          <p:spPr bwMode="auto">
            <a:xfrm>
              <a:off x="3832" y="1298"/>
              <a:ext cx="412" cy="1120"/>
            </a:xfrm>
            <a:prstGeom prst="rect">
              <a:avLst/>
            </a:prstGeom>
            <a:noFill/>
            <a:ln w="9525">
              <a:noFill/>
              <a:miter lim="800000"/>
              <a:headEnd/>
              <a:tailEnd/>
            </a:ln>
          </p:spPr>
        </p:pic>
        <p:pic>
          <p:nvPicPr>
            <p:cNvPr id="46090" name="Picture 15" descr="bruns_ohlin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87" y="1722"/>
              <a:ext cx="380" cy="216"/>
            </a:xfrm>
            <a:prstGeom prst="rect">
              <a:avLst/>
            </a:prstGeom>
            <a:noFill/>
            <a:ln w="9525">
              <a:noFill/>
              <a:miter lim="800000"/>
              <a:headEnd/>
              <a:tailEnd/>
            </a:ln>
          </p:spPr>
        </p:pic>
      </p:grpSp>
    </p:spTree>
    <p:extLst>
      <p:ext uri="{BB962C8B-B14F-4D97-AF65-F5344CB8AC3E}">
        <p14:creationId xmlns:p14="http://schemas.microsoft.com/office/powerpoint/2010/main" xmlns="" val="39115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914400" y="241300"/>
            <a:ext cx="7543800" cy="654050"/>
          </a:xfrm>
        </p:spPr>
        <p:txBody>
          <a:bodyPr/>
          <a:lstStyle/>
          <a:p>
            <a:pPr algn="ctr"/>
            <a:r>
              <a:rPr lang="en-US" sz="3600" i="1">
                <a:solidFill>
                  <a:srgbClr val="D26900"/>
                </a:solidFill>
                <a:latin typeface="Times New Roman" pitchFamily="18" charset="0"/>
              </a:rPr>
              <a:t>Funciones</a:t>
            </a:r>
            <a:endParaRPr lang="en-US" i="1">
              <a:solidFill>
                <a:srgbClr val="D26900"/>
              </a:solidFill>
              <a:latin typeface="Times New Roman" pitchFamily="18" charset="0"/>
            </a:endParaRPr>
          </a:p>
        </p:txBody>
      </p:sp>
      <p:sp>
        <p:nvSpPr>
          <p:cNvPr id="5" name="4 Marcador de número de diapositiva"/>
          <p:cNvSpPr>
            <a:spLocks noGrp="1"/>
          </p:cNvSpPr>
          <p:nvPr>
            <p:ph type="sldNum" sz="quarter" idx="12"/>
          </p:nvPr>
        </p:nvSpPr>
        <p:spPr/>
        <p:txBody>
          <a:bodyPr/>
          <a:lstStyle/>
          <a:p>
            <a:fld id="{372E995C-0F10-4896-A135-B6CCBFFCAE18}" type="slidenum">
              <a:rPr lang="en-CA"/>
              <a:pPr/>
              <a:t>15</a:t>
            </a:fld>
            <a:endParaRPr lang="en-CA"/>
          </a:p>
        </p:txBody>
      </p:sp>
      <p:sp>
        <p:nvSpPr>
          <p:cNvPr id="702467" name="Text Box 3"/>
          <p:cNvSpPr txBox="1">
            <a:spLocks noChangeArrowheads="1"/>
          </p:cNvSpPr>
          <p:nvPr/>
        </p:nvSpPr>
        <p:spPr bwMode="auto">
          <a:xfrm>
            <a:off x="1404938" y="1984375"/>
            <a:ext cx="6427787" cy="26479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2400" i="1" dirty="0"/>
              <a:t>El </a:t>
            </a:r>
            <a:r>
              <a:rPr lang="en-US" sz="2400" i="1" dirty="0" err="1"/>
              <a:t>enunciado</a:t>
            </a:r>
            <a:r>
              <a:rPr lang="en-US" sz="2400" i="1" dirty="0"/>
              <a:t> de la </a:t>
            </a:r>
            <a:r>
              <a:rPr lang="en-US" sz="2400" i="1" dirty="0" err="1"/>
              <a:t>función</a:t>
            </a:r>
            <a:r>
              <a:rPr lang="en-US" sz="2400" i="1" dirty="0"/>
              <a:t> </a:t>
            </a:r>
            <a:r>
              <a:rPr lang="en-US" sz="2400" i="1" dirty="0" err="1"/>
              <a:t>debe</a:t>
            </a:r>
            <a:r>
              <a:rPr lang="en-US" sz="2400" i="1" dirty="0"/>
              <a:t> </a:t>
            </a:r>
            <a:r>
              <a:rPr lang="en-US" sz="2400" i="1" dirty="0" err="1"/>
              <a:t>comenzar</a:t>
            </a:r>
            <a:r>
              <a:rPr lang="en-US" sz="2400" i="1" dirty="0"/>
              <a:t> con un </a:t>
            </a:r>
            <a:r>
              <a:rPr lang="en-US" sz="2400" i="1" dirty="0" err="1"/>
              <a:t>verbo</a:t>
            </a:r>
            <a:r>
              <a:rPr lang="en-US" sz="2400" i="1" dirty="0"/>
              <a:t> y </a:t>
            </a:r>
            <a:r>
              <a:rPr lang="en-US" sz="2400" i="1" dirty="0" err="1"/>
              <a:t>generalmente</a:t>
            </a:r>
            <a:r>
              <a:rPr lang="en-US" sz="2400" i="1" dirty="0"/>
              <a:t> </a:t>
            </a:r>
            <a:r>
              <a:rPr lang="en-US" sz="2400" i="1" dirty="0" err="1"/>
              <a:t>contiene</a:t>
            </a:r>
            <a:r>
              <a:rPr lang="en-US" sz="2400" i="1" dirty="0"/>
              <a:t> un </a:t>
            </a:r>
            <a:r>
              <a:rPr lang="en-US" sz="2400" i="1" dirty="0" err="1"/>
              <a:t>verbo</a:t>
            </a:r>
            <a:r>
              <a:rPr lang="en-US" sz="2400" i="1" dirty="0"/>
              <a:t> (</a:t>
            </a:r>
            <a:r>
              <a:rPr lang="en-US" sz="2400" i="1" dirty="0" err="1"/>
              <a:t>infinitivo</a:t>
            </a:r>
            <a:r>
              <a:rPr lang="en-US" sz="2400" i="1" dirty="0"/>
              <a:t>), un </a:t>
            </a:r>
            <a:r>
              <a:rPr lang="en-US" sz="2400" i="1" dirty="0" err="1"/>
              <a:t>objeto</a:t>
            </a:r>
            <a:r>
              <a:rPr lang="en-US" sz="2400" i="1" dirty="0"/>
              <a:t> y al </a:t>
            </a:r>
            <a:r>
              <a:rPr lang="en-US" sz="2400" i="1" dirty="0" err="1"/>
              <a:t>menos</a:t>
            </a:r>
            <a:r>
              <a:rPr lang="en-US" sz="2400" i="1" dirty="0"/>
              <a:t> un </a:t>
            </a:r>
            <a:r>
              <a:rPr lang="en-US" sz="2400" i="1" dirty="0" err="1"/>
              <a:t>estándar</a:t>
            </a:r>
            <a:r>
              <a:rPr lang="en-US" sz="2400" i="1" dirty="0"/>
              <a:t> de </a:t>
            </a:r>
            <a:r>
              <a:rPr lang="en-US" sz="2400" i="1" dirty="0" err="1"/>
              <a:t>desempeño</a:t>
            </a:r>
            <a:endParaRPr lang="en-US" sz="2400" i="1" dirty="0"/>
          </a:p>
          <a:p>
            <a:pPr algn="just" eaLnBrk="0" hangingPunct="0"/>
            <a:endParaRPr lang="en-US" sz="2400" i="1" dirty="0"/>
          </a:p>
          <a:p>
            <a:pPr algn="just" eaLnBrk="0" hangingPunct="0"/>
            <a:r>
              <a:rPr lang="en-US" sz="2400" i="1" dirty="0"/>
              <a:t>(</a:t>
            </a:r>
            <a:r>
              <a:rPr lang="en-US" sz="2400" i="1" dirty="0" err="1"/>
              <a:t>Bombear</a:t>
            </a:r>
            <a:r>
              <a:rPr lang="en-US" sz="2400" i="1" dirty="0"/>
              <a:t> </a:t>
            </a:r>
            <a:r>
              <a:rPr lang="en-US" sz="2400" i="1" dirty="0" err="1"/>
              <a:t>agua</a:t>
            </a:r>
            <a:r>
              <a:rPr lang="en-US" sz="2400" i="1" dirty="0"/>
              <a:t> a </a:t>
            </a:r>
            <a:r>
              <a:rPr lang="en-US" sz="2400" i="1" dirty="0" err="1"/>
              <a:t>una</a:t>
            </a:r>
            <a:r>
              <a:rPr lang="en-US" sz="2400" i="1" dirty="0"/>
              <a:t> rata </a:t>
            </a:r>
            <a:r>
              <a:rPr lang="en-US" sz="2400" i="1" dirty="0" err="1"/>
              <a:t>mínima</a:t>
            </a:r>
            <a:r>
              <a:rPr lang="en-US" sz="2400" i="1" dirty="0"/>
              <a:t> de 300 </a:t>
            </a:r>
            <a:r>
              <a:rPr lang="en-US" sz="2400" i="1" dirty="0" err="1"/>
              <a:t>litros</a:t>
            </a:r>
            <a:r>
              <a:rPr lang="en-US" sz="2400" i="1" dirty="0"/>
              <a:t>  </a:t>
            </a:r>
            <a:r>
              <a:rPr lang="en-US" sz="2400" i="1" dirty="0" err="1"/>
              <a:t>por</a:t>
            </a:r>
            <a:r>
              <a:rPr lang="en-US" sz="2400" i="1" dirty="0"/>
              <a:t> </a:t>
            </a:r>
            <a:r>
              <a:rPr lang="en-US" sz="2400" i="1" dirty="0" err="1"/>
              <a:t>minuto</a:t>
            </a:r>
            <a:r>
              <a:rPr lang="en-US" sz="2400" i="1" dirty="0"/>
              <a:t>)</a:t>
            </a:r>
          </a:p>
        </p:txBody>
      </p:sp>
      <p:sp>
        <p:nvSpPr>
          <p:cNvPr id="702468" name="Text Box 4"/>
          <p:cNvSpPr txBox="1">
            <a:spLocks noChangeArrowheads="1"/>
          </p:cNvSpPr>
          <p:nvPr/>
        </p:nvSpPr>
        <p:spPr bwMode="auto">
          <a:xfrm>
            <a:off x="2614613" y="1136650"/>
            <a:ext cx="348615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rgbClr val="FFCC9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solidFill>
                  <a:srgbClr val="D66B00"/>
                </a:solidFill>
              </a:rPr>
              <a:t>Enunciado de la Función</a:t>
            </a:r>
            <a:r>
              <a:rPr lang="en-US" sz="2400" i="1">
                <a:solidFill>
                  <a:srgbClr val="FD0128"/>
                </a:solidFill>
              </a:rPr>
              <a:t> </a:t>
            </a:r>
          </a:p>
        </p:txBody>
      </p:sp>
    </p:spTree>
    <p:extLst>
      <p:ext uri="{BB962C8B-B14F-4D97-AF65-F5344CB8AC3E}">
        <p14:creationId xmlns:p14="http://schemas.microsoft.com/office/powerpoint/2010/main" xmlns="" val="14181369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646113" y="200025"/>
            <a:ext cx="7772400" cy="654050"/>
          </a:xfrm>
        </p:spPr>
        <p:txBody>
          <a:bodyPr/>
          <a:lstStyle/>
          <a:p>
            <a:pPr algn="ctr"/>
            <a:r>
              <a:rPr lang="en-US" sz="3600" i="1">
                <a:solidFill>
                  <a:srgbClr val="D26900"/>
                </a:solidFill>
                <a:latin typeface="Times New Roman" pitchFamily="18" charset="0"/>
              </a:rPr>
              <a:t>Pregunta 1 - Funciones</a:t>
            </a:r>
            <a:endParaRPr lang="en-US" i="1">
              <a:solidFill>
                <a:srgbClr val="D26900"/>
              </a:solidFill>
              <a:latin typeface="Times New Roman" pitchFamily="18" charset="0"/>
            </a:endParaRPr>
          </a:p>
        </p:txBody>
      </p:sp>
      <p:sp>
        <p:nvSpPr>
          <p:cNvPr id="5" name="4 Marcador de número de diapositiva"/>
          <p:cNvSpPr>
            <a:spLocks noGrp="1"/>
          </p:cNvSpPr>
          <p:nvPr>
            <p:ph type="sldNum" sz="quarter" idx="12"/>
          </p:nvPr>
        </p:nvSpPr>
        <p:spPr/>
        <p:txBody>
          <a:bodyPr/>
          <a:lstStyle/>
          <a:p>
            <a:fld id="{E3D2F2ED-9BB6-498A-9049-DFC9C5784A8D}" type="slidenum">
              <a:rPr lang="en-CA"/>
              <a:pPr/>
              <a:t>16</a:t>
            </a:fld>
            <a:endParaRPr lang="en-CA"/>
          </a:p>
        </p:txBody>
      </p:sp>
      <p:pic>
        <p:nvPicPr>
          <p:cNvPr id="706565"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7486"/>
          <a:stretch/>
        </p:blipFill>
        <p:spPr bwMode="auto">
          <a:xfrm>
            <a:off x="284163" y="1066800"/>
            <a:ext cx="8632825" cy="2324100"/>
          </a:xfrm>
          <a:prstGeom prst="rect">
            <a:avLst/>
          </a:prstGeom>
          <a:noFill/>
          <a:extLst>
            <a:ext uri="{909E8E84-426E-40DD-AFC4-6F175D3DCCD1}">
              <a14:hiddenFill xmlns:a14="http://schemas.microsoft.com/office/drawing/2010/main" xmlns="">
                <a:solidFill>
                  <a:srgbClr val="FFFFFF"/>
                </a:solidFill>
              </a14:hiddenFill>
            </a:ext>
          </a:extLst>
        </p:spPr>
      </p:pic>
      <p:pic>
        <p:nvPicPr>
          <p:cNvPr id="706567" name="Picture 7"/>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6135"/>
          <a:stretch/>
        </p:blipFill>
        <p:spPr bwMode="auto">
          <a:xfrm>
            <a:off x="338138" y="3505200"/>
            <a:ext cx="8440737" cy="2624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7123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36753F8-D76A-4C8C-9F43-E899D28DC86B}" type="slidenum">
              <a:rPr lang="en-CA"/>
              <a:pPr/>
              <a:t>17</a:t>
            </a:fld>
            <a:endParaRPr lang="en-CA"/>
          </a:p>
        </p:txBody>
      </p:sp>
      <p:sp>
        <p:nvSpPr>
          <p:cNvPr id="43010" name="Text Box 2"/>
          <p:cNvSpPr txBox="1">
            <a:spLocks noChangeArrowheads="1"/>
          </p:cNvSpPr>
          <p:nvPr/>
        </p:nvSpPr>
        <p:spPr bwMode="auto">
          <a:xfrm>
            <a:off x="2689225" y="642938"/>
            <a:ext cx="2190750" cy="6413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3600" i="1">
                <a:solidFill>
                  <a:srgbClr val="D26900"/>
                </a:solidFill>
                <a:effectLst>
                  <a:outerShdw blurRad="38100" dist="38100" dir="2700000" algn="tl">
                    <a:srgbClr val="000000"/>
                  </a:outerShdw>
                </a:effectLst>
              </a:rPr>
              <a:t>Funciones</a:t>
            </a:r>
          </a:p>
        </p:txBody>
      </p:sp>
      <p:sp>
        <p:nvSpPr>
          <p:cNvPr id="43011" name="Text Box 3"/>
          <p:cNvSpPr txBox="1">
            <a:spLocks noChangeArrowheads="1"/>
          </p:cNvSpPr>
          <p:nvPr/>
        </p:nvSpPr>
        <p:spPr bwMode="auto">
          <a:xfrm>
            <a:off x="989013" y="1528692"/>
            <a:ext cx="7065962" cy="440069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4000" dirty="0"/>
              <a:t>• </a:t>
            </a:r>
            <a:r>
              <a:rPr lang="en-US" sz="2800" i="1" dirty="0" err="1"/>
              <a:t>Primaria</a:t>
            </a:r>
            <a:r>
              <a:rPr lang="en-US" sz="2800" i="1" dirty="0"/>
              <a:t> •</a:t>
            </a:r>
          </a:p>
          <a:p>
            <a:pPr algn="just" eaLnBrk="0" hangingPunct="0"/>
            <a:endParaRPr lang="en-US" sz="2800" i="1" dirty="0"/>
          </a:p>
          <a:p>
            <a:pPr algn="just" eaLnBrk="0" hangingPunct="0"/>
            <a:r>
              <a:rPr lang="en-US" sz="2800" i="1" dirty="0"/>
              <a:t>    Para </a:t>
            </a:r>
            <a:r>
              <a:rPr lang="en-US" sz="2800" i="1" dirty="0" err="1"/>
              <a:t>que</a:t>
            </a:r>
            <a:r>
              <a:rPr lang="en-US" sz="2800" i="1" dirty="0"/>
              <a:t> </a:t>
            </a:r>
            <a:r>
              <a:rPr lang="en-US" sz="2800" i="1" dirty="0" err="1"/>
              <a:t>compramos</a:t>
            </a:r>
            <a:r>
              <a:rPr lang="en-US" sz="2800" i="1" dirty="0"/>
              <a:t> el </a:t>
            </a:r>
            <a:r>
              <a:rPr lang="en-US" sz="2800" i="1" dirty="0" err="1"/>
              <a:t>equipo</a:t>
            </a:r>
            <a:r>
              <a:rPr lang="en-US" sz="2800" i="1" dirty="0"/>
              <a:t>.</a:t>
            </a:r>
          </a:p>
          <a:p>
            <a:pPr algn="just" eaLnBrk="0" hangingPunct="0"/>
            <a:endParaRPr lang="en-US" sz="2800" i="1" dirty="0"/>
          </a:p>
          <a:p>
            <a:pPr algn="just" eaLnBrk="0" hangingPunct="0"/>
            <a:r>
              <a:rPr lang="en-US" sz="2800" i="1" dirty="0"/>
              <a:t>• </a:t>
            </a:r>
            <a:r>
              <a:rPr lang="en-US" sz="2800" i="1" dirty="0" err="1"/>
              <a:t>Secundarias</a:t>
            </a:r>
            <a:r>
              <a:rPr lang="en-US" sz="2800" i="1" dirty="0"/>
              <a:t> •</a:t>
            </a:r>
          </a:p>
          <a:p>
            <a:pPr algn="just" eaLnBrk="0" hangingPunct="0"/>
            <a:endParaRPr lang="en-US" sz="2800" i="1" dirty="0"/>
          </a:p>
          <a:p>
            <a:pPr algn="just" eaLnBrk="0" hangingPunct="0">
              <a:lnSpc>
                <a:spcPct val="50000"/>
              </a:lnSpc>
            </a:pPr>
            <a:r>
              <a:rPr lang="en-US" sz="2800" i="1" dirty="0"/>
              <a:t>  </a:t>
            </a:r>
            <a:r>
              <a:rPr lang="en-US" sz="2800" i="1" dirty="0" err="1"/>
              <a:t>Otras</a:t>
            </a:r>
            <a:r>
              <a:rPr lang="en-US" sz="2800" i="1" dirty="0"/>
              <a:t> </a:t>
            </a:r>
            <a:r>
              <a:rPr lang="en-US" sz="2800" i="1" dirty="0" err="1"/>
              <a:t>funciones</a:t>
            </a:r>
            <a:r>
              <a:rPr lang="en-US" sz="2800" i="1" dirty="0"/>
              <a:t> </a:t>
            </a:r>
            <a:r>
              <a:rPr lang="en-US" sz="2800" i="1" dirty="0" err="1"/>
              <a:t>necesarias</a:t>
            </a:r>
            <a:r>
              <a:rPr lang="en-US" sz="2800" i="1" dirty="0"/>
              <a:t> </a:t>
            </a:r>
            <a:r>
              <a:rPr lang="en-US" sz="2800" i="1" dirty="0" err="1"/>
              <a:t>para</a:t>
            </a:r>
            <a:r>
              <a:rPr lang="en-US" sz="2800" i="1" dirty="0"/>
              <a:t> </a:t>
            </a:r>
            <a:r>
              <a:rPr lang="en-US" sz="2800" i="1" dirty="0" err="1"/>
              <a:t>su</a:t>
            </a:r>
            <a:r>
              <a:rPr lang="en-US" sz="2800" i="1" dirty="0"/>
              <a:t> </a:t>
            </a:r>
            <a:r>
              <a:rPr lang="en-US" sz="2800" i="1" dirty="0" err="1"/>
              <a:t>operación</a:t>
            </a:r>
            <a:endParaRPr lang="en-US" sz="2800" i="1" dirty="0"/>
          </a:p>
        </p:txBody>
      </p:sp>
    </p:spTree>
    <p:extLst>
      <p:ext uri="{BB962C8B-B14F-4D97-AF65-F5344CB8AC3E}">
        <p14:creationId xmlns:p14="http://schemas.microsoft.com/office/powerpoint/2010/main" xmlns="" val="38298574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95500" y="165100"/>
            <a:ext cx="3005138" cy="1431925"/>
          </a:xfrm>
        </p:spPr>
        <p:txBody>
          <a:bodyPr>
            <a:normAutofit/>
          </a:bodyPr>
          <a:lstStyle/>
          <a:p>
            <a:r>
              <a:rPr lang="en-US" sz="3600" i="1">
                <a:solidFill>
                  <a:srgbClr val="D26900"/>
                </a:solidFill>
                <a:latin typeface="Times New Roman" pitchFamily="18" charset="0"/>
              </a:rPr>
              <a:t>Funciones Secundarias</a:t>
            </a:r>
          </a:p>
        </p:txBody>
      </p:sp>
      <p:sp>
        <p:nvSpPr>
          <p:cNvPr id="8" name="4 Marcador de número de diapositiva"/>
          <p:cNvSpPr>
            <a:spLocks noGrp="1"/>
          </p:cNvSpPr>
          <p:nvPr>
            <p:ph type="sldNum" sz="quarter" idx="12"/>
          </p:nvPr>
        </p:nvSpPr>
        <p:spPr/>
        <p:txBody>
          <a:bodyPr>
            <a:normAutofit/>
          </a:bodyPr>
          <a:lstStyle/>
          <a:p>
            <a:fld id="{F577CF39-D3CC-4C7C-8198-30A5989CC26D}" type="slidenum">
              <a:rPr lang="en-US"/>
              <a:pPr/>
              <a:t>18</a:t>
            </a:fld>
            <a:endParaRPr lang="en-US"/>
          </a:p>
        </p:txBody>
      </p:sp>
      <p:sp>
        <p:nvSpPr>
          <p:cNvPr id="51203" name="Rectangle 3"/>
          <p:cNvSpPr>
            <a:spLocks noChangeArrowheads="1"/>
          </p:cNvSpPr>
          <p:nvPr/>
        </p:nvSpPr>
        <p:spPr bwMode="auto">
          <a:xfrm>
            <a:off x="1062038" y="2633663"/>
            <a:ext cx="4389437" cy="11874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b="0" i="1"/>
              <a:t>La función primaria de una silla, es soportar una persona de hasta 150 kilos en posición sentada.</a:t>
            </a:r>
          </a:p>
        </p:txBody>
      </p:sp>
      <p:sp>
        <p:nvSpPr>
          <p:cNvPr id="51204" name="Rectangle 4"/>
          <p:cNvSpPr>
            <a:spLocks noChangeArrowheads="1"/>
          </p:cNvSpPr>
          <p:nvPr/>
        </p:nvSpPr>
        <p:spPr bwMode="auto">
          <a:xfrm>
            <a:off x="974725" y="4497814"/>
            <a:ext cx="4397375" cy="83099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2400" b="0" i="1" dirty="0" err="1"/>
              <a:t>Cuáles</a:t>
            </a:r>
            <a:r>
              <a:rPr lang="en-US" sz="2400" b="0" i="1" dirty="0"/>
              <a:t> son </a:t>
            </a:r>
            <a:r>
              <a:rPr lang="en-US" sz="2400" b="0" i="1" dirty="0" err="1"/>
              <a:t>las</a:t>
            </a:r>
            <a:r>
              <a:rPr lang="en-US" sz="2400" b="0" i="1" dirty="0"/>
              <a:t> </a:t>
            </a:r>
            <a:r>
              <a:rPr lang="en-US" sz="2400" b="0" i="1" dirty="0" err="1"/>
              <a:t>funciones</a:t>
            </a:r>
            <a:r>
              <a:rPr lang="en-US" sz="2400" b="0" i="1" dirty="0"/>
              <a:t> </a:t>
            </a:r>
            <a:r>
              <a:rPr lang="en-US" sz="2400" b="0" i="1" dirty="0" err="1"/>
              <a:t>secundarias</a:t>
            </a:r>
            <a:r>
              <a:rPr lang="en-US" sz="2400" b="0" i="1" dirty="0"/>
              <a:t> de </a:t>
            </a:r>
            <a:r>
              <a:rPr lang="en-US" sz="2400" b="0" i="1" dirty="0" err="1"/>
              <a:t>esta</a:t>
            </a:r>
            <a:r>
              <a:rPr lang="en-US" sz="2400" b="0" i="1" dirty="0"/>
              <a:t> </a:t>
            </a:r>
            <a:r>
              <a:rPr lang="en-US" sz="2400" b="0" i="1" dirty="0" err="1"/>
              <a:t>silla</a:t>
            </a:r>
            <a:r>
              <a:rPr lang="en-US" sz="2400" b="0" i="1" dirty="0"/>
              <a:t>?</a:t>
            </a:r>
          </a:p>
        </p:txBody>
      </p:sp>
      <p:sp>
        <p:nvSpPr>
          <p:cNvPr id="51205" name="Rectangle 5"/>
          <p:cNvSpPr>
            <a:spLocks noChangeArrowheads="1"/>
          </p:cNvSpPr>
          <p:nvPr/>
        </p:nvSpPr>
        <p:spPr bwMode="auto">
          <a:xfrm>
            <a:off x="4133850" y="6400800"/>
            <a:ext cx="145256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i="1">
                <a:solidFill>
                  <a:srgbClr val="FFFFFF"/>
                </a:solidFill>
              </a:rPr>
              <a:t>Funciones</a:t>
            </a:r>
          </a:p>
        </p:txBody>
      </p:sp>
      <p:sp>
        <p:nvSpPr>
          <p:cNvPr id="51206" name="Text Box 6"/>
          <p:cNvSpPr txBox="1">
            <a:spLocks noChangeArrowheads="1"/>
          </p:cNvSpPr>
          <p:nvPr/>
        </p:nvSpPr>
        <p:spPr bwMode="auto">
          <a:xfrm>
            <a:off x="5807075" y="-46365"/>
            <a:ext cx="3336925" cy="1938992"/>
          </a:xfrm>
          <a:prstGeom prst="rect">
            <a:avLst/>
          </a:prstGeom>
          <a:solidFill>
            <a:schemeClr val="tx2">
              <a:lumMod val="20000"/>
              <a:lumOff val="80000"/>
            </a:schemeClr>
          </a:solidFill>
          <a:ln w="12700" cap="sq">
            <a:solidFill>
              <a:schemeClr val="tx1"/>
            </a:solidFill>
            <a:miter lim="800000"/>
            <a:headEnd/>
            <a:tailEnd/>
          </a:ln>
          <a:effectLst/>
        </p:spPr>
        <p:txBody>
          <a:bodyPr anchor="ctr">
            <a:spAutoFit/>
          </a:bodyPr>
          <a:lstStyle>
            <a:lvl1pPr>
              <a:defRPr>
                <a:solidFill>
                  <a:schemeClr val="tx1"/>
                </a:solidFill>
                <a:latin typeface="Arial" charset="0"/>
                <a:cs typeface="Arial" charset="0"/>
              </a:defRPr>
            </a:lvl1pPr>
            <a:lvl2pPr marL="342900">
              <a:defRPr>
                <a:solidFill>
                  <a:schemeClr val="tx1"/>
                </a:solidFill>
                <a:latin typeface="Arial" charset="0"/>
                <a:cs typeface="Arial" charset="0"/>
              </a:defRPr>
            </a:lvl2pPr>
            <a:lvl3pPr marL="457200" indent="63500">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r>
              <a:rPr lang="en-US" sz="1200" b="0" dirty="0">
                <a:latin typeface="Times New Roman" pitchFamily="18" charset="0"/>
              </a:rPr>
              <a:t>• </a:t>
            </a:r>
            <a:r>
              <a:rPr lang="es-ES_tradnl" sz="1200" i="1" dirty="0">
                <a:latin typeface="Times New Roman" pitchFamily="18" charset="0"/>
              </a:rPr>
              <a:t>Entorno / Medio Ambiente</a:t>
            </a:r>
          </a:p>
          <a:p>
            <a:pPr>
              <a:buFontTx/>
              <a:buChar char="•"/>
            </a:pPr>
            <a:r>
              <a:rPr lang="es-ES_tradnl" sz="1200" i="1" dirty="0">
                <a:latin typeface="Times New Roman" pitchFamily="18" charset="0"/>
              </a:rPr>
              <a:t> Seguridad / Integridad Estructural </a:t>
            </a:r>
          </a:p>
          <a:p>
            <a:pPr>
              <a:buFontTx/>
              <a:buChar char="•"/>
            </a:pPr>
            <a:r>
              <a:rPr lang="es-ES_tradnl" sz="1200" i="1" dirty="0">
                <a:latin typeface="Times New Roman" pitchFamily="18" charset="0"/>
              </a:rPr>
              <a:t> Control / Contener / Confort</a:t>
            </a:r>
          </a:p>
          <a:p>
            <a:pPr>
              <a:buFontTx/>
              <a:buChar char="•"/>
            </a:pPr>
            <a:r>
              <a:rPr lang="es-ES_tradnl" sz="1200" i="1" dirty="0">
                <a:latin typeface="Times New Roman" pitchFamily="18" charset="0"/>
              </a:rPr>
              <a:t> Apariencia</a:t>
            </a:r>
          </a:p>
          <a:p>
            <a:pPr>
              <a:buFontTx/>
              <a:buChar char="•"/>
            </a:pPr>
            <a:r>
              <a:rPr lang="es-ES_tradnl" sz="1200" i="1" dirty="0">
                <a:latin typeface="Times New Roman" pitchFamily="18" charset="0"/>
              </a:rPr>
              <a:t> Protección (Dispositivos de </a:t>
            </a:r>
            <a:r>
              <a:rPr lang="es-ES_tradnl" sz="1200" i="1" dirty="0" err="1">
                <a:latin typeface="Times New Roman" pitchFamily="18" charset="0"/>
              </a:rPr>
              <a:t>Prot</a:t>
            </a:r>
            <a:r>
              <a:rPr lang="es-ES_tradnl" sz="1200" i="1" dirty="0">
                <a:latin typeface="Times New Roman" pitchFamily="18" charset="0"/>
              </a:rPr>
              <a:t>.)</a:t>
            </a:r>
          </a:p>
          <a:p>
            <a:pPr>
              <a:buFontTx/>
              <a:buChar char="•"/>
            </a:pPr>
            <a:r>
              <a:rPr lang="es-ES_tradnl" sz="1200" i="1" dirty="0">
                <a:latin typeface="Times New Roman" pitchFamily="18" charset="0"/>
              </a:rPr>
              <a:t> Economía / Eficiencia</a:t>
            </a:r>
          </a:p>
          <a:p>
            <a:pPr>
              <a:buFontTx/>
              <a:buChar char="•"/>
            </a:pPr>
            <a:r>
              <a:rPr lang="es-ES_tradnl" sz="1200" i="1" dirty="0">
                <a:latin typeface="Times New Roman" pitchFamily="18" charset="0"/>
              </a:rPr>
              <a:t> Superfluas</a:t>
            </a:r>
          </a:p>
        </p:txBody>
      </p:sp>
      <p:pic>
        <p:nvPicPr>
          <p:cNvPr id="51208" name="Picture 8" descr="sitl4ssseniorexecutive_chai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2620963"/>
            <a:ext cx="2119312" cy="3468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87423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006600" y="0"/>
            <a:ext cx="6883400" cy="647700"/>
          </a:xfrm>
        </p:spPr>
        <p:txBody>
          <a:bodyPr>
            <a:normAutofit/>
          </a:bodyPr>
          <a:lstStyle/>
          <a:p>
            <a:r>
              <a:rPr lang="en-US" sz="3200" i="1" dirty="0">
                <a:solidFill>
                  <a:srgbClr val="D26900"/>
                </a:solidFill>
                <a:latin typeface="Times New Roman" pitchFamily="18" charset="0"/>
              </a:rPr>
              <a:t>Las </a:t>
            </a:r>
            <a:r>
              <a:rPr lang="en-US" sz="3200" i="1" dirty="0" err="1">
                <a:solidFill>
                  <a:srgbClr val="D26900"/>
                </a:solidFill>
                <a:latin typeface="Times New Roman" pitchFamily="18" charset="0"/>
              </a:rPr>
              <a:t>Funciones</a:t>
            </a:r>
            <a:r>
              <a:rPr lang="en-US" sz="3200" i="1" dirty="0">
                <a:solidFill>
                  <a:srgbClr val="D26900"/>
                </a:solidFill>
                <a:latin typeface="Times New Roman" pitchFamily="18" charset="0"/>
              </a:rPr>
              <a:t> de </a:t>
            </a:r>
            <a:r>
              <a:rPr lang="en-US" sz="3200" i="1" dirty="0" err="1">
                <a:solidFill>
                  <a:srgbClr val="D26900"/>
                </a:solidFill>
                <a:latin typeface="Times New Roman" pitchFamily="18" charset="0"/>
              </a:rPr>
              <a:t>una</a:t>
            </a:r>
            <a:r>
              <a:rPr lang="en-US" sz="3200" i="1" dirty="0">
                <a:solidFill>
                  <a:srgbClr val="D26900"/>
                </a:solidFill>
                <a:latin typeface="Times New Roman" pitchFamily="18" charset="0"/>
              </a:rPr>
              <a:t> </a:t>
            </a:r>
            <a:r>
              <a:rPr lang="en-US" sz="3200" i="1" dirty="0" err="1">
                <a:solidFill>
                  <a:srgbClr val="D26900"/>
                </a:solidFill>
                <a:latin typeface="Times New Roman" pitchFamily="18" charset="0"/>
              </a:rPr>
              <a:t>Silla</a:t>
            </a:r>
            <a:r>
              <a:rPr lang="en-US" sz="3200" i="1" dirty="0">
                <a:solidFill>
                  <a:srgbClr val="D26900"/>
                </a:solidFill>
                <a:latin typeface="Times New Roman" pitchFamily="18" charset="0"/>
              </a:rPr>
              <a:t> de </a:t>
            </a:r>
            <a:r>
              <a:rPr lang="en-US" sz="3200" i="1" dirty="0" err="1">
                <a:solidFill>
                  <a:srgbClr val="D26900"/>
                </a:solidFill>
                <a:latin typeface="Times New Roman" pitchFamily="18" charset="0"/>
              </a:rPr>
              <a:t>Oficina</a:t>
            </a:r>
            <a:endParaRPr lang="en-US" sz="3200" i="1" dirty="0">
              <a:solidFill>
                <a:srgbClr val="D26900"/>
              </a:solidFill>
              <a:latin typeface="Times New Roman" pitchFamily="18" charset="0"/>
            </a:endParaRPr>
          </a:p>
        </p:txBody>
      </p:sp>
      <p:sp>
        <p:nvSpPr>
          <p:cNvPr id="5" name="4 Marcador de número de diapositiva"/>
          <p:cNvSpPr>
            <a:spLocks noGrp="1"/>
          </p:cNvSpPr>
          <p:nvPr>
            <p:ph type="sldNum" sz="quarter" idx="12"/>
          </p:nvPr>
        </p:nvSpPr>
        <p:spPr/>
        <p:txBody>
          <a:bodyPr>
            <a:normAutofit/>
          </a:bodyPr>
          <a:lstStyle/>
          <a:p>
            <a:fld id="{CE0C6BB6-25E7-4B8B-B97E-0AA02A695D92}" type="slidenum">
              <a:rPr lang="en-CA"/>
              <a:pPr/>
              <a:t>19</a:t>
            </a:fld>
            <a:endParaRPr lang="en-CA"/>
          </a:p>
        </p:txBody>
      </p:sp>
      <p:sp>
        <p:nvSpPr>
          <p:cNvPr id="53251" name="Rectangle 3"/>
          <p:cNvSpPr>
            <a:spLocks noChangeArrowheads="1"/>
          </p:cNvSpPr>
          <p:nvPr/>
        </p:nvSpPr>
        <p:spPr bwMode="auto">
          <a:xfrm>
            <a:off x="247650" y="838200"/>
            <a:ext cx="8680450" cy="5693866"/>
          </a:xfrm>
          <a:prstGeom prst="rect">
            <a:avLst/>
          </a:prstGeom>
          <a:solidFill>
            <a:schemeClr val="tx2">
              <a:lumMod val="20000"/>
              <a:lumOff val="80000"/>
            </a:schemeClr>
          </a:solidFill>
          <a:ln w="12700" cap="sq">
            <a:solidFill>
              <a:schemeClr val="tx1"/>
            </a:solidFill>
            <a:miter lim="800000"/>
            <a:headEnd/>
            <a:tailEnd/>
          </a:ln>
          <a:effectLst/>
        </p:spPr>
        <p:txBody>
          <a:bodyPr anchor="ctr">
            <a:spAutoFit/>
          </a:bodyPr>
          <a:lstStyle/>
          <a:p>
            <a:pPr marL="344488" indent="-344488" algn="just" eaLnBrk="0" hangingPunct="0"/>
            <a:r>
              <a:rPr lang="en-US" i="1" dirty="0"/>
              <a:t>1</a:t>
            </a:r>
            <a:r>
              <a:rPr lang="en-US" b="0" i="1" dirty="0"/>
              <a:t>.</a:t>
            </a:r>
            <a:r>
              <a:rPr lang="en-US" i="1" dirty="0"/>
              <a:t>Soportar persona (s) de hasta 150 kilos en </a:t>
            </a:r>
            <a:r>
              <a:rPr lang="en-US" i="1" dirty="0" err="1"/>
              <a:t>posición</a:t>
            </a:r>
            <a:r>
              <a:rPr lang="en-US" i="1" dirty="0"/>
              <a:t> </a:t>
            </a:r>
            <a:r>
              <a:rPr lang="en-US" i="1" dirty="0" err="1"/>
              <a:t>sentada</a:t>
            </a:r>
            <a:r>
              <a:rPr lang="en-US" i="1" dirty="0"/>
              <a:t>.</a:t>
            </a:r>
          </a:p>
          <a:p>
            <a:pPr marL="344488" indent="-344488" algn="just" eaLnBrk="0" hangingPunct="0"/>
            <a:r>
              <a:rPr lang="en-US" i="1" dirty="0"/>
              <a:t>2. </a:t>
            </a:r>
            <a:r>
              <a:rPr lang="en-US" i="1" dirty="0" err="1"/>
              <a:t>Permitir</a:t>
            </a:r>
            <a:r>
              <a:rPr lang="en-US" i="1" dirty="0"/>
              <a:t> al </a:t>
            </a:r>
            <a:r>
              <a:rPr lang="en-US" i="1" dirty="0" err="1"/>
              <a:t>ocupante</a:t>
            </a:r>
            <a:r>
              <a:rPr lang="en-US" i="1" dirty="0"/>
              <a:t> </a:t>
            </a:r>
            <a:r>
              <a:rPr lang="en-US" i="1" dirty="0" err="1"/>
              <a:t>permanecer</a:t>
            </a:r>
            <a:r>
              <a:rPr lang="en-US" i="1" dirty="0"/>
              <a:t> </a:t>
            </a:r>
            <a:r>
              <a:rPr lang="en-US" i="1" dirty="0" err="1"/>
              <a:t>sentado</a:t>
            </a:r>
            <a:r>
              <a:rPr lang="en-US" i="1" dirty="0"/>
              <a:t> hasta 2 </a:t>
            </a:r>
            <a:r>
              <a:rPr lang="en-US" i="1" dirty="0" err="1"/>
              <a:t>horas</a:t>
            </a:r>
            <a:r>
              <a:rPr lang="en-US" i="1" dirty="0"/>
              <a:t> de </a:t>
            </a:r>
            <a:r>
              <a:rPr lang="en-US" i="1" dirty="0" err="1"/>
              <a:t>manera</a:t>
            </a:r>
            <a:r>
              <a:rPr lang="en-US" i="1" dirty="0"/>
              <a:t> confortable.</a:t>
            </a:r>
          </a:p>
          <a:p>
            <a:pPr marL="344488" indent="-344488" algn="just" eaLnBrk="0" hangingPunct="0"/>
            <a:r>
              <a:rPr lang="en-US" i="1" dirty="0"/>
              <a:t>3. </a:t>
            </a:r>
            <a:r>
              <a:rPr lang="en-US" i="1" dirty="0" err="1"/>
              <a:t>Permitir</a:t>
            </a:r>
            <a:r>
              <a:rPr lang="en-US" i="1" dirty="0"/>
              <a:t> al </a:t>
            </a:r>
            <a:r>
              <a:rPr lang="en-US" i="1" dirty="0" err="1"/>
              <a:t>ocupante</a:t>
            </a:r>
            <a:r>
              <a:rPr lang="en-US" i="1" dirty="0"/>
              <a:t> </a:t>
            </a:r>
            <a:r>
              <a:rPr lang="en-US" i="1" dirty="0" err="1"/>
              <a:t>ajustar</a:t>
            </a:r>
            <a:r>
              <a:rPr lang="en-US" i="1" dirty="0"/>
              <a:t> la </a:t>
            </a:r>
            <a:r>
              <a:rPr lang="en-US" i="1" dirty="0" err="1"/>
              <a:t>altura</a:t>
            </a:r>
            <a:r>
              <a:rPr lang="en-US" i="1" dirty="0"/>
              <a:t> de la </a:t>
            </a:r>
            <a:r>
              <a:rPr lang="en-US" i="1" dirty="0" err="1"/>
              <a:t>silla</a:t>
            </a:r>
            <a:r>
              <a:rPr lang="en-US" i="1" dirty="0"/>
              <a:t> entre 460 y 580 mm </a:t>
            </a:r>
            <a:r>
              <a:rPr lang="en-US" i="1" dirty="0" err="1"/>
              <a:t>sobre</a:t>
            </a:r>
            <a:r>
              <a:rPr lang="en-US" i="1" dirty="0"/>
              <a:t> el </a:t>
            </a:r>
            <a:r>
              <a:rPr lang="en-US" i="1" dirty="0" err="1" smtClean="0"/>
              <a:t>piso</a:t>
            </a:r>
            <a:r>
              <a:rPr lang="en-US" i="1" dirty="0" smtClean="0"/>
              <a:t>.</a:t>
            </a:r>
          </a:p>
          <a:p>
            <a:pPr marL="344488" indent="-344488" algn="just" eaLnBrk="0" hangingPunct="0"/>
            <a:r>
              <a:rPr lang="en-US" i="1" dirty="0" smtClean="0"/>
              <a:t>4. </a:t>
            </a:r>
            <a:r>
              <a:rPr lang="en-US" i="1" dirty="0" err="1" smtClean="0"/>
              <a:t>Permitir</a:t>
            </a:r>
            <a:r>
              <a:rPr lang="en-US" i="1" dirty="0" smtClean="0"/>
              <a:t> al </a:t>
            </a:r>
            <a:r>
              <a:rPr lang="en-US" i="1" dirty="0" err="1" smtClean="0"/>
              <a:t>ocupante</a:t>
            </a:r>
            <a:r>
              <a:rPr lang="en-US" i="1" dirty="0" smtClean="0"/>
              <a:t> </a:t>
            </a:r>
            <a:r>
              <a:rPr lang="en-US" i="1" dirty="0" err="1" smtClean="0"/>
              <a:t>inclinar</a:t>
            </a:r>
            <a:r>
              <a:rPr lang="en-US" i="1" dirty="0" smtClean="0"/>
              <a:t> el </a:t>
            </a:r>
            <a:r>
              <a:rPr lang="en-US" i="1" dirty="0" err="1" smtClean="0"/>
              <a:t>conjunto</a:t>
            </a:r>
            <a:r>
              <a:rPr lang="en-US" i="1" dirty="0" smtClean="0"/>
              <a:t> del </a:t>
            </a:r>
            <a:r>
              <a:rPr lang="en-US" i="1" dirty="0" err="1" smtClean="0"/>
              <a:t>asiento</a:t>
            </a:r>
            <a:r>
              <a:rPr lang="en-US" i="1" dirty="0" smtClean="0"/>
              <a:t> 20° </a:t>
            </a:r>
            <a:r>
              <a:rPr lang="en-US" i="1" dirty="0" err="1" smtClean="0"/>
              <a:t>hacia</a:t>
            </a:r>
            <a:r>
              <a:rPr lang="en-US" i="1" dirty="0" smtClean="0"/>
              <a:t> </a:t>
            </a:r>
            <a:r>
              <a:rPr lang="en-US" i="1" dirty="0" err="1" smtClean="0"/>
              <a:t>atrás</a:t>
            </a:r>
            <a:r>
              <a:rPr lang="en-US" i="1" dirty="0" smtClean="0"/>
              <a:t> </a:t>
            </a:r>
            <a:r>
              <a:rPr lang="en-US" i="1" dirty="0" err="1" smtClean="0"/>
              <a:t>desde</a:t>
            </a:r>
            <a:r>
              <a:rPr lang="en-US" i="1" dirty="0" smtClean="0"/>
              <a:t> la horizontal.</a:t>
            </a:r>
          </a:p>
          <a:p>
            <a:pPr marL="344488" indent="-344488" algn="just" eaLnBrk="0" hangingPunct="0"/>
            <a:r>
              <a:rPr lang="en-US" i="1" dirty="0" smtClean="0"/>
              <a:t>5. </a:t>
            </a:r>
            <a:r>
              <a:rPr lang="en-US" i="1" dirty="0" err="1" smtClean="0"/>
              <a:t>Permitir</a:t>
            </a:r>
            <a:r>
              <a:rPr lang="en-US" i="1" dirty="0" smtClean="0"/>
              <a:t> al </a:t>
            </a:r>
            <a:r>
              <a:rPr lang="en-US" i="1" dirty="0" err="1" smtClean="0"/>
              <a:t>ocupante</a:t>
            </a:r>
            <a:r>
              <a:rPr lang="en-US" i="1" dirty="0" smtClean="0"/>
              <a:t> </a:t>
            </a:r>
            <a:r>
              <a:rPr lang="en-US" i="1" dirty="0" err="1" smtClean="0"/>
              <a:t>reclinar</a:t>
            </a:r>
            <a:r>
              <a:rPr lang="en-US" i="1" dirty="0" smtClean="0"/>
              <a:t> el </a:t>
            </a:r>
            <a:r>
              <a:rPr lang="en-US" i="1" dirty="0" err="1" smtClean="0"/>
              <a:t>conjunto</a:t>
            </a:r>
            <a:r>
              <a:rPr lang="en-US" i="1" dirty="0" smtClean="0"/>
              <a:t> del </a:t>
            </a:r>
            <a:r>
              <a:rPr lang="en-US" i="1" dirty="0" err="1" smtClean="0"/>
              <a:t>asiento</a:t>
            </a:r>
            <a:r>
              <a:rPr lang="en-US" i="1" dirty="0" smtClean="0"/>
              <a:t> </a:t>
            </a:r>
            <a:r>
              <a:rPr lang="en-US" i="1" dirty="0" err="1" smtClean="0"/>
              <a:t>hacia</a:t>
            </a:r>
            <a:r>
              <a:rPr lang="en-US" i="1" dirty="0" smtClean="0"/>
              <a:t> </a:t>
            </a:r>
            <a:r>
              <a:rPr lang="en-US" i="1" dirty="0" err="1" smtClean="0"/>
              <a:t>atrás</a:t>
            </a:r>
            <a:r>
              <a:rPr lang="en-US" i="1" dirty="0" smtClean="0"/>
              <a:t> entre 0° y 20° </a:t>
            </a:r>
            <a:r>
              <a:rPr lang="en-US" i="1" dirty="0" err="1" smtClean="0"/>
              <a:t>desde</a:t>
            </a:r>
            <a:r>
              <a:rPr lang="en-US" i="1" dirty="0" smtClean="0"/>
              <a:t> la  horizontal.</a:t>
            </a:r>
          </a:p>
          <a:p>
            <a:pPr marL="344488" indent="-344488" algn="just" eaLnBrk="0" hangingPunct="0"/>
            <a:r>
              <a:rPr lang="en-US" i="1" dirty="0" smtClean="0"/>
              <a:t>6</a:t>
            </a:r>
            <a:r>
              <a:rPr lang="en-US" i="1" dirty="0"/>
              <a:t>. </a:t>
            </a:r>
            <a:r>
              <a:rPr lang="en-US" i="1" dirty="0" err="1"/>
              <a:t>Permitir</a:t>
            </a:r>
            <a:r>
              <a:rPr lang="en-US" i="1" dirty="0"/>
              <a:t> al </a:t>
            </a:r>
            <a:r>
              <a:rPr lang="en-US" i="1" dirty="0" err="1"/>
              <a:t>ocupante</a:t>
            </a:r>
            <a:r>
              <a:rPr lang="en-US" i="1" dirty="0"/>
              <a:t> </a:t>
            </a:r>
            <a:r>
              <a:rPr lang="en-US" i="1" dirty="0" err="1"/>
              <a:t>fijar</a:t>
            </a:r>
            <a:r>
              <a:rPr lang="en-US" i="1" dirty="0"/>
              <a:t> el </a:t>
            </a:r>
            <a:r>
              <a:rPr lang="en-US" i="1" dirty="0" err="1"/>
              <a:t>conjunto</a:t>
            </a:r>
            <a:r>
              <a:rPr lang="en-US" i="1" dirty="0"/>
              <a:t> del </a:t>
            </a:r>
            <a:r>
              <a:rPr lang="en-US" i="1" dirty="0" err="1"/>
              <a:t>asiento</a:t>
            </a:r>
            <a:r>
              <a:rPr lang="en-US" i="1" dirty="0"/>
              <a:t> en </a:t>
            </a:r>
            <a:r>
              <a:rPr lang="en-US" i="1" dirty="0" err="1"/>
              <a:t>cualquier</a:t>
            </a:r>
            <a:r>
              <a:rPr lang="en-US" i="1" dirty="0"/>
              <a:t> </a:t>
            </a:r>
            <a:r>
              <a:rPr lang="en-US" i="1" dirty="0" err="1"/>
              <a:t>ángulo</a:t>
            </a:r>
            <a:r>
              <a:rPr lang="en-US" i="1" dirty="0"/>
              <a:t> entre 0° y 20° </a:t>
            </a:r>
            <a:r>
              <a:rPr lang="en-US" i="1" dirty="0" err="1"/>
              <a:t>hacia</a:t>
            </a:r>
            <a:r>
              <a:rPr lang="en-US" i="1" dirty="0"/>
              <a:t> </a:t>
            </a:r>
            <a:r>
              <a:rPr lang="en-US" i="1" dirty="0" err="1"/>
              <a:t>atrás</a:t>
            </a:r>
            <a:r>
              <a:rPr lang="en-US" i="1" dirty="0"/>
              <a:t> </a:t>
            </a:r>
            <a:r>
              <a:rPr lang="en-US" i="1" dirty="0" err="1"/>
              <a:t>desde</a:t>
            </a:r>
            <a:r>
              <a:rPr lang="en-US" i="1" dirty="0"/>
              <a:t> la horizontal.</a:t>
            </a:r>
          </a:p>
          <a:p>
            <a:pPr marL="344488" indent="-344488" algn="just" eaLnBrk="0" hangingPunct="0"/>
            <a:r>
              <a:rPr lang="en-US" i="1" dirty="0"/>
              <a:t>7. </a:t>
            </a:r>
            <a:r>
              <a:rPr lang="en-US" i="1" dirty="0" err="1"/>
              <a:t>Permitir</a:t>
            </a:r>
            <a:r>
              <a:rPr lang="en-US" i="1" dirty="0"/>
              <a:t> al </a:t>
            </a:r>
            <a:r>
              <a:rPr lang="en-US" i="1" dirty="0" err="1"/>
              <a:t>ocupante</a:t>
            </a:r>
            <a:r>
              <a:rPr lang="en-US" i="1" dirty="0"/>
              <a:t> </a:t>
            </a:r>
            <a:r>
              <a:rPr lang="en-US" i="1" dirty="0" err="1"/>
              <a:t>girar</a:t>
            </a:r>
            <a:r>
              <a:rPr lang="en-US" i="1" dirty="0"/>
              <a:t> el </a:t>
            </a:r>
            <a:r>
              <a:rPr lang="en-US" i="1" dirty="0" err="1"/>
              <a:t>asiento</a:t>
            </a:r>
            <a:r>
              <a:rPr lang="en-US" i="1" dirty="0"/>
              <a:t> 360° en el </a:t>
            </a:r>
            <a:r>
              <a:rPr lang="en-US" i="1" dirty="0" err="1"/>
              <a:t>plano</a:t>
            </a:r>
            <a:r>
              <a:rPr lang="en-US" i="1" dirty="0"/>
              <a:t> horizontal.</a:t>
            </a:r>
          </a:p>
          <a:p>
            <a:pPr marL="344488" indent="-344488" algn="just" eaLnBrk="0" hangingPunct="0"/>
            <a:r>
              <a:rPr lang="en-US" i="1" dirty="0"/>
              <a:t>8. </a:t>
            </a:r>
            <a:r>
              <a:rPr lang="en-US" i="1" dirty="0" err="1"/>
              <a:t>Permitir</a:t>
            </a:r>
            <a:r>
              <a:rPr lang="en-US" i="1" dirty="0"/>
              <a:t> al </a:t>
            </a:r>
            <a:r>
              <a:rPr lang="en-US" i="1" dirty="0" err="1"/>
              <a:t>ocupante</a:t>
            </a:r>
            <a:r>
              <a:rPr lang="en-US" i="1" dirty="0"/>
              <a:t> </a:t>
            </a:r>
            <a:r>
              <a:rPr lang="en-US" i="1" dirty="0" err="1"/>
              <a:t>ajustar</a:t>
            </a:r>
            <a:r>
              <a:rPr lang="en-US" i="1" dirty="0"/>
              <a:t> el </a:t>
            </a:r>
            <a:r>
              <a:rPr lang="en-US" i="1" dirty="0" err="1"/>
              <a:t>ángulo</a:t>
            </a:r>
            <a:r>
              <a:rPr lang="en-US" i="1" dirty="0"/>
              <a:t> del </a:t>
            </a:r>
            <a:r>
              <a:rPr lang="en-US" i="1" dirty="0" err="1"/>
              <a:t>respaldo</a:t>
            </a:r>
            <a:r>
              <a:rPr lang="en-US" i="1" dirty="0"/>
              <a:t> entre 90° y 110° </a:t>
            </a:r>
            <a:r>
              <a:rPr lang="en-US" i="1" dirty="0" err="1"/>
              <a:t>respecto</a:t>
            </a:r>
            <a:r>
              <a:rPr lang="en-US" i="1" dirty="0"/>
              <a:t> del </a:t>
            </a:r>
            <a:r>
              <a:rPr lang="en-US" i="1" dirty="0" err="1"/>
              <a:t>asiento</a:t>
            </a:r>
            <a:r>
              <a:rPr lang="en-US" i="1" dirty="0"/>
              <a:t>.</a:t>
            </a:r>
          </a:p>
          <a:p>
            <a:pPr marL="344488" indent="-344488" algn="just" eaLnBrk="0" hangingPunct="0"/>
            <a:r>
              <a:rPr lang="en-US" i="1" dirty="0"/>
              <a:t>9. </a:t>
            </a:r>
            <a:r>
              <a:rPr lang="en-US" i="1" dirty="0" err="1"/>
              <a:t>Soportar</a:t>
            </a:r>
            <a:r>
              <a:rPr lang="en-US" i="1" dirty="0"/>
              <a:t> los </a:t>
            </a:r>
            <a:r>
              <a:rPr lang="en-US" i="1" dirty="0" err="1"/>
              <a:t>antebrazos</a:t>
            </a:r>
            <a:r>
              <a:rPr lang="en-US" i="1" dirty="0"/>
              <a:t> del </a:t>
            </a:r>
            <a:r>
              <a:rPr lang="en-US" i="1" dirty="0" err="1"/>
              <a:t>ocupante</a:t>
            </a:r>
            <a:r>
              <a:rPr lang="en-US" i="1" dirty="0"/>
              <a:t> </a:t>
            </a:r>
            <a:r>
              <a:rPr lang="en-US" i="1" dirty="0" err="1"/>
              <a:t>mientras</a:t>
            </a:r>
            <a:r>
              <a:rPr lang="en-US" i="1" dirty="0"/>
              <a:t> </a:t>
            </a:r>
            <a:r>
              <a:rPr lang="en-US" i="1" dirty="0" err="1"/>
              <a:t>está</a:t>
            </a:r>
            <a:r>
              <a:rPr lang="en-US" i="1" dirty="0"/>
              <a:t> </a:t>
            </a:r>
            <a:r>
              <a:rPr lang="en-US" i="1" dirty="0" err="1"/>
              <a:t>sentado</a:t>
            </a:r>
            <a:r>
              <a:rPr lang="en-US" i="1" dirty="0"/>
              <a:t> </a:t>
            </a:r>
            <a:r>
              <a:rPr lang="en-US" i="1" dirty="0" err="1"/>
              <a:t>hacia</a:t>
            </a:r>
            <a:r>
              <a:rPr lang="en-US" i="1" dirty="0"/>
              <a:t> </a:t>
            </a:r>
            <a:r>
              <a:rPr lang="en-US" i="1" dirty="0" err="1"/>
              <a:t>atrás</a:t>
            </a:r>
            <a:r>
              <a:rPr lang="en-US" i="1" dirty="0"/>
              <a:t>.</a:t>
            </a:r>
          </a:p>
          <a:p>
            <a:pPr marL="344488" indent="-344488" algn="just" eaLnBrk="0" hangingPunct="0"/>
            <a:r>
              <a:rPr lang="en-US" i="1" dirty="0"/>
              <a:t>10. </a:t>
            </a:r>
            <a:r>
              <a:rPr lang="en-US" i="1" dirty="0" err="1"/>
              <a:t>Rodar</a:t>
            </a:r>
            <a:r>
              <a:rPr lang="en-US" i="1" dirty="0"/>
              <a:t> a lo largo de </a:t>
            </a:r>
            <a:r>
              <a:rPr lang="en-US" i="1" dirty="0" err="1"/>
              <a:t>una</a:t>
            </a:r>
            <a:r>
              <a:rPr lang="en-US" i="1" dirty="0"/>
              <a:t> </a:t>
            </a:r>
            <a:r>
              <a:rPr lang="en-US" i="1" dirty="0" err="1"/>
              <a:t>alfombra</a:t>
            </a:r>
            <a:r>
              <a:rPr lang="en-US" i="1" dirty="0"/>
              <a:t> en un </a:t>
            </a:r>
            <a:r>
              <a:rPr lang="en-US" i="1" dirty="0" err="1"/>
              <a:t>piso</a:t>
            </a:r>
            <a:r>
              <a:rPr lang="en-US" i="1" dirty="0"/>
              <a:t> horizontal </a:t>
            </a:r>
            <a:r>
              <a:rPr lang="en-US" i="1" dirty="0" err="1"/>
              <a:t>cuando</a:t>
            </a:r>
            <a:r>
              <a:rPr lang="en-US" i="1" dirty="0"/>
              <a:t> se le </a:t>
            </a:r>
            <a:r>
              <a:rPr lang="en-US" i="1" dirty="0" err="1"/>
              <a:t>empuja</a:t>
            </a:r>
            <a:r>
              <a:rPr lang="en-US" i="1" dirty="0"/>
              <a:t> con </a:t>
            </a:r>
            <a:r>
              <a:rPr lang="en-US" i="1" dirty="0" err="1"/>
              <a:t>una</a:t>
            </a:r>
            <a:r>
              <a:rPr lang="en-US" i="1" dirty="0"/>
              <a:t> </a:t>
            </a:r>
            <a:r>
              <a:rPr lang="en-US" i="1" dirty="0" err="1"/>
              <a:t>fuerza</a:t>
            </a:r>
            <a:r>
              <a:rPr lang="en-US" i="1" dirty="0"/>
              <a:t> de 2 </a:t>
            </a:r>
            <a:r>
              <a:rPr lang="en-US" i="1" dirty="0" err="1"/>
              <a:t>kgs</a:t>
            </a:r>
            <a:r>
              <a:rPr lang="en-US" i="1" dirty="0"/>
              <a:t>.</a:t>
            </a:r>
          </a:p>
          <a:p>
            <a:pPr marL="344488" indent="-344488" algn="just" eaLnBrk="0" hangingPunct="0"/>
            <a:r>
              <a:rPr lang="en-US" i="1" dirty="0"/>
              <a:t>11. No </a:t>
            </a:r>
            <a:r>
              <a:rPr lang="en-US" i="1" dirty="0" err="1"/>
              <a:t>dañar</a:t>
            </a:r>
            <a:r>
              <a:rPr lang="en-US" i="1" dirty="0"/>
              <a:t> la </a:t>
            </a:r>
            <a:r>
              <a:rPr lang="en-US" i="1" dirty="0" err="1"/>
              <a:t>alfombra</a:t>
            </a:r>
            <a:r>
              <a:rPr lang="en-US" i="1" dirty="0"/>
              <a:t> </a:t>
            </a:r>
            <a:r>
              <a:rPr lang="en-US" i="1" dirty="0" err="1"/>
              <a:t>cuando</a:t>
            </a:r>
            <a:r>
              <a:rPr lang="en-US" i="1" dirty="0"/>
              <a:t> </a:t>
            </a:r>
            <a:r>
              <a:rPr lang="en-US" i="1" dirty="0" err="1"/>
              <a:t>rueda</a:t>
            </a:r>
            <a:r>
              <a:rPr lang="en-US" i="1" dirty="0"/>
              <a:t> </a:t>
            </a:r>
            <a:r>
              <a:rPr lang="en-US" i="1" dirty="0" err="1"/>
              <a:t>sobre</a:t>
            </a:r>
            <a:r>
              <a:rPr lang="en-US" i="1" dirty="0"/>
              <a:t> el </a:t>
            </a:r>
            <a:r>
              <a:rPr lang="en-US" i="1" dirty="0" err="1"/>
              <a:t>piso</a:t>
            </a:r>
            <a:r>
              <a:rPr lang="en-US" i="1" dirty="0"/>
              <a:t>.</a:t>
            </a:r>
          </a:p>
          <a:p>
            <a:pPr marL="344488" indent="-344488" algn="just" eaLnBrk="0" hangingPunct="0"/>
            <a:r>
              <a:rPr lang="en-US" i="1" dirty="0"/>
              <a:t>12. No </a:t>
            </a:r>
            <a:r>
              <a:rPr lang="en-US" i="1" dirty="0" err="1"/>
              <a:t>lastimar</a:t>
            </a:r>
            <a:r>
              <a:rPr lang="en-US" i="1" dirty="0"/>
              <a:t> al </a:t>
            </a:r>
            <a:r>
              <a:rPr lang="en-US" i="1" dirty="0" err="1"/>
              <a:t>ocupante</a:t>
            </a:r>
            <a:r>
              <a:rPr lang="en-US" i="1" dirty="0"/>
              <a:t> </a:t>
            </a:r>
            <a:r>
              <a:rPr lang="en-US" i="1" dirty="0" err="1"/>
              <a:t>si</a:t>
            </a:r>
            <a:r>
              <a:rPr lang="en-US" i="1" dirty="0"/>
              <a:t> </a:t>
            </a:r>
            <a:r>
              <a:rPr lang="en-US" i="1" dirty="0" err="1"/>
              <a:t>usa</a:t>
            </a:r>
            <a:r>
              <a:rPr lang="en-US" i="1" dirty="0"/>
              <a:t> </a:t>
            </a:r>
            <a:r>
              <a:rPr lang="en-US" i="1" dirty="0" err="1"/>
              <a:t>cualquiera</a:t>
            </a:r>
            <a:r>
              <a:rPr lang="en-US" i="1" dirty="0"/>
              <a:t> de los </a:t>
            </a:r>
            <a:r>
              <a:rPr lang="en-US" i="1" dirty="0" err="1"/>
              <a:t>mecanismos</a:t>
            </a:r>
            <a:r>
              <a:rPr lang="en-US" i="1" dirty="0"/>
              <a:t> de </a:t>
            </a:r>
            <a:r>
              <a:rPr lang="en-US" i="1" dirty="0" err="1"/>
              <a:t>ajuste</a:t>
            </a:r>
            <a:r>
              <a:rPr lang="en-US" i="1" dirty="0"/>
              <a:t>.</a:t>
            </a:r>
          </a:p>
          <a:p>
            <a:pPr marL="344488" indent="-344488" algn="just" eaLnBrk="0" hangingPunct="0"/>
            <a:r>
              <a:rPr lang="en-US" i="1" dirty="0"/>
              <a:t>13. </a:t>
            </a:r>
            <a:r>
              <a:rPr lang="en-US" i="1" dirty="0" err="1"/>
              <a:t>Lucir</a:t>
            </a:r>
            <a:r>
              <a:rPr lang="en-US" i="1" dirty="0"/>
              <a:t> compatible con la </a:t>
            </a:r>
            <a:r>
              <a:rPr lang="en-US" i="1" dirty="0" err="1"/>
              <a:t>decoración</a:t>
            </a:r>
            <a:r>
              <a:rPr lang="en-US" i="1" dirty="0"/>
              <a:t> del </a:t>
            </a:r>
            <a:r>
              <a:rPr lang="en-US" i="1" dirty="0" err="1"/>
              <a:t>cuarto</a:t>
            </a:r>
            <a:r>
              <a:rPr lang="en-US" i="1" dirty="0"/>
              <a:t> en </a:t>
            </a:r>
            <a:r>
              <a:rPr lang="en-US" i="1" dirty="0" err="1"/>
              <a:t>donde</a:t>
            </a:r>
            <a:r>
              <a:rPr lang="en-US" i="1" dirty="0"/>
              <a:t> </a:t>
            </a:r>
            <a:r>
              <a:rPr lang="en-US" i="1" dirty="0" err="1"/>
              <a:t>está</a:t>
            </a:r>
            <a:r>
              <a:rPr lang="en-US" i="1" dirty="0"/>
              <a:t> </a:t>
            </a:r>
            <a:r>
              <a:rPr lang="en-US" i="1" dirty="0" err="1"/>
              <a:t>siendo</a:t>
            </a:r>
            <a:r>
              <a:rPr lang="en-US" i="1" dirty="0"/>
              <a:t> </a:t>
            </a:r>
            <a:r>
              <a:rPr lang="en-US" i="1" dirty="0" err="1"/>
              <a:t>usada</a:t>
            </a:r>
            <a:r>
              <a:rPr lang="en-US" i="1" dirty="0"/>
              <a:t>.</a:t>
            </a:r>
          </a:p>
          <a:p>
            <a:pPr marL="344488" indent="-344488" algn="just" eaLnBrk="0" hangingPunct="0"/>
            <a:r>
              <a:rPr lang="en-US" i="1" dirty="0"/>
              <a:t>14. </a:t>
            </a:r>
            <a:r>
              <a:rPr lang="en-US" i="1" dirty="0" err="1"/>
              <a:t>Permitir</a:t>
            </a:r>
            <a:r>
              <a:rPr lang="en-US" i="1" dirty="0"/>
              <a:t> a </a:t>
            </a:r>
            <a:r>
              <a:rPr lang="en-US" i="1" dirty="0" err="1"/>
              <a:t>cualquier</a:t>
            </a:r>
            <a:r>
              <a:rPr lang="en-US" i="1" dirty="0"/>
              <a:t> </a:t>
            </a:r>
            <a:r>
              <a:rPr lang="en-US" i="1" dirty="0" err="1"/>
              <a:t>trabajador</a:t>
            </a:r>
            <a:r>
              <a:rPr lang="en-US" i="1" dirty="0"/>
              <a:t> de </a:t>
            </a:r>
            <a:r>
              <a:rPr lang="en-US" i="1" dirty="0" err="1"/>
              <a:t>oficina</a:t>
            </a:r>
            <a:r>
              <a:rPr lang="en-US" i="1" dirty="0"/>
              <a:t> normal </a:t>
            </a:r>
            <a:r>
              <a:rPr lang="en-US" i="1" dirty="0" err="1"/>
              <a:t>levantar</a:t>
            </a:r>
            <a:r>
              <a:rPr lang="en-US" i="1" dirty="0"/>
              <a:t> la </a:t>
            </a:r>
            <a:r>
              <a:rPr lang="en-US" i="1" dirty="0" err="1"/>
              <a:t>silla</a:t>
            </a:r>
            <a:r>
              <a:rPr lang="en-US" i="1" dirty="0"/>
              <a:t> sin </a:t>
            </a:r>
            <a:r>
              <a:rPr lang="en-US" i="1" dirty="0" err="1"/>
              <a:t>riesgo</a:t>
            </a:r>
            <a:r>
              <a:rPr lang="en-US" i="1" dirty="0"/>
              <a:t> de </a:t>
            </a:r>
            <a:r>
              <a:rPr lang="en-US" i="1" dirty="0" err="1"/>
              <a:t>lastimarse</a:t>
            </a:r>
            <a:r>
              <a:rPr lang="en-US" i="1" dirty="0"/>
              <a:t>.</a:t>
            </a:r>
          </a:p>
          <a:p>
            <a:pPr marL="344488" indent="-344488" algn="just" eaLnBrk="0" hangingPunct="0"/>
            <a:r>
              <a:rPr lang="en-US" i="1" dirty="0"/>
              <a:t>15. </a:t>
            </a:r>
            <a:r>
              <a:rPr lang="en-US" i="1" dirty="0" err="1"/>
              <a:t>Mantenerse</a:t>
            </a:r>
            <a:r>
              <a:rPr lang="en-US" i="1" dirty="0"/>
              <a:t> </a:t>
            </a:r>
            <a:r>
              <a:rPr lang="en-US" i="1" dirty="0" err="1"/>
              <a:t>intacta</a:t>
            </a:r>
            <a:r>
              <a:rPr lang="en-US" i="1" dirty="0"/>
              <a:t> </a:t>
            </a:r>
            <a:r>
              <a:rPr lang="en-US" i="1" dirty="0" err="1"/>
              <a:t>cuando</a:t>
            </a:r>
            <a:r>
              <a:rPr lang="en-US" i="1" dirty="0"/>
              <a:t> se </a:t>
            </a:r>
            <a:r>
              <a:rPr lang="en-US" i="1" dirty="0" err="1"/>
              <a:t>levanta</a:t>
            </a:r>
            <a:r>
              <a:rPr lang="en-US" i="1" dirty="0"/>
              <a:t>.</a:t>
            </a:r>
          </a:p>
          <a:p>
            <a:pPr marL="344488" indent="-344488" algn="just" eaLnBrk="0" hangingPunct="0"/>
            <a:r>
              <a:rPr lang="en-US" i="1" dirty="0"/>
              <a:t>16. No </a:t>
            </a:r>
            <a:r>
              <a:rPr lang="en-US" i="1" dirty="0" err="1"/>
              <a:t>inflamarse</a:t>
            </a:r>
            <a:r>
              <a:rPr lang="en-US" i="1" dirty="0"/>
              <a:t> </a:t>
            </a:r>
            <a:r>
              <a:rPr lang="en-US" i="1" dirty="0" err="1"/>
              <a:t>cuando</a:t>
            </a:r>
            <a:r>
              <a:rPr lang="en-US" i="1" dirty="0"/>
              <a:t> se la </a:t>
            </a:r>
            <a:r>
              <a:rPr lang="en-US" i="1" dirty="0" err="1"/>
              <a:t>expone</a:t>
            </a:r>
            <a:r>
              <a:rPr lang="en-US" i="1" dirty="0"/>
              <a:t> a un </a:t>
            </a:r>
            <a:r>
              <a:rPr lang="en-US" i="1" dirty="0" err="1"/>
              <a:t>cigarrillo</a:t>
            </a:r>
            <a:r>
              <a:rPr lang="en-US" i="1" dirty="0"/>
              <a:t> </a:t>
            </a:r>
            <a:r>
              <a:rPr lang="en-US" i="1" dirty="0" err="1"/>
              <a:t>encendido</a:t>
            </a:r>
            <a:r>
              <a:rPr lang="en-US" i="1" dirty="0"/>
              <a:t>, a la llama de </a:t>
            </a:r>
            <a:r>
              <a:rPr lang="en-US" i="1" dirty="0" err="1"/>
              <a:t>una</a:t>
            </a:r>
            <a:r>
              <a:rPr lang="en-US" i="1" dirty="0"/>
              <a:t> </a:t>
            </a:r>
            <a:r>
              <a:rPr lang="en-US" i="1" dirty="0" err="1"/>
              <a:t>cerilla</a:t>
            </a:r>
            <a:r>
              <a:rPr lang="en-US" i="1" dirty="0"/>
              <a:t> o a un </a:t>
            </a:r>
            <a:r>
              <a:rPr lang="en-US" i="1" dirty="0" err="1"/>
              <a:t>encendedor</a:t>
            </a:r>
            <a:r>
              <a:rPr lang="en-US" i="1" dirty="0"/>
              <a:t>.</a:t>
            </a:r>
          </a:p>
          <a:p>
            <a:pPr marL="344488" indent="-344488" algn="just" eaLnBrk="0" hangingPunct="0"/>
            <a:r>
              <a:rPr lang="en-US" i="1" dirty="0"/>
              <a:t>17. No </a:t>
            </a:r>
            <a:r>
              <a:rPr lang="en-US" i="1" dirty="0" err="1"/>
              <a:t>liberar</a:t>
            </a:r>
            <a:r>
              <a:rPr lang="en-US" i="1" dirty="0"/>
              <a:t> </a:t>
            </a:r>
            <a:r>
              <a:rPr lang="en-US" i="1" dirty="0" err="1"/>
              <a:t>sustancias</a:t>
            </a:r>
            <a:r>
              <a:rPr lang="en-US" i="1" dirty="0"/>
              <a:t> </a:t>
            </a:r>
            <a:r>
              <a:rPr lang="en-US" i="1" dirty="0" err="1"/>
              <a:t>tóxicas</a:t>
            </a:r>
            <a:r>
              <a:rPr lang="en-US" i="1" dirty="0"/>
              <a:t> en el </a:t>
            </a:r>
            <a:r>
              <a:rPr lang="en-US" i="1" dirty="0" err="1"/>
              <a:t>caso</a:t>
            </a:r>
            <a:r>
              <a:rPr lang="en-US" i="1" dirty="0"/>
              <a:t> de un </a:t>
            </a:r>
            <a:r>
              <a:rPr lang="en-US" i="1" dirty="0" err="1"/>
              <a:t>incendio</a:t>
            </a:r>
            <a:r>
              <a:rPr lang="en-US" i="1" dirty="0"/>
              <a:t>.</a:t>
            </a:r>
          </a:p>
        </p:txBody>
      </p:sp>
      <p:sp>
        <p:nvSpPr>
          <p:cNvPr id="53252" name="Rectangle 4"/>
          <p:cNvSpPr>
            <a:spLocks noChangeArrowheads="1"/>
          </p:cNvSpPr>
          <p:nvPr/>
        </p:nvSpPr>
        <p:spPr bwMode="auto">
          <a:xfrm>
            <a:off x="6564313" y="6400800"/>
            <a:ext cx="1522412"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25323043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s-ES_tradnl" sz="2800" b="1">
                <a:latin typeface="Arial" pitchFamily="34" charset="0"/>
              </a:rPr>
              <a:t>INTRODUCCIÓN</a:t>
            </a:r>
            <a:endParaRPr lang="es-ES_tradnl" sz="2800"/>
          </a:p>
        </p:txBody>
      </p:sp>
      <p:sp>
        <p:nvSpPr>
          <p:cNvPr id="572419" name="Rectangle 3"/>
          <p:cNvSpPr>
            <a:spLocks noGrp="1" noChangeArrowheads="1"/>
          </p:cNvSpPr>
          <p:nvPr>
            <p:ph idx="1"/>
          </p:nvPr>
        </p:nvSpPr>
        <p:spPr/>
        <p:txBody>
          <a:bodyPr>
            <a:normAutofit/>
          </a:bodyPr>
          <a:lstStyle/>
          <a:p>
            <a:pPr algn="just"/>
            <a:r>
              <a:rPr lang="es-ES_tradnl" sz="2000"/>
              <a:t>Durante los últimos años la idea general del mantenimiento ha cambiado debido a múltiples factores como aumento de la mecanización y de la complejidad de la maquinaria, nuevas tecnologías y a un nuevo enfoque de la organización del mantenimiento.</a:t>
            </a:r>
          </a:p>
          <a:p>
            <a:pPr algn="just"/>
            <a:r>
              <a:rPr lang="es-ES_tradnl" sz="2000"/>
              <a:t>Adicionalmente, una mayor exigencia en aspectos de seguridad y medio ambiente junto a la identificación de la conexión entre mantenimiento y la calidad del producto.</a:t>
            </a:r>
          </a:p>
          <a:p>
            <a:pPr algn="just"/>
            <a:r>
              <a:rPr lang="es-ES_tradnl" sz="2000"/>
              <a:t>Mantenimiento está buscando un nuevo camino, buscando evitar equivocarse en alguna acción de mejora emprendida. RCM parece ser el camino correcto</a:t>
            </a:r>
          </a:p>
        </p:txBody>
      </p:sp>
      <p:sp>
        <p:nvSpPr>
          <p:cNvPr id="4" name="5 Marcador de número de diapositiva"/>
          <p:cNvSpPr>
            <a:spLocks noGrp="1"/>
          </p:cNvSpPr>
          <p:nvPr>
            <p:ph type="sldNum" sz="quarter" idx="12"/>
          </p:nvPr>
        </p:nvSpPr>
        <p:spPr/>
        <p:txBody>
          <a:bodyPr/>
          <a:lstStyle/>
          <a:p>
            <a:fld id="{D251E421-2389-441B-82FA-A8D6D5106C5B}" type="slidenum">
              <a:rPr lang="en-US"/>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2418">
                                            <p:txEl>
                                              <p:pRg st="0" end="0"/>
                                            </p:txEl>
                                          </p:spTgt>
                                        </p:tgtEl>
                                        <p:attrNameLst>
                                          <p:attrName>style.visibility</p:attrName>
                                        </p:attrNameLst>
                                      </p:cBhvr>
                                      <p:to>
                                        <p:strVal val="visible"/>
                                      </p:to>
                                    </p:set>
                                    <p:anim calcmode="lin" valueType="num">
                                      <p:cBhvr additive="base">
                                        <p:cTn id="7" dur="500" fill="hold"/>
                                        <p:tgtEl>
                                          <p:spTgt spid="572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2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2419">
                                            <p:txEl>
                                              <p:pRg st="0" end="0"/>
                                            </p:txEl>
                                          </p:spTgt>
                                        </p:tgtEl>
                                        <p:attrNameLst>
                                          <p:attrName>style.visibility</p:attrName>
                                        </p:attrNameLst>
                                      </p:cBhvr>
                                      <p:to>
                                        <p:strVal val="visible"/>
                                      </p:to>
                                    </p:set>
                                    <p:anim calcmode="lin" valueType="num">
                                      <p:cBhvr additive="base">
                                        <p:cTn id="13" dur="500" fill="hold"/>
                                        <p:tgtEl>
                                          <p:spTgt spid="5724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2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2419">
                                            <p:txEl>
                                              <p:pRg st="1" end="1"/>
                                            </p:txEl>
                                          </p:spTgt>
                                        </p:tgtEl>
                                        <p:attrNameLst>
                                          <p:attrName>style.visibility</p:attrName>
                                        </p:attrNameLst>
                                      </p:cBhvr>
                                      <p:to>
                                        <p:strVal val="visible"/>
                                      </p:to>
                                    </p:set>
                                    <p:anim calcmode="lin" valueType="num">
                                      <p:cBhvr additive="base">
                                        <p:cTn id="19" dur="500" fill="hold"/>
                                        <p:tgtEl>
                                          <p:spTgt spid="5724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2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2419">
                                            <p:txEl>
                                              <p:pRg st="2" end="2"/>
                                            </p:txEl>
                                          </p:spTgt>
                                        </p:tgtEl>
                                        <p:attrNameLst>
                                          <p:attrName>style.visibility</p:attrName>
                                        </p:attrNameLst>
                                      </p:cBhvr>
                                      <p:to>
                                        <p:strVal val="visible"/>
                                      </p:to>
                                    </p:set>
                                    <p:anim calcmode="lin" valueType="num">
                                      <p:cBhvr additive="base">
                                        <p:cTn id="25" dur="500" fill="hold"/>
                                        <p:tgtEl>
                                          <p:spTgt spid="5724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24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build="p" autoUpdateAnimBg="0"/>
      <p:bldP spid="572419"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409575"/>
            <a:ext cx="7529513" cy="1281113"/>
          </a:xfrm>
        </p:spPr>
        <p:txBody>
          <a:bodyPr>
            <a:normAutofit/>
          </a:bodyPr>
          <a:lstStyle/>
          <a:p>
            <a:pPr algn="just"/>
            <a:r>
              <a:rPr lang="en-US" sz="3200" i="1">
                <a:solidFill>
                  <a:srgbClr val="D26900"/>
                </a:solidFill>
                <a:latin typeface="Times New Roman" pitchFamily="18" charset="0"/>
              </a:rPr>
              <a:t>La Función Primaria Generalmente Especifica Porque Existe el Activo</a:t>
            </a:r>
          </a:p>
        </p:txBody>
      </p:sp>
      <p:sp>
        <p:nvSpPr>
          <p:cNvPr id="5" name="4 Marcador de número de diapositiva"/>
          <p:cNvSpPr>
            <a:spLocks noGrp="1"/>
          </p:cNvSpPr>
          <p:nvPr>
            <p:ph type="sldNum" sz="quarter" idx="12"/>
          </p:nvPr>
        </p:nvSpPr>
        <p:spPr/>
        <p:txBody>
          <a:bodyPr>
            <a:normAutofit/>
          </a:bodyPr>
          <a:lstStyle/>
          <a:p>
            <a:fld id="{7AF78FEF-3DD3-45BF-A6B5-69E6C0E7DDF4}" type="slidenum">
              <a:rPr lang="en-CA"/>
              <a:pPr/>
              <a:t>20</a:t>
            </a:fld>
            <a:endParaRPr lang="en-CA"/>
          </a:p>
        </p:txBody>
      </p:sp>
      <p:sp>
        <p:nvSpPr>
          <p:cNvPr id="49155" name="Text Box 3"/>
          <p:cNvSpPr txBox="1">
            <a:spLocks noChangeArrowheads="1"/>
          </p:cNvSpPr>
          <p:nvPr/>
        </p:nvSpPr>
        <p:spPr bwMode="auto">
          <a:xfrm>
            <a:off x="269875" y="1978442"/>
            <a:ext cx="8689975" cy="4247317"/>
          </a:xfrm>
          <a:prstGeom prst="rect">
            <a:avLst/>
          </a:prstGeom>
          <a:solidFill>
            <a:schemeClr val="tx2">
              <a:lumMod val="20000"/>
              <a:lumOff val="80000"/>
            </a:schemeClr>
          </a:solidFill>
          <a:ln w="12700" cap="sq">
            <a:solidFill>
              <a:schemeClr val="tx1"/>
            </a:solidFill>
            <a:miter lim="800000"/>
            <a:headEnd/>
            <a:tailEnd/>
          </a:ln>
          <a:effectLst/>
        </p:spPr>
        <p:txBody>
          <a:bodyPr anchor="ctr">
            <a:spAutoFit/>
          </a:bodyPr>
          <a:lstStyle>
            <a:lvl1pPr marL="225425" indent="-225425">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just" eaLnBrk="0" hangingPunct="0"/>
            <a:r>
              <a:rPr lang="en-US" sz="2000" b="0" dirty="0">
                <a:latin typeface="Times New Roman" pitchFamily="18" charset="0"/>
              </a:rPr>
              <a:t>• </a:t>
            </a:r>
            <a:r>
              <a:rPr lang="en-US" sz="2000" dirty="0">
                <a:latin typeface="Times New Roman" pitchFamily="18" charset="0"/>
              </a:rPr>
              <a:t>La </a:t>
            </a:r>
            <a:r>
              <a:rPr lang="en-US" sz="2000" dirty="0" err="1">
                <a:latin typeface="Times New Roman" pitchFamily="18" charset="0"/>
              </a:rPr>
              <a:t>función</a:t>
            </a:r>
            <a:r>
              <a:rPr lang="en-US" sz="2000" dirty="0">
                <a:latin typeface="Times New Roman" pitchFamily="18" charset="0"/>
              </a:rPr>
              <a:t> </a:t>
            </a:r>
            <a:r>
              <a:rPr lang="en-US" sz="2000" dirty="0" err="1">
                <a:latin typeface="Times New Roman" pitchFamily="18" charset="0"/>
              </a:rPr>
              <a:t>primaria</a:t>
            </a:r>
            <a:r>
              <a:rPr lang="en-US" sz="2000" dirty="0">
                <a:latin typeface="Times New Roman" pitchFamily="18" charset="0"/>
              </a:rPr>
              <a:t> de </a:t>
            </a:r>
            <a:r>
              <a:rPr lang="en-US" sz="2000" dirty="0" err="1">
                <a:latin typeface="Times New Roman" pitchFamily="18" charset="0"/>
              </a:rPr>
              <a:t>una</a:t>
            </a:r>
            <a:r>
              <a:rPr lang="en-US" sz="2000" dirty="0">
                <a:latin typeface="Times New Roman" pitchFamily="18" charset="0"/>
              </a:rPr>
              <a:t> </a:t>
            </a:r>
            <a:r>
              <a:rPr lang="en-US" sz="2000" dirty="0" err="1">
                <a:latin typeface="Times New Roman" pitchFamily="18" charset="0"/>
              </a:rPr>
              <a:t>silla</a:t>
            </a:r>
            <a:r>
              <a:rPr lang="en-US" sz="2000" dirty="0">
                <a:latin typeface="Times New Roman" pitchFamily="18" charset="0"/>
              </a:rPr>
              <a:t>, </a:t>
            </a:r>
            <a:r>
              <a:rPr lang="en-US" sz="2000" dirty="0" err="1">
                <a:latin typeface="Times New Roman" pitchFamily="18" charset="0"/>
              </a:rPr>
              <a:t>es</a:t>
            </a:r>
            <a:r>
              <a:rPr lang="en-US" sz="2000" dirty="0">
                <a:latin typeface="Times New Roman" pitchFamily="18" charset="0"/>
              </a:rPr>
              <a:t> </a:t>
            </a:r>
            <a:r>
              <a:rPr lang="en-US" sz="2000" dirty="0" err="1">
                <a:latin typeface="Times New Roman" pitchFamily="18" charset="0"/>
              </a:rPr>
              <a:t>soportar</a:t>
            </a:r>
            <a:r>
              <a:rPr lang="en-US" sz="2000" dirty="0">
                <a:latin typeface="Times New Roman" pitchFamily="18" charset="0"/>
              </a:rPr>
              <a:t> </a:t>
            </a:r>
            <a:r>
              <a:rPr lang="en-US" sz="2000" dirty="0" err="1">
                <a:latin typeface="Times New Roman" pitchFamily="18" charset="0"/>
              </a:rPr>
              <a:t>una</a:t>
            </a:r>
            <a:r>
              <a:rPr lang="en-US" sz="2000" dirty="0">
                <a:latin typeface="Times New Roman" pitchFamily="18" charset="0"/>
              </a:rPr>
              <a:t> persona de hasta 150 kilos en </a:t>
            </a:r>
            <a:r>
              <a:rPr lang="en-US" sz="2000" dirty="0" err="1">
                <a:latin typeface="Times New Roman" pitchFamily="18" charset="0"/>
              </a:rPr>
              <a:t>posición</a:t>
            </a:r>
            <a:r>
              <a:rPr lang="en-US" sz="2000" dirty="0">
                <a:latin typeface="Times New Roman" pitchFamily="18" charset="0"/>
              </a:rPr>
              <a:t> </a:t>
            </a:r>
            <a:r>
              <a:rPr lang="en-US" sz="2000" dirty="0" err="1">
                <a:latin typeface="Times New Roman" pitchFamily="18" charset="0"/>
              </a:rPr>
              <a:t>sentada</a:t>
            </a:r>
            <a:r>
              <a:rPr lang="en-US" sz="2000" dirty="0">
                <a:latin typeface="Times New Roman" pitchFamily="18" charset="0"/>
              </a:rPr>
              <a:t>.</a:t>
            </a:r>
          </a:p>
          <a:p>
            <a:pPr algn="just" eaLnBrk="0" hangingPunct="0">
              <a:buFontTx/>
              <a:buChar char="•"/>
            </a:pPr>
            <a:r>
              <a:rPr lang="en-US" sz="2000" dirty="0">
                <a:latin typeface="Times New Roman" pitchFamily="18" charset="0"/>
              </a:rPr>
              <a:t>La </a:t>
            </a:r>
            <a:r>
              <a:rPr lang="en-US" sz="2000" dirty="0" err="1">
                <a:latin typeface="Times New Roman" pitchFamily="18" charset="0"/>
              </a:rPr>
              <a:t>función</a:t>
            </a:r>
            <a:r>
              <a:rPr lang="en-US" sz="2000" dirty="0">
                <a:latin typeface="Times New Roman" pitchFamily="18" charset="0"/>
              </a:rPr>
              <a:t> </a:t>
            </a:r>
            <a:r>
              <a:rPr lang="en-US" sz="2000" dirty="0" err="1">
                <a:latin typeface="Times New Roman" pitchFamily="18" charset="0"/>
              </a:rPr>
              <a:t>primaria</a:t>
            </a:r>
            <a:r>
              <a:rPr lang="en-US" sz="2000" dirty="0">
                <a:latin typeface="Times New Roman" pitchFamily="18" charset="0"/>
              </a:rPr>
              <a:t> de la </a:t>
            </a:r>
            <a:r>
              <a:rPr lang="en-US" sz="2000" dirty="0" err="1">
                <a:latin typeface="Times New Roman" pitchFamily="18" charset="0"/>
              </a:rPr>
              <a:t>señal</a:t>
            </a:r>
            <a:r>
              <a:rPr lang="en-US" sz="2000" dirty="0">
                <a:latin typeface="Times New Roman" pitchFamily="18" charset="0"/>
              </a:rPr>
              <a:t> </a:t>
            </a:r>
            <a:r>
              <a:rPr lang="en-US" sz="2000" dirty="0" err="1">
                <a:latin typeface="Times New Roman" pitchFamily="18" charset="0"/>
              </a:rPr>
              <a:t>afuera</a:t>
            </a:r>
            <a:r>
              <a:rPr lang="en-US" sz="2000" dirty="0">
                <a:latin typeface="Times New Roman" pitchFamily="18" charset="0"/>
              </a:rPr>
              <a:t> de </a:t>
            </a:r>
            <a:r>
              <a:rPr lang="en-US" sz="2000" dirty="0" err="1">
                <a:latin typeface="Times New Roman" pitchFamily="18" charset="0"/>
              </a:rPr>
              <a:t>una</a:t>
            </a:r>
            <a:r>
              <a:rPr lang="en-US" sz="2000" dirty="0">
                <a:latin typeface="Times New Roman" pitchFamily="18" charset="0"/>
              </a:rPr>
              <a:t> </a:t>
            </a:r>
            <a:r>
              <a:rPr lang="en-US" sz="2000" dirty="0" err="1">
                <a:latin typeface="Times New Roman" pitchFamily="18" charset="0"/>
              </a:rPr>
              <a:t>fábrica</a:t>
            </a:r>
            <a:r>
              <a:rPr lang="en-US" sz="2000" dirty="0">
                <a:latin typeface="Times New Roman" pitchFamily="18" charset="0"/>
              </a:rPr>
              <a:t>, </a:t>
            </a:r>
            <a:r>
              <a:rPr lang="en-US" sz="2000" dirty="0" err="1">
                <a:latin typeface="Times New Roman" pitchFamily="18" charset="0"/>
              </a:rPr>
              <a:t>es</a:t>
            </a:r>
            <a:r>
              <a:rPr lang="en-US" sz="2000" dirty="0">
                <a:latin typeface="Times New Roman" pitchFamily="18" charset="0"/>
              </a:rPr>
              <a:t> </a:t>
            </a:r>
            <a:r>
              <a:rPr lang="en-US" sz="2000" dirty="0" err="1">
                <a:latin typeface="Times New Roman" pitchFamily="18" charset="0"/>
              </a:rPr>
              <a:t>indicar</a:t>
            </a:r>
            <a:r>
              <a:rPr lang="en-US" sz="2000" dirty="0">
                <a:latin typeface="Times New Roman" pitchFamily="18" charset="0"/>
              </a:rPr>
              <a:t> el </a:t>
            </a:r>
            <a:r>
              <a:rPr lang="en-US" sz="2000" dirty="0" err="1">
                <a:latin typeface="Times New Roman" pitchFamily="18" charset="0"/>
              </a:rPr>
              <a:t>nombre</a:t>
            </a:r>
            <a:r>
              <a:rPr lang="en-US" sz="2000" dirty="0">
                <a:latin typeface="Times New Roman" pitchFamily="18" charset="0"/>
              </a:rPr>
              <a:t> de la </a:t>
            </a:r>
            <a:r>
              <a:rPr lang="en-US" sz="2000" dirty="0" err="1">
                <a:latin typeface="Times New Roman" pitchFamily="18" charset="0"/>
              </a:rPr>
              <a:t>compañía</a:t>
            </a:r>
            <a:r>
              <a:rPr lang="en-US" sz="2000" dirty="0">
                <a:latin typeface="Times New Roman" pitchFamily="18" charset="0"/>
              </a:rPr>
              <a:t> a </a:t>
            </a:r>
            <a:r>
              <a:rPr lang="en-US" sz="2000" dirty="0" err="1">
                <a:latin typeface="Times New Roman" pitchFamily="18" charset="0"/>
              </a:rPr>
              <a:t>una</a:t>
            </a:r>
            <a:r>
              <a:rPr lang="en-US" sz="2000" dirty="0">
                <a:latin typeface="Times New Roman" pitchFamily="18" charset="0"/>
              </a:rPr>
              <a:t> persona con </a:t>
            </a:r>
            <a:r>
              <a:rPr lang="en-US" sz="2000" dirty="0" err="1">
                <a:latin typeface="Times New Roman" pitchFamily="18" charset="0"/>
              </a:rPr>
              <a:t>visión</a:t>
            </a:r>
            <a:r>
              <a:rPr lang="en-US" sz="2000" dirty="0">
                <a:latin typeface="Times New Roman" pitchFamily="18" charset="0"/>
              </a:rPr>
              <a:t> normal, </a:t>
            </a:r>
            <a:r>
              <a:rPr lang="en-US" sz="2000" dirty="0" err="1">
                <a:latin typeface="Times New Roman" pitchFamily="18" charset="0"/>
              </a:rPr>
              <a:t>estando</a:t>
            </a:r>
            <a:r>
              <a:rPr lang="en-US" sz="2000" dirty="0">
                <a:latin typeface="Times New Roman" pitchFamily="18" charset="0"/>
              </a:rPr>
              <a:t> hasta a 50 metros de </a:t>
            </a:r>
            <a:r>
              <a:rPr lang="en-US" sz="2000" dirty="0" err="1">
                <a:latin typeface="Times New Roman" pitchFamily="18" charset="0"/>
              </a:rPr>
              <a:t>distancia</a:t>
            </a:r>
            <a:r>
              <a:rPr lang="en-US" sz="2000" dirty="0">
                <a:latin typeface="Times New Roman" pitchFamily="18" charset="0"/>
              </a:rPr>
              <a:t>.</a:t>
            </a:r>
          </a:p>
          <a:p>
            <a:pPr algn="just" eaLnBrk="0" hangingPunct="0"/>
            <a:r>
              <a:rPr lang="en-US" sz="2000" dirty="0">
                <a:latin typeface="Times New Roman" pitchFamily="18" charset="0"/>
              </a:rPr>
              <a:t>• La </a:t>
            </a:r>
            <a:r>
              <a:rPr lang="en-US" sz="2000" dirty="0" err="1">
                <a:latin typeface="Times New Roman" pitchFamily="18" charset="0"/>
              </a:rPr>
              <a:t>función</a:t>
            </a:r>
            <a:r>
              <a:rPr lang="en-US" sz="2000" dirty="0">
                <a:latin typeface="Times New Roman" pitchFamily="18" charset="0"/>
              </a:rPr>
              <a:t> </a:t>
            </a:r>
            <a:r>
              <a:rPr lang="en-US" sz="2000" dirty="0" err="1">
                <a:latin typeface="Times New Roman" pitchFamily="18" charset="0"/>
              </a:rPr>
              <a:t>primaria</a:t>
            </a:r>
            <a:r>
              <a:rPr lang="en-US" sz="2000" dirty="0">
                <a:latin typeface="Times New Roman" pitchFamily="18" charset="0"/>
              </a:rPr>
              <a:t> de </a:t>
            </a:r>
            <a:r>
              <a:rPr lang="en-US" sz="2000" dirty="0" err="1">
                <a:latin typeface="Times New Roman" pitchFamily="18" charset="0"/>
              </a:rPr>
              <a:t>una</a:t>
            </a:r>
            <a:r>
              <a:rPr lang="en-US" sz="2000" dirty="0">
                <a:latin typeface="Times New Roman" pitchFamily="18" charset="0"/>
              </a:rPr>
              <a:t> </a:t>
            </a:r>
            <a:r>
              <a:rPr lang="en-US" sz="2000" dirty="0" err="1">
                <a:latin typeface="Times New Roman" pitchFamily="18" charset="0"/>
              </a:rPr>
              <a:t>máquina</a:t>
            </a:r>
            <a:r>
              <a:rPr lang="en-US" sz="2000" dirty="0">
                <a:latin typeface="Times New Roman" pitchFamily="18" charset="0"/>
              </a:rPr>
              <a:t> de </a:t>
            </a:r>
            <a:r>
              <a:rPr lang="en-US" sz="2000" dirty="0" err="1">
                <a:latin typeface="Times New Roman" pitchFamily="18" charset="0"/>
              </a:rPr>
              <a:t>llenado</a:t>
            </a:r>
            <a:r>
              <a:rPr lang="en-US" sz="2000" dirty="0">
                <a:latin typeface="Times New Roman" pitchFamily="18" charset="0"/>
              </a:rPr>
              <a:t> en </a:t>
            </a:r>
            <a:r>
              <a:rPr lang="en-US" sz="2000" dirty="0" err="1">
                <a:latin typeface="Times New Roman" pitchFamily="18" charset="0"/>
              </a:rPr>
              <a:t>una</a:t>
            </a:r>
            <a:r>
              <a:rPr lang="en-US" sz="2000" dirty="0">
                <a:latin typeface="Times New Roman" pitchFamily="18" charset="0"/>
              </a:rPr>
              <a:t> </a:t>
            </a:r>
            <a:r>
              <a:rPr lang="en-US" sz="2000" dirty="0" err="1">
                <a:latin typeface="Times New Roman" pitchFamily="18" charset="0"/>
              </a:rPr>
              <a:t>fábrica</a:t>
            </a:r>
            <a:r>
              <a:rPr lang="en-US" sz="2000" dirty="0">
                <a:latin typeface="Times New Roman" pitchFamily="18" charset="0"/>
              </a:rPr>
              <a:t> de </a:t>
            </a:r>
            <a:r>
              <a:rPr lang="en-US" sz="2000" dirty="0" err="1">
                <a:latin typeface="Times New Roman" pitchFamily="18" charset="0"/>
              </a:rPr>
              <a:t>alimentos</a:t>
            </a:r>
            <a:r>
              <a:rPr lang="en-US" sz="2000" dirty="0">
                <a:latin typeface="Times New Roman" pitchFamily="18" charset="0"/>
              </a:rPr>
              <a:t>, </a:t>
            </a:r>
            <a:r>
              <a:rPr lang="en-US" sz="2000" dirty="0" err="1">
                <a:latin typeface="Times New Roman" pitchFamily="18" charset="0"/>
              </a:rPr>
              <a:t>es</a:t>
            </a:r>
            <a:r>
              <a:rPr lang="en-US" sz="2000" dirty="0">
                <a:latin typeface="Times New Roman" pitchFamily="18" charset="0"/>
              </a:rPr>
              <a:t> </a:t>
            </a:r>
            <a:r>
              <a:rPr lang="en-US" sz="2000" dirty="0" err="1">
                <a:latin typeface="Times New Roman" pitchFamily="18" charset="0"/>
              </a:rPr>
              <a:t>llenar</a:t>
            </a:r>
            <a:r>
              <a:rPr lang="en-US" sz="2000" dirty="0">
                <a:latin typeface="Times New Roman" pitchFamily="18" charset="0"/>
              </a:rPr>
              <a:t> </a:t>
            </a:r>
            <a:r>
              <a:rPr lang="en-US" sz="2000" dirty="0" err="1">
                <a:latin typeface="Times New Roman" pitchFamily="18" charset="0"/>
              </a:rPr>
              <a:t>latas</a:t>
            </a:r>
            <a:r>
              <a:rPr lang="en-US" sz="2000" dirty="0">
                <a:latin typeface="Times New Roman" pitchFamily="18" charset="0"/>
              </a:rPr>
              <a:t> con 450 + 10 – 0 </a:t>
            </a:r>
            <a:r>
              <a:rPr lang="en-US" sz="2000" dirty="0" err="1">
                <a:latin typeface="Times New Roman" pitchFamily="18" charset="0"/>
              </a:rPr>
              <a:t>gramos</a:t>
            </a:r>
            <a:r>
              <a:rPr lang="en-US" sz="2000" dirty="0">
                <a:latin typeface="Times New Roman" pitchFamily="18" charset="0"/>
              </a:rPr>
              <a:t> de frijoles, a </a:t>
            </a:r>
            <a:r>
              <a:rPr lang="en-US" sz="2000" dirty="0" err="1">
                <a:latin typeface="Times New Roman" pitchFamily="18" charset="0"/>
              </a:rPr>
              <a:t>una</a:t>
            </a:r>
            <a:r>
              <a:rPr lang="en-US" sz="2000" dirty="0">
                <a:latin typeface="Times New Roman" pitchFamily="18" charset="0"/>
              </a:rPr>
              <a:t> rata de 500 </a:t>
            </a:r>
            <a:r>
              <a:rPr lang="en-US" sz="2000" dirty="0" err="1">
                <a:latin typeface="Times New Roman" pitchFamily="18" charset="0"/>
              </a:rPr>
              <a:t>unidades</a:t>
            </a:r>
            <a:r>
              <a:rPr lang="en-US" sz="2000" dirty="0">
                <a:latin typeface="Times New Roman" pitchFamily="18" charset="0"/>
              </a:rPr>
              <a:t> </a:t>
            </a:r>
            <a:r>
              <a:rPr lang="en-US" sz="2000" dirty="0" err="1">
                <a:latin typeface="Times New Roman" pitchFamily="18" charset="0"/>
              </a:rPr>
              <a:t>por</a:t>
            </a:r>
            <a:r>
              <a:rPr lang="en-US" sz="2000" dirty="0">
                <a:latin typeface="Times New Roman" pitchFamily="18" charset="0"/>
              </a:rPr>
              <a:t> </a:t>
            </a:r>
            <a:r>
              <a:rPr lang="en-US" sz="2000" dirty="0" err="1">
                <a:latin typeface="Times New Roman" pitchFamily="18" charset="0"/>
              </a:rPr>
              <a:t>minuto</a:t>
            </a:r>
            <a:r>
              <a:rPr lang="en-US" sz="2000" dirty="0">
                <a:latin typeface="Times New Roman" pitchFamily="18" charset="0"/>
              </a:rPr>
              <a:t>.</a:t>
            </a:r>
          </a:p>
          <a:p>
            <a:pPr algn="just" eaLnBrk="0" hangingPunct="0"/>
            <a:r>
              <a:rPr lang="en-US" sz="2000" dirty="0">
                <a:latin typeface="Times New Roman" pitchFamily="18" charset="0"/>
              </a:rPr>
              <a:t>• Las </a:t>
            </a:r>
            <a:r>
              <a:rPr lang="en-US" sz="2000" dirty="0" err="1">
                <a:latin typeface="Times New Roman" pitchFamily="18" charset="0"/>
              </a:rPr>
              <a:t>funciones</a:t>
            </a:r>
            <a:r>
              <a:rPr lang="en-US" sz="2000" dirty="0">
                <a:latin typeface="Times New Roman" pitchFamily="18" charset="0"/>
              </a:rPr>
              <a:t> </a:t>
            </a:r>
            <a:r>
              <a:rPr lang="en-US" sz="2000" dirty="0" err="1">
                <a:latin typeface="Times New Roman" pitchFamily="18" charset="0"/>
              </a:rPr>
              <a:t>primarias</a:t>
            </a:r>
            <a:r>
              <a:rPr lang="en-US" sz="2000" dirty="0">
                <a:latin typeface="Times New Roman" pitchFamily="18" charset="0"/>
              </a:rPr>
              <a:t> de </a:t>
            </a:r>
            <a:r>
              <a:rPr lang="en-US" sz="2000" dirty="0" err="1">
                <a:latin typeface="Times New Roman" pitchFamily="18" charset="0"/>
              </a:rPr>
              <a:t>las</a:t>
            </a:r>
            <a:r>
              <a:rPr lang="en-US" sz="2000" dirty="0">
                <a:latin typeface="Times New Roman" pitchFamily="18" charset="0"/>
              </a:rPr>
              <a:t> </a:t>
            </a:r>
            <a:r>
              <a:rPr lang="en-US" sz="2000" dirty="0" err="1">
                <a:latin typeface="Times New Roman" pitchFamily="18" charset="0"/>
              </a:rPr>
              <a:t>paredes</a:t>
            </a:r>
            <a:r>
              <a:rPr lang="en-US" sz="2000" dirty="0">
                <a:latin typeface="Times New Roman" pitchFamily="18" charset="0"/>
              </a:rPr>
              <a:t> </a:t>
            </a:r>
            <a:r>
              <a:rPr lang="en-US" sz="2000" dirty="0" err="1">
                <a:latin typeface="Times New Roman" pitchFamily="18" charset="0"/>
              </a:rPr>
              <a:t>exteriores</a:t>
            </a:r>
            <a:r>
              <a:rPr lang="en-US" sz="2000" dirty="0">
                <a:latin typeface="Times New Roman" pitchFamily="18" charset="0"/>
              </a:rPr>
              <a:t> de </a:t>
            </a:r>
            <a:r>
              <a:rPr lang="en-US" sz="2000" dirty="0" err="1">
                <a:latin typeface="Times New Roman" pitchFamily="18" charset="0"/>
              </a:rPr>
              <a:t>una</a:t>
            </a:r>
            <a:r>
              <a:rPr lang="en-US" sz="2000" dirty="0">
                <a:latin typeface="Times New Roman" pitchFamily="18" charset="0"/>
              </a:rPr>
              <a:t> casa son: </a:t>
            </a:r>
          </a:p>
          <a:p>
            <a:pPr algn="just" eaLnBrk="0" hangingPunct="0"/>
            <a:r>
              <a:rPr lang="en-US" sz="2000" dirty="0">
                <a:latin typeface="Times New Roman" pitchFamily="18" charset="0"/>
              </a:rPr>
              <a:t>	- </a:t>
            </a:r>
            <a:r>
              <a:rPr lang="en-US" sz="2000" dirty="0" err="1">
                <a:latin typeface="Times New Roman" pitchFamily="18" charset="0"/>
              </a:rPr>
              <a:t>Proteger</a:t>
            </a:r>
            <a:r>
              <a:rPr lang="en-US" sz="2000" dirty="0">
                <a:latin typeface="Times New Roman" pitchFamily="18" charset="0"/>
              </a:rPr>
              <a:t> a los </a:t>
            </a:r>
            <a:r>
              <a:rPr lang="en-US" sz="2000" dirty="0" err="1">
                <a:latin typeface="Times New Roman" pitchFamily="18" charset="0"/>
              </a:rPr>
              <a:t>ocupantes</a:t>
            </a:r>
            <a:r>
              <a:rPr lang="en-US" sz="2000" dirty="0">
                <a:latin typeface="Times New Roman" pitchFamily="18" charset="0"/>
              </a:rPr>
              <a:t> de los </a:t>
            </a:r>
            <a:r>
              <a:rPr lang="en-US" sz="2000" dirty="0" err="1">
                <a:latin typeface="Times New Roman" pitchFamily="18" charset="0"/>
              </a:rPr>
              <a:t>elementos</a:t>
            </a:r>
            <a:r>
              <a:rPr lang="en-US" sz="2000" dirty="0">
                <a:latin typeface="Times New Roman" pitchFamily="18" charset="0"/>
              </a:rPr>
              <a:t> </a:t>
            </a:r>
            <a:r>
              <a:rPr lang="en-US" sz="2000" dirty="0" err="1">
                <a:latin typeface="Times New Roman" pitchFamily="18" charset="0"/>
              </a:rPr>
              <a:t>externos</a:t>
            </a:r>
            <a:r>
              <a:rPr lang="en-US" sz="2000" dirty="0">
                <a:latin typeface="Times New Roman" pitchFamily="18" charset="0"/>
              </a:rPr>
              <a:t> (</a:t>
            </a:r>
            <a:r>
              <a:rPr lang="en-US" sz="2000" dirty="0" err="1">
                <a:latin typeface="Times New Roman" pitchFamily="18" charset="0"/>
              </a:rPr>
              <a:t>viento</a:t>
            </a:r>
            <a:r>
              <a:rPr lang="en-US" sz="2000" dirty="0">
                <a:latin typeface="Times New Roman" pitchFamily="18" charset="0"/>
              </a:rPr>
              <a:t>, </a:t>
            </a:r>
            <a:r>
              <a:rPr lang="en-US" sz="2000" dirty="0" err="1">
                <a:latin typeface="Times New Roman" pitchFamily="18" charset="0"/>
              </a:rPr>
              <a:t>lluvia</a:t>
            </a:r>
            <a:r>
              <a:rPr lang="en-US" sz="2000" dirty="0">
                <a:latin typeface="Times New Roman" pitchFamily="18" charset="0"/>
              </a:rPr>
              <a:t>, </a:t>
            </a:r>
            <a:r>
              <a:rPr lang="en-US" sz="2000" dirty="0" err="1">
                <a:latin typeface="Times New Roman" pitchFamily="18" charset="0"/>
              </a:rPr>
              <a:t>etc</a:t>
            </a:r>
            <a:r>
              <a:rPr lang="en-US" sz="2000" dirty="0">
                <a:latin typeface="Times New Roman" pitchFamily="18" charset="0"/>
              </a:rPr>
              <a:t>)</a:t>
            </a:r>
          </a:p>
          <a:p>
            <a:pPr algn="just" eaLnBrk="0" hangingPunct="0"/>
            <a:r>
              <a:rPr lang="en-US" sz="2000" dirty="0">
                <a:latin typeface="Times New Roman" pitchFamily="18" charset="0"/>
              </a:rPr>
              <a:t>	- </a:t>
            </a:r>
            <a:r>
              <a:rPr lang="en-US" sz="2000" dirty="0" err="1">
                <a:latin typeface="Times New Roman" pitchFamily="18" charset="0"/>
              </a:rPr>
              <a:t>Soportar</a:t>
            </a:r>
            <a:r>
              <a:rPr lang="en-US" sz="2000" dirty="0">
                <a:latin typeface="Times New Roman" pitchFamily="18" charset="0"/>
              </a:rPr>
              <a:t> el peso del </a:t>
            </a:r>
            <a:r>
              <a:rPr lang="en-US" sz="2000" dirty="0" err="1">
                <a:latin typeface="Times New Roman" pitchFamily="18" charset="0"/>
              </a:rPr>
              <a:t>techo</a:t>
            </a:r>
            <a:r>
              <a:rPr lang="en-US" sz="2000" dirty="0">
                <a:latin typeface="Times New Roman" pitchFamily="18" charset="0"/>
              </a:rPr>
              <a:t>. </a:t>
            </a:r>
          </a:p>
        </p:txBody>
      </p:sp>
      <p:sp>
        <p:nvSpPr>
          <p:cNvPr id="49156" name="Rectangle 4"/>
          <p:cNvSpPr>
            <a:spLocks noChangeArrowheads="1"/>
          </p:cNvSpPr>
          <p:nvPr/>
        </p:nvSpPr>
        <p:spPr bwMode="auto">
          <a:xfrm>
            <a:off x="4010025" y="6400800"/>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13349740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3 Marcador de número de diapositiva"/>
          <p:cNvSpPr>
            <a:spLocks noGrp="1"/>
          </p:cNvSpPr>
          <p:nvPr>
            <p:ph type="sldNum" sz="quarter" idx="12"/>
          </p:nvPr>
        </p:nvSpPr>
        <p:spPr/>
        <p:txBody>
          <a:bodyPr/>
          <a:lstStyle/>
          <a:p>
            <a:fld id="{D9548FC8-4B53-42AB-9BB8-05F1AD3A2C4E}" type="slidenum">
              <a:rPr lang="en-CA"/>
              <a:pPr/>
              <a:t>21</a:t>
            </a:fld>
            <a:endParaRPr lang="en-CA"/>
          </a:p>
        </p:txBody>
      </p:sp>
      <p:sp>
        <p:nvSpPr>
          <p:cNvPr id="38935" name="Oval 23"/>
          <p:cNvSpPr>
            <a:spLocks noChangeArrowheads="1"/>
          </p:cNvSpPr>
          <p:nvPr/>
        </p:nvSpPr>
        <p:spPr bwMode="auto">
          <a:xfrm>
            <a:off x="5880100" y="5378450"/>
            <a:ext cx="3263900" cy="544513"/>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38934" name="Oval 22"/>
          <p:cNvSpPr>
            <a:spLocks noChangeArrowheads="1"/>
          </p:cNvSpPr>
          <p:nvPr/>
        </p:nvSpPr>
        <p:spPr bwMode="auto">
          <a:xfrm>
            <a:off x="2535238" y="1328738"/>
            <a:ext cx="2835275" cy="544513"/>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38914" name="Rectangle 2"/>
          <p:cNvSpPr>
            <a:spLocks noChangeArrowheads="1"/>
          </p:cNvSpPr>
          <p:nvPr/>
        </p:nvSpPr>
        <p:spPr bwMode="auto">
          <a:xfrm>
            <a:off x="927100" y="2919413"/>
            <a:ext cx="2103438" cy="1992312"/>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8915" name="Rectangle 3"/>
          <p:cNvSpPr>
            <a:spLocks noChangeArrowheads="1"/>
          </p:cNvSpPr>
          <p:nvPr/>
        </p:nvSpPr>
        <p:spPr bwMode="auto">
          <a:xfrm>
            <a:off x="5681663" y="1957388"/>
            <a:ext cx="2103437" cy="1992312"/>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38916" name="Group 4"/>
          <p:cNvGrpSpPr>
            <a:grpSpLocks/>
          </p:cNvGrpSpPr>
          <p:nvPr/>
        </p:nvGrpSpPr>
        <p:grpSpPr bwMode="auto">
          <a:xfrm>
            <a:off x="3852863" y="4211638"/>
            <a:ext cx="990600" cy="762000"/>
            <a:chOff x="1056" y="1344"/>
            <a:chExt cx="624" cy="480"/>
          </a:xfrm>
        </p:grpSpPr>
        <p:grpSp>
          <p:nvGrpSpPr>
            <p:cNvPr id="38917" name="Group 5"/>
            <p:cNvGrpSpPr>
              <a:grpSpLocks/>
            </p:cNvGrpSpPr>
            <p:nvPr/>
          </p:nvGrpSpPr>
          <p:grpSpPr bwMode="auto">
            <a:xfrm>
              <a:off x="1056" y="1344"/>
              <a:ext cx="624" cy="480"/>
              <a:chOff x="3072" y="3264"/>
              <a:chExt cx="288" cy="240"/>
            </a:xfrm>
          </p:grpSpPr>
          <p:sp>
            <p:nvSpPr>
              <p:cNvPr id="38918" name="Rectangle 6"/>
              <p:cNvSpPr>
                <a:spLocks noChangeArrowheads="1"/>
              </p:cNvSpPr>
              <p:nvPr/>
            </p:nvSpPr>
            <p:spPr bwMode="auto">
              <a:xfrm>
                <a:off x="3192" y="3264"/>
                <a:ext cx="168" cy="4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8919" name="Oval 7"/>
              <p:cNvSpPr>
                <a:spLocks noChangeArrowheads="1"/>
              </p:cNvSpPr>
              <p:nvPr/>
            </p:nvSpPr>
            <p:spPr bwMode="auto">
              <a:xfrm>
                <a:off x="3072" y="326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38920" name="Text Box 8"/>
            <p:cNvSpPr txBox="1">
              <a:spLocks noChangeArrowheads="1"/>
            </p:cNvSpPr>
            <p:nvPr/>
          </p:nvSpPr>
          <p:spPr bwMode="auto">
            <a:xfrm>
              <a:off x="1189" y="1440"/>
              <a:ext cx="255"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a:t>A</a:t>
              </a:r>
              <a:endParaRPr lang="en-CA" sz="2400"/>
            </a:p>
          </p:txBody>
        </p:sp>
      </p:grpSp>
      <p:sp>
        <p:nvSpPr>
          <p:cNvPr id="38921" name="Text Box 9"/>
          <p:cNvSpPr txBox="1">
            <a:spLocks noChangeArrowheads="1"/>
          </p:cNvSpPr>
          <p:nvPr/>
        </p:nvSpPr>
        <p:spPr bwMode="auto">
          <a:xfrm>
            <a:off x="2783682" y="1328738"/>
            <a:ext cx="242570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dirty="0" err="1"/>
              <a:t>Capacidad</a:t>
            </a:r>
            <a:r>
              <a:rPr lang="en-US" sz="2400" i="1" dirty="0"/>
              <a:t> </a:t>
            </a:r>
            <a:r>
              <a:rPr lang="en-US" sz="2400" i="1" dirty="0" err="1"/>
              <a:t>Inicial</a:t>
            </a:r>
            <a:endParaRPr lang="en-US" sz="2400" i="1" dirty="0"/>
          </a:p>
        </p:txBody>
      </p:sp>
      <p:sp>
        <p:nvSpPr>
          <p:cNvPr id="38922" name="Text Box 10"/>
          <p:cNvSpPr txBox="1">
            <a:spLocks noChangeArrowheads="1"/>
          </p:cNvSpPr>
          <p:nvPr/>
        </p:nvSpPr>
        <p:spPr bwMode="auto">
          <a:xfrm>
            <a:off x="2871788" y="2133600"/>
            <a:ext cx="2640012" cy="19177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2400"/>
              <a:t>Capacidad Nominal</a:t>
            </a:r>
          </a:p>
          <a:p>
            <a:pPr algn="ctr" eaLnBrk="0" hangingPunct="0"/>
            <a:r>
              <a:rPr lang="en-US" sz="2400"/>
              <a:t>de la Bomba A:</a:t>
            </a:r>
          </a:p>
          <a:p>
            <a:pPr algn="ctr" eaLnBrk="0" hangingPunct="0"/>
            <a:r>
              <a:rPr lang="en-US" sz="2400"/>
              <a:t>1,000 litros por </a:t>
            </a:r>
          </a:p>
          <a:p>
            <a:pPr algn="ctr" eaLnBrk="0" hangingPunct="0"/>
            <a:r>
              <a:rPr lang="en-US" sz="2400"/>
              <a:t>minuto</a:t>
            </a:r>
          </a:p>
        </p:txBody>
      </p:sp>
      <p:sp>
        <p:nvSpPr>
          <p:cNvPr id="38923" name="Text Box 11"/>
          <p:cNvSpPr txBox="1">
            <a:spLocks noChangeArrowheads="1"/>
          </p:cNvSpPr>
          <p:nvPr/>
        </p:nvSpPr>
        <p:spPr bwMode="auto">
          <a:xfrm>
            <a:off x="6278563" y="5416550"/>
            <a:ext cx="2714625"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Desempeño deseado</a:t>
            </a:r>
          </a:p>
        </p:txBody>
      </p:sp>
      <p:sp>
        <p:nvSpPr>
          <p:cNvPr id="38924" name="Text Box 12"/>
          <p:cNvSpPr txBox="1">
            <a:spLocks noChangeArrowheads="1"/>
          </p:cNvSpPr>
          <p:nvPr/>
        </p:nvSpPr>
        <p:spPr bwMode="auto">
          <a:xfrm>
            <a:off x="7127190" y="4367381"/>
            <a:ext cx="1585692" cy="101566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dirty="0" err="1"/>
              <a:t>Entrega</a:t>
            </a:r>
            <a:r>
              <a:rPr lang="en-US" sz="2400" dirty="0"/>
              <a:t> =</a:t>
            </a:r>
          </a:p>
          <a:p>
            <a:pPr algn="ctr" eaLnBrk="0" hangingPunct="0"/>
            <a:r>
              <a:rPr lang="en-US" sz="2400" dirty="0"/>
              <a:t>800 </a:t>
            </a:r>
            <a:r>
              <a:rPr lang="en-US" sz="2400" dirty="0" err="1" smtClean="0"/>
              <a:t>lt</a:t>
            </a:r>
            <a:r>
              <a:rPr lang="en-US" sz="2400" dirty="0" smtClean="0"/>
              <a:t>/min.</a:t>
            </a:r>
            <a:endParaRPr lang="en-US" sz="2400" dirty="0"/>
          </a:p>
        </p:txBody>
      </p:sp>
      <p:sp>
        <p:nvSpPr>
          <p:cNvPr id="38925" name="Rectangle 13"/>
          <p:cNvSpPr>
            <a:spLocks noChangeArrowheads="1"/>
          </p:cNvSpPr>
          <p:nvPr/>
        </p:nvSpPr>
        <p:spPr bwMode="auto">
          <a:xfrm>
            <a:off x="939800" y="4256088"/>
            <a:ext cx="2103438" cy="655637"/>
          </a:xfrm>
          <a:prstGeom prst="rect">
            <a:avLst/>
          </a:prstGeom>
          <a:solidFill>
            <a:schemeClr val="bg2">
              <a:lumMod val="50000"/>
            </a:schemeClr>
          </a:solidFill>
          <a:ln w="12700" cap="sq">
            <a:solidFill>
              <a:schemeClr val="tx1"/>
            </a:solidFill>
            <a:miter lim="800000"/>
            <a:headEnd/>
            <a:tailEnd/>
          </a:ln>
          <a:effectLst/>
        </p:spPr>
        <p:txBody>
          <a:bodyPr wrap="none" anchor="ctr"/>
          <a:lstStyle/>
          <a:p>
            <a:endParaRPr lang="es-CO"/>
          </a:p>
        </p:txBody>
      </p:sp>
      <p:sp>
        <p:nvSpPr>
          <p:cNvPr id="38926" name="Rectangle 14"/>
          <p:cNvSpPr>
            <a:spLocks noChangeArrowheads="1"/>
          </p:cNvSpPr>
          <p:nvPr/>
        </p:nvSpPr>
        <p:spPr bwMode="auto">
          <a:xfrm>
            <a:off x="5678488" y="2573338"/>
            <a:ext cx="2101850" cy="1373187"/>
          </a:xfrm>
          <a:prstGeom prst="rect">
            <a:avLst/>
          </a:prstGeom>
          <a:solidFill>
            <a:schemeClr val="bg2">
              <a:lumMod val="50000"/>
            </a:schemeClr>
          </a:solidFill>
          <a:ln w="12700" cap="sq">
            <a:solidFill>
              <a:schemeClr val="tx1"/>
            </a:solidFill>
            <a:miter lim="800000"/>
            <a:headEnd/>
            <a:tailEnd/>
          </a:ln>
          <a:effectLst/>
        </p:spPr>
        <p:txBody>
          <a:bodyPr wrap="none" anchor="ctr"/>
          <a:lstStyle/>
          <a:p>
            <a:endParaRPr lang="es-CO"/>
          </a:p>
        </p:txBody>
      </p:sp>
      <p:cxnSp>
        <p:nvCxnSpPr>
          <p:cNvPr id="38927" name="AutoShape 15"/>
          <p:cNvCxnSpPr>
            <a:cxnSpLocks noChangeShapeType="1"/>
            <a:stCxn id="38925" idx="3"/>
            <a:endCxn id="38919" idx="2"/>
          </p:cNvCxnSpPr>
          <p:nvPr/>
        </p:nvCxnSpPr>
        <p:spPr bwMode="auto">
          <a:xfrm>
            <a:off x="3043238" y="4584700"/>
            <a:ext cx="800100" cy="7938"/>
          </a:xfrm>
          <a:prstGeom prst="straightConnector1">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8" name="AutoShape 16"/>
          <p:cNvCxnSpPr>
            <a:cxnSpLocks noChangeShapeType="1"/>
            <a:stCxn id="38918" idx="3"/>
          </p:cNvCxnSpPr>
          <p:nvPr/>
        </p:nvCxnSpPr>
        <p:spPr bwMode="auto">
          <a:xfrm flipV="1">
            <a:off x="4852988" y="1957388"/>
            <a:ext cx="1987550" cy="2330450"/>
          </a:xfrm>
          <a:prstGeom prst="bentConnector2">
            <a:avLst/>
          </a:prstGeom>
          <a:noFill/>
          <a:ln w="38100" cap="sq">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0" name="Line 18"/>
          <p:cNvSpPr>
            <a:spLocks noChangeShapeType="1"/>
          </p:cNvSpPr>
          <p:nvPr/>
        </p:nvSpPr>
        <p:spPr bwMode="auto">
          <a:xfrm>
            <a:off x="7791450" y="3757613"/>
            <a:ext cx="850900" cy="0"/>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s-CO"/>
          </a:p>
        </p:txBody>
      </p:sp>
      <p:sp>
        <p:nvSpPr>
          <p:cNvPr id="38931" name="Line 19"/>
          <p:cNvSpPr>
            <a:spLocks noChangeShapeType="1"/>
          </p:cNvSpPr>
          <p:nvPr/>
        </p:nvSpPr>
        <p:spPr bwMode="auto">
          <a:xfrm>
            <a:off x="8078788" y="3921125"/>
            <a:ext cx="463550"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s-CO"/>
          </a:p>
        </p:txBody>
      </p:sp>
      <p:sp>
        <p:nvSpPr>
          <p:cNvPr id="38932" name="Rectangle 20"/>
          <p:cNvSpPr>
            <a:spLocks noChangeArrowheads="1"/>
          </p:cNvSpPr>
          <p:nvPr/>
        </p:nvSpPr>
        <p:spPr bwMode="auto">
          <a:xfrm>
            <a:off x="850900" y="215900"/>
            <a:ext cx="7620000"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pPr algn="ctr"/>
            <a:r>
              <a:rPr lang="en-US" sz="3600" i="1">
                <a:solidFill>
                  <a:srgbClr val="D26900"/>
                </a:solidFill>
                <a:effectLst>
                  <a:outerShdw blurRad="38100" dist="38100" dir="2700000" algn="tl">
                    <a:srgbClr val="000000"/>
                  </a:outerShdw>
                </a:effectLst>
              </a:rPr>
              <a:t>Funciones</a:t>
            </a:r>
            <a:endParaRPr lang="en-US" sz="4400" i="1">
              <a:solidFill>
                <a:srgbClr val="D26900"/>
              </a:solidFill>
              <a:effectLst>
                <a:outerShdw blurRad="38100" dist="38100" dir="2700000" algn="tl">
                  <a:srgbClr val="000000"/>
                </a:outerShdw>
              </a:effectLst>
            </a:endParaRPr>
          </a:p>
        </p:txBody>
      </p:sp>
      <p:sp>
        <p:nvSpPr>
          <p:cNvPr id="38933" name="Text Box 21"/>
          <p:cNvSpPr txBox="1">
            <a:spLocks noChangeArrowheads="1"/>
          </p:cNvSpPr>
          <p:nvPr/>
        </p:nvSpPr>
        <p:spPr bwMode="auto">
          <a:xfrm>
            <a:off x="2887663" y="871538"/>
            <a:ext cx="348615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solidFill>
                  <a:srgbClr val="D66B00"/>
                </a:solidFill>
              </a:rPr>
              <a:t>Estándares de Desempeño</a:t>
            </a:r>
          </a:p>
        </p:txBody>
      </p:sp>
    </p:spTree>
    <p:extLst>
      <p:ext uri="{BB962C8B-B14F-4D97-AF65-F5344CB8AC3E}">
        <p14:creationId xmlns:p14="http://schemas.microsoft.com/office/powerpoint/2010/main" xmlns="" val="553072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5" grpId="0" animBg="1"/>
      <p:bldP spid="3893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3 Marcador de número de diapositiva"/>
          <p:cNvSpPr>
            <a:spLocks noGrp="1"/>
          </p:cNvSpPr>
          <p:nvPr>
            <p:ph type="sldNum" sz="quarter" idx="12"/>
          </p:nvPr>
        </p:nvSpPr>
        <p:spPr/>
        <p:txBody>
          <a:bodyPr/>
          <a:lstStyle/>
          <a:p>
            <a:fld id="{F6376AD0-51F5-47DC-9697-F9DA49EF09D7}" type="slidenum">
              <a:rPr lang="en-CA"/>
              <a:pPr/>
              <a:t>22</a:t>
            </a:fld>
            <a:endParaRPr lang="en-CA"/>
          </a:p>
        </p:txBody>
      </p:sp>
      <p:sp>
        <p:nvSpPr>
          <p:cNvPr id="36866" name="Rectangle 2"/>
          <p:cNvSpPr>
            <a:spLocks noChangeArrowheads="1"/>
          </p:cNvSpPr>
          <p:nvPr/>
        </p:nvSpPr>
        <p:spPr bwMode="auto">
          <a:xfrm>
            <a:off x="3995738" y="1341438"/>
            <a:ext cx="5148262" cy="1643062"/>
          </a:xfrm>
          <a:prstGeom prst="rect">
            <a:avLst/>
          </a:prstGeom>
          <a:solidFill>
            <a:schemeClr val="tx2">
              <a:lumMod val="20000"/>
              <a:lumOff val="80000"/>
            </a:schemeClr>
          </a:solidFill>
          <a:ln w="12700" cap="sq">
            <a:solidFill>
              <a:schemeClr val="tx1"/>
            </a:solidFill>
            <a:miter lim="800000"/>
            <a:headEnd type="none" w="sm" len="sm"/>
            <a:tailEnd type="none" w="sm" len="sm"/>
          </a:ln>
          <a:effectLst/>
        </p:spPr>
        <p:txBody>
          <a:bodyPr wrap="none" anchor="ctr"/>
          <a:lstStyle/>
          <a:p>
            <a:endParaRPr lang="es-CO"/>
          </a:p>
        </p:txBody>
      </p:sp>
      <p:sp>
        <p:nvSpPr>
          <p:cNvPr id="36867" name="Rectangle 3"/>
          <p:cNvSpPr>
            <a:spLocks noChangeArrowheads="1"/>
          </p:cNvSpPr>
          <p:nvPr/>
        </p:nvSpPr>
        <p:spPr bwMode="auto">
          <a:xfrm>
            <a:off x="3995738" y="2987675"/>
            <a:ext cx="4953000" cy="357187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6868" name="Text Box 4"/>
          <p:cNvSpPr txBox="1">
            <a:spLocks noChangeArrowheads="1"/>
          </p:cNvSpPr>
          <p:nvPr/>
        </p:nvSpPr>
        <p:spPr bwMode="auto">
          <a:xfrm>
            <a:off x="4614863" y="2924175"/>
            <a:ext cx="3957637" cy="11874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a:t>Desempeño deseado</a:t>
            </a:r>
          </a:p>
          <a:p>
            <a:pPr eaLnBrk="0" hangingPunct="0"/>
            <a:r>
              <a:rPr lang="en-US" sz="2400"/>
              <a:t>(lo que el usuario desea que haga el activo)</a:t>
            </a:r>
          </a:p>
        </p:txBody>
      </p:sp>
      <p:sp>
        <p:nvSpPr>
          <p:cNvPr id="36869" name="Line 5"/>
          <p:cNvSpPr>
            <a:spLocks noChangeShapeType="1"/>
          </p:cNvSpPr>
          <p:nvPr/>
        </p:nvSpPr>
        <p:spPr bwMode="auto">
          <a:xfrm flipH="1">
            <a:off x="3957638" y="1011238"/>
            <a:ext cx="12700" cy="5494337"/>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6870" name="Line 6"/>
          <p:cNvSpPr>
            <a:spLocks noChangeShapeType="1"/>
          </p:cNvSpPr>
          <p:nvPr/>
        </p:nvSpPr>
        <p:spPr bwMode="auto">
          <a:xfrm flipH="1">
            <a:off x="3956050" y="6538913"/>
            <a:ext cx="5262563"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6871" name="Line 7"/>
          <p:cNvSpPr>
            <a:spLocks noChangeShapeType="1"/>
          </p:cNvSpPr>
          <p:nvPr/>
        </p:nvSpPr>
        <p:spPr bwMode="auto">
          <a:xfrm>
            <a:off x="4067175" y="1341438"/>
            <a:ext cx="0" cy="5103812"/>
          </a:xfrm>
          <a:prstGeom prst="line">
            <a:avLst/>
          </a:prstGeom>
          <a:noFill/>
          <a:ln w="7620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6872" name="Rectangle 8"/>
          <p:cNvSpPr>
            <a:spLocks noChangeArrowheads="1"/>
          </p:cNvSpPr>
          <p:nvPr/>
        </p:nvSpPr>
        <p:spPr bwMode="auto">
          <a:xfrm>
            <a:off x="838200" y="0"/>
            <a:ext cx="7632700"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pPr algn="ctr"/>
            <a:r>
              <a:rPr lang="en-US" sz="3600" i="1">
                <a:solidFill>
                  <a:srgbClr val="D26900"/>
                </a:solidFill>
                <a:effectLst>
                  <a:outerShdw blurRad="38100" dist="38100" dir="2700000" algn="tl">
                    <a:srgbClr val="000000"/>
                  </a:outerShdw>
                </a:effectLst>
              </a:rPr>
              <a:t>Funciones</a:t>
            </a:r>
            <a:endParaRPr lang="en-US" sz="4400" i="1">
              <a:solidFill>
                <a:srgbClr val="D26900"/>
              </a:solidFill>
              <a:effectLst>
                <a:outerShdw blurRad="38100" dist="38100" dir="2700000" algn="tl">
                  <a:srgbClr val="000000"/>
                </a:outerShdw>
              </a:effectLst>
            </a:endParaRPr>
          </a:p>
        </p:txBody>
      </p:sp>
      <p:sp>
        <p:nvSpPr>
          <p:cNvPr id="36873" name="Text Box 9"/>
          <p:cNvSpPr txBox="1">
            <a:spLocks noChangeArrowheads="1"/>
          </p:cNvSpPr>
          <p:nvPr/>
        </p:nvSpPr>
        <p:spPr bwMode="auto">
          <a:xfrm>
            <a:off x="4340493" y="1414463"/>
            <a:ext cx="3930114" cy="1015663"/>
          </a:xfrm>
          <a:prstGeom prst="rect">
            <a:avLst/>
          </a:prstGeom>
          <a:noFill/>
          <a:ln>
            <a:noFill/>
          </a:ln>
          <a:effectLst/>
        </p:spPr>
        <p:txBody>
          <a:bodyPr wrap="none">
            <a:spAutoFit/>
          </a:bodyPr>
          <a:lstStyle/>
          <a:p>
            <a:pPr eaLnBrk="0" hangingPunct="0"/>
            <a:r>
              <a:rPr lang="en-US" sz="2400" dirty="0"/>
              <a:t>CAPACIDAD INICIAL</a:t>
            </a:r>
          </a:p>
          <a:p>
            <a:pPr eaLnBrk="0" hangingPunct="0"/>
            <a:r>
              <a:rPr lang="en-US" sz="2400" dirty="0"/>
              <a:t>Lo </a:t>
            </a:r>
            <a:r>
              <a:rPr lang="en-US" sz="2400" dirty="0" err="1"/>
              <a:t>que</a:t>
            </a:r>
            <a:r>
              <a:rPr lang="en-US" sz="2400" dirty="0"/>
              <a:t> </a:t>
            </a:r>
            <a:r>
              <a:rPr lang="en-US" sz="2400" dirty="0" err="1"/>
              <a:t>puede</a:t>
            </a:r>
            <a:r>
              <a:rPr lang="en-US" sz="2400" dirty="0"/>
              <a:t> </a:t>
            </a:r>
            <a:r>
              <a:rPr lang="en-US" sz="2400" dirty="0" err="1"/>
              <a:t>hacer</a:t>
            </a:r>
            <a:r>
              <a:rPr lang="en-US" sz="2400" dirty="0"/>
              <a:t> el </a:t>
            </a:r>
            <a:r>
              <a:rPr lang="en-US" sz="2400" dirty="0" err="1"/>
              <a:t>activo</a:t>
            </a:r>
            <a:endParaRPr lang="en-US" sz="2400" dirty="0"/>
          </a:p>
        </p:txBody>
      </p:sp>
      <p:sp>
        <p:nvSpPr>
          <p:cNvPr id="36874" name="Text Box 10"/>
          <p:cNvSpPr txBox="1">
            <a:spLocks noChangeArrowheads="1"/>
          </p:cNvSpPr>
          <p:nvPr/>
        </p:nvSpPr>
        <p:spPr bwMode="auto">
          <a:xfrm>
            <a:off x="457200" y="2522538"/>
            <a:ext cx="2779713" cy="120015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2400"/>
              <a:t>Hay dos tipos de estándares de desempeño</a:t>
            </a:r>
          </a:p>
        </p:txBody>
      </p:sp>
      <p:sp>
        <p:nvSpPr>
          <p:cNvPr id="36875" name="Text Box 11"/>
          <p:cNvSpPr txBox="1">
            <a:spLocks noChangeArrowheads="1"/>
          </p:cNvSpPr>
          <p:nvPr/>
        </p:nvSpPr>
        <p:spPr bwMode="auto">
          <a:xfrm>
            <a:off x="2760663" y="579438"/>
            <a:ext cx="348615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dirty="0" err="1">
                <a:solidFill>
                  <a:srgbClr val="D66B00"/>
                </a:solidFill>
              </a:rPr>
              <a:t>Estándares</a:t>
            </a:r>
            <a:r>
              <a:rPr lang="en-US" sz="2400" i="1" dirty="0">
                <a:solidFill>
                  <a:srgbClr val="D66B00"/>
                </a:solidFill>
              </a:rPr>
              <a:t> de </a:t>
            </a:r>
            <a:r>
              <a:rPr lang="en-US" sz="2400" i="1" dirty="0" err="1">
                <a:solidFill>
                  <a:srgbClr val="D66B00"/>
                </a:solidFill>
              </a:rPr>
              <a:t>Desempeño</a:t>
            </a:r>
            <a:endParaRPr lang="en-US" sz="2400" i="1" dirty="0">
              <a:solidFill>
                <a:srgbClr val="D66B00"/>
              </a:solidFill>
            </a:endParaRPr>
          </a:p>
        </p:txBody>
      </p:sp>
      <p:sp>
        <p:nvSpPr>
          <p:cNvPr id="36876" name="Line 12"/>
          <p:cNvSpPr>
            <a:spLocks noChangeShapeType="1"/>
          </p:cNvSpPr>
          <p:nvPr/>
        </p:nvSpPr>
        <p:spPr bwMode="auto">
          <a:xfrm>
            <a:off x="4211638" y="2936875"/>
            <a:ext cx="0" cy="3516313"/>
          </a:xfrm>
          <a:prstGeom prst="line">
            <a:avLst/>
          </a:prstGeom>
          <a:noFill/>
          <a:ln w="7620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3993908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wipe(down)">
                                      <p:cBhvr>
                                        <p:cTn id="7" dur="10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76"/>
                                        </p:tgtEl>
                                        <p:attrNameLst>
                                          <p:attrName>style.visibility</p:attrName>
                                        </p:attrNameLst>
                                      </p:cBhvr>
                                      <p:to>
                                        <p:strVal val="visible"/>
                                      </p:to>
                                    </p:set>
                                    <p:animEffect transition="in" filter="wipe(down)">
                                      <p:cBhvr>
                                        <p:cTn id="12" dur="10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7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3 Marcador de número de diapositiva"/>
          <p:cNvSpPr>
            <a:spLocks noGrp="1"/>
          </p:cNvSpPr>
          <p:nvPr>
            <p:ph type="sldNum" sz="quarter" idx="12"/>
          </p:nvPr>
        </p:nvSpPr>
        <p:spPr/>
        <p:txBody>
          <a:bodyPr/>
          <a:lstStyle/>
          <a:p>
            <a:fld id="{C02BCA0C-0430-4C99-ACF7-23EC8B81BE54}" type="slidenum">
              <a:rPr lang="en-CA"/>
              <a:pPr/>
              <a:t>23</a:t>
            </a:fld>
            <a:endParaRPr lang="en-CA"/>
          </a:p>
        </p:txBody>
      </p:sp>
      <p:sp>
        <p:nvSpPr>
          <p:cNvPr id="40980" name="Oval 20"/>
          <p:cNvSpPr>
            <a:spLocks noChangeArrowheads="1"/>
          </p:cNvSpPr>
          <p:nvPr/>
        </p:nvSpPr>
        <p:spPr bwMode="auto">
          <a:xfrm>
            <a:off x="2592388" y="966788"/>
            <a:ext cx="3263900" cy="393700"/>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40962" name="Rectangle 2"/>
          <p:cNvSpPr>
            <a:spLocks noChangeArrowheads="1"/>
          </p:cNvSpPr>
          <p:nvPr/>
        </p:nvSpPr>
        <p:spPr bwMode="auto">
          <a:xfrm>
            <a:off x="566738" y="1385888"/>
            <a:ext cx="8380412" cy="3859212"/>
          </a:xfrm>
          <a:prstGeom prst="rect">
            <a:avLst/>
          </a:prstGeom>
          <a:solidFill>
            <a:schemeClr val="bg2">
              <a:lumMod val="50000"/>
            </a:schemeClr>
          </a:solidFill>
          <a:ln w="12700" cap="sq">
            <a:solidFill>
              <a:schemeClr val="tx1"/>
            </a:solidFill>
            <a:miter lim="800000"/>
            <a:headEnd type="none" w="sm" len="sm"/>
            <a:tailEnd type="none" w="sm" len="sm"/>
          </a:ln>
          <a:effectLst/>
        </p:spPr>
        <p:txBody>
          <a:bodyPr wrap="none" anchor="ctr"/>
          <a:lstStyle/>
          <a:p>
            <a:pPr algn="ctr" eaLnBrk="0" hangingPunct="0"/>
            <a:endParaRPr lang="en-US" sz="2400" b="0"/>
          </a:p>
        </p:txBody>
      </p:sp>
      <p:sp>
        <p:nvSpPr>
          <p:cNvPr id="40963" name="Rectangle 3"/>
          <p:cNvSpPr>
            <a:spLocks noChangeArrowheads="1"/>
          </p:cNvSpPr>
          <p:nvPr/>
        </p:nvSpPr>
        <p:spPr bwMode="auto">
          <a:xfrm>
            <a:off x="566738" y="5259388"/>
            <a:ext cx="8380412" cy="1222375"/>
          </a:xfrm>
          <a:prstGeom prst="rect">
            <a:avLst/>
          </a:prstGeom>
          <a:solidFill>
            <a:schemeClr val="tx2">
              <a:lumMod val="75000"/>
            </a:schemeClr>
          </a:solidFill>
          <a:ln w="12700" cap="sq">
            <a:solidFill>
              <a:schemeClr val="tx1"/>
            </a:solidFill>
            <a:miter lim="800000"/>
            <a:headEnd type="none" w="sm" len="sm"/>
            <a:tailEnd type="none" w="sm" len="sm"/>
          </a:ln>
          <a:effectLst/>
        </p:spPr>
        <p:txBody>
          <a:bodyPr wrap="none" anchor="ctr"/>
          <a:lstStyle/>
          <a:p>
            <a:endParaRPr lang="es-CO"/>
          </a:p>
        </p:txBody>
      </p:sp>
      <p:sp>
        <p:nvSpPr>
          <p:cNvPr id="40965" name="Line 5"/>
          <p:cNvSpPr>
            <a:spLocks noChangeShapeType="1"/>
          </p:cNvSpPr>
          <p:nvPr/>
        </p:nvSpPr>
        <p:spPr bwMode="auto">
          <a:xfrm>
            <a:off x="533400" y="528638"/>
            <a:ext cx="0" cy="5976937"/>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40966" name="Line 6"/>
          <p:cNvSpPr>
            <a:spLocks noChangeShapeType="1"/>
          </p:cNvSpPr>
          <p:nvPr/>
        </p:nvSpPr>
        <p:spPr bwMode="auto">
          <a:xfrm flipH="1" flipV="1">
            <a:off x="554038" y="6527800"/>
            <a:ext cx="8664575" cy="11113"/>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40967" name="Line 7"/>
          <p:cNvSpPr>
            <a:spLocks noChangeShapeType="1"/>
          </p:cNvSpPr>
          <p:nvPr/>
        </p:nvSpPr>
        <p:spPr bwMode="auto">
          <a:xfrm>
            <a:off x="523875" y="1284288"/>
            <a:ext cx="0" cy="5103812"/>
          </a:xfrm>
          <a:prstGeom prst="line">
            <a:avLst/>
          </a:prstGeom>
          <a:noFill/>
          <a:ln w="7620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40968" name="Rectangle 8"/>
          <p:cNvSpPr>
            <a:spLocks noChangeArrowheads="1"/>
          </p:cNvSpPr>
          <p:nvPr/>
        </p:nvSpPr>
        <p:spPr bwMode="auto">
          <a:xfrm>
            <a:off x="698500" y="0"/>
            <a:ext cx="7772400"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pPr algn="ctr"/>
            <a:r>
              <a:rPr lang="en-US" sz="3600" i="1">
                <a:solidFill>
                  <a:srgbClr val="D26900"/>
                </a:solidFill>
                <a:effectLst>
                  <a:outerShdw blurRad="38100" dist="38100" dir="2700000" algn="tl">
                    <a:srgbClr val="000000"/>
                  </a:outerShdw>
                </a:effectLst>
              </a:rPr>
              <a:t>Un Activo Mantenible</a:t>
            </a:r>
            <a:endParaRPr lang="en-US" sz="4400" i="1">
              <a:solidFill>
                <a:srgbClr val="D26900"/>
              </a:solidFill>
              <a:effectLst>
                <a:outerShdw blurRad="38100" dist="38100" dir="2700000" algn="tl">
                  <a:srgbClr val="000000"/>
                </a:outerShdw>
              </a:effectLst>
            </a:endParaRPr>
          </a:p>
        </p:txBody>
      </p:sp>
      <p:sp>
        <p:nvSpPr>
          <p:cNvPr id="40969" name="Text Box 9"/>
          <p:cNvSpPr txBox="1">
            <a:spLocks noChangeArrowheads="1"/>
          </p:cNvSpPr>
          <p:nvPr/>
        </p:nvSpPr>
        <p:spPr bwMode="auto">
          <a:xfrm>
            <a:off x="2754313" y="912813"/>
            <a:ext cx="2495550" cy="4572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a:t>Capacidad Inicial</a:t>
            </a:r>
          </a:p>
        </p:txBody>
      </p:sp>
      <p:sp>
        <p:nvSpPr>
          <p:cNvPr id="40970" name="Text Box 10"/>
          <p:cNvSpPr txBox="1">
            <a:spLocks noChangeArrowheads="1"/>
          </p:cNvSpPr>
          <p:nvPr/>
        </p:nvSpPr>
        <p:spPr bwMode="auto">
          <a:xfrm rot="-5360011">
            <a:off x="-582613" y="4230688"/>
            <a:ext cx="1622425"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a:t>Desempeño</a:t>
            </a:r>
          </a:p>
        </p:txBody>
      </p:sp>
      <p:sp>
        <p:nvSpPr>
          <p:cNvPr id="40971" name="AutoShape 11"/>
          <p:cNvSpPr>
            <a:spLocks noChangeArrowheads="1"/>
          </p:cNvSpPr>
          <p:nvPr/>
        </p:nvSpPr>
        <p:spPr bwMode="auto">
          <a:xfrm>
            <a:off x="6248400" y="1385888"/>
            <a:ext cx="2547938" cy="3859212"/>
          </a:xfrm>
          <a:prstGeom prst="upDownArrowCallout">
            <a:avLst>
              <a:gd name="adj1" fmla="val 25000"/>
              <a:gd name="adj2" fmla="val 25000"/>
              <a:gd name="adj3" fmla="val 18933"/>
              <a:gd name="adj4" fmla="val 50000"/>
            </a:avLst>
          </a:prstGeom>
          <a:solidFill>
            <a:schemeClr val="tx2">
              <a:lumMod val="50000"/>
            </a:schemeClr>
          </a:solidFill>
          <a:ln w="12700" cap="sq">
            <a:solidFill>
              <a:schemeClr val="tx1"/>
            </a:solidFill>
            <a:miter lim="800000"/>
            <a:headEnd/>
            <a:tailEnd/>
          </a:ln>
          <a:effectLst/>
        </p:spPr>
        <p:txBody>
          <a:bodyPr wrap="none" anchor="ctr"/>
          <a:lstStyle/>
          <a:p>
            <a:pPr algn="ctr"/>
            <a:endParaRPr lang="en-US" sz="1800" b="0"/>
          </a:p>
        </p:txBody>
      </p:sp>
      <p:sp>
        <p:nvSpPr>
          <p:cNvPr id="40972" name="Text Box 12"/>
          <p:cNvSpPr txBox="1">
            <a:spLocks noChangeArrowheads="1"/>
          </p:cNvSpPr>
          <p:nvPr/>
        </p:nvSpPr>
        <p:spPr bwMode="auto">
          <a:xfrm>
            <a:off x="6424613" y="2560638"/>
            <a:ext cx="2216150" cy="146526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1800" dirty="0" err="1">
                <a:solidFill>
                  <a:schemeClr val="bg1"/>
                </a:solidFill>
              </a:rPr>
              <a:t>Mantenimiento</a:t>
            </a:r>
            <a:r>
              <a:rPr lang="en-US" sz="1800" dirty="0">
                <a:solidFill>
                  <a:schemeClr val="bg1"/>
                </a:solidFill>
              </a:rPr>
              <a:t> </a:t>
            </a:r>
            <a:r>
              <a:rPr lang="en-US" sz="1800" dirty="0" err="1">
                <a:solidFill>
                  <a:schemeClr val="bg1"/>
                </a:solidFill>
              </a:rPr>
              <a:t>logra</a:t>
            </a:r>
            <a:r>
              <a:rPr lang="en-US" sz="1800" dirty="0">
                <a:solidFill>
                  <a:schemeClr val="bg1"/>
                </a:solidFill>
              </a:rPr>
              <a:t> </a:t>
            </a:r>
            <a:r>
              <a:rPr lang="en-US" sz="1800" dirty="0" err="1">
                <a:solidFill>
                  <a:schemeClr val="bg1"/>
                </a:solidFill>
              </a:rPr>
              <a:t>sus</a:t>
            </a:r>
            <a:r>
              <a:rPr lang="en-US" sz="1800" dirty="0">
                <a:solidFill>
                  <a:schemeClr val="bg1"/>
                </a:solidFill>
              </a:rPr>
              <a:t> </a:t>
            </a:r>
            <a:r>
              <a:rPr lang="en-US" sz="1800" dirty="0" err="1">
                <a:solidFill>
                  <a:schemeClr val="bg1"/>
                </a:solidFill>
              </a:rPr>
              <a:t>objetivos</a:t>
            </a:r>
            <a:r>
              <a:rPr lang="en-US" sz="1800" dirty="0">
                <a:solidFill>
                  <a:schemeClr val="bg1"/>
                </a:solidFill>
              </a:rPr>
              <a:t> </a:t>
            </a:r>
            <a:r>
              <a:rPr lang="en-US" sz="1800" dirty="0" err="1">
                <a:solidFill>
                  <a:schemeClr val="bg1"/>
                </a:solidFill>
              </a:rPr>
              <a:t>manteniendo</a:t>
            </a:r>
            <a:r>
              <a:rPr lang="en-US" sz="1800" dirty="0">
                <a:solidFill>
                  <a:schemeClr val="bg1"/>
                </a:solidFill>
              </a:rPr>
              <a:t> la </a:t>
            </a:r>
            <a:r>
              <a:rPr lang="en-US" sz="1800" dirty="0" err="1">
                <a:solidFill>
                  <a:schemeClr val="bg1"/>
                </a:solidFill>
              </a:rPr>
              <a:t>capacidad</a:t>
            </a:r>
            <a:r>
              <a:rPr lang="en-US" sz="1800" dirty="0">
                <a:solidFill>
                  <a:schemeClr val="bg1"/>
                </a:solidFill>
              </a:rPr>
              <a:t> del </a:t>
            </a:r>
            <a:r>
              <a:rPr lang="en-US" sz="1800" dirty="0" err="1">
                <a:solidFill>
                  <a:schemeClr val="bg1"/>
                </a:solidFill>
              </a:rPr>
              <a:t>activo</a:t>
            </a:r>
            <a:r>
              <a:rPr lang="en-US" sz="1800" dirty="0">
                <a:solidFill>
                  <a:schemeClr val="bg1"/>
                </a:solidFill>
              </a:rPr>
              <a:t> en </a:t>
            </a:r>
            <a:r>
              <a:rPr lang="en-US" sz="1800" dirty="0" err="1">
                <a:solidFill>
                  <a:schemeClr val="bg1"/>
                </a:solidFill>
              </a:rPr>
              <a:t>esta</a:t>
            </a:r>
            <a:r>
              <a:rPr lang="en-US" sz="1800" dirty="0">
                <a:solidFill>
                  <a:schemeClr val="bg1"/>
                </a:solidFill>
              </a:rPr>
              <a:t> </a:t>
            </a:r>
            <a:r>
              <a:rPr lang="en-US" sz="1800" dirty="0" err="1">
                <a:solidFill>
                  <a:schemeClr val="bg1"/>
                </a:solidFill>
              </a:rPr>
              <a:t>zona</a:t>
            </a:r>
            <a:endParaRPr lang="en-US" sz="1800" dirty="0">
              <a:solidFill>
                <a:schemeClr val="bg1"/>
              </a:solidFill>
            </a:endParaRPr>
          </a:p>
        </p:txBody>
      </p:sp>
      <p:sp>
        <p:nvSpPr>
          <p:cNvPr id="40973" name="AutoShape 13"/>
          <p:cNvSpPr>
            <a:spLocks noChangeArrowheads="1"/>
          </p:cNvSpPr>
          <p:nvPr/>
        </p:nvSpPr>
        <p:spPr bwMode="auto">
          <a:xfrm>
            <a:off x="655638" y="1322388"/>
            <a:ext cx="2486025" cy="3216275"/>
          </a:xfrm>
          <a:prstGeom prst="upArrowCallout">
            <a:avLst>
              <a:gd name="adj1" fmla="val 25000"/>
              <a:gd name="adj2" fmla="val 25000"/>
              <a:gd name="adj3" fmla="val 21562"/>
              <a:gd name="adj4" fmla="val 66667"/>
            </a:avLst>
          </a:prstGeom>
          <a:solidFill>
            <a:schemeClr val="tx2">
              <a:lumMod val="50000"/>
            </a:schemeClr>
          </a:solidFill>
          <a:ln w="12700" cap="sq">
            <a:solidFill>
              <a:schemeClr val="tx1"/>
            </a:solidFill>
            <a:miter lim="800000"/>
            <a:headEnd/>
            <a:tailEnd/>
          </a:ln>
          <a:effectLst/>
        </p:spPr>
        <p:txBody>
          <a:bodyPr wrap="none" anchor="ctr"/>
          <a:lstStyle/>
          <a:p>
            <a:endParaRPr lang="es-CO"/>
          </a:p>
        </p:txBody>
      </p:sp>
      <p:sp>
        <p:nvSpPr>
          <p:cNvPr id="40974" name="AutoShape 14"/>
          <p:cNvSpPr>
            <a:spLocks noChangeArrowheads="1"/>
          </p:cNvSpPr>
          <p:nvPr/>
        </p:nvSpPr>
        <p:spPr bwMode="auto">
          <a:xfrm>
            <a:off x="3365500" y="2424113"/>
            <a:ext cx="2659063" cy="2833687"/>
          </a:xfrm>
          <a:prstGeom prst="downArrowCallout">
            <a:avLst>
              <a:gd name="adj1" fmla="val 25000"/>
              <a:gd name="adj2" fmla="val 25000"/>
              <a:gd name="adj3" fmla="val 17761"/>
              <a:gd name="adj4" fmla="val 66667"/>
            </a:avLst>
          </a:prstGeom>
          <a:solidFill>
            <a:schemeClr val="tx2">
              <a:lumMod val="50000"/>
            </a:schemeClr>
          </a:solidFill>
          <a:ln w="12700" cap="sq">
            <a:solidFill>
              <a:schemeClr val="tx1"/>
            </a:solidFill>
            <a:miter lim="800000"/>
            <a:headEnd/>
            <a:tailEnd/>
          </a:ln>
          <a:effectLst/>
        </p:spPr>
        <p:txBody>
          <a:bodyPr wrap="none" anchor="ctr"/>
          <a:lstStyle/>
          <a:p>
            <a:endParaRPr lang="es-CO"/>
          </a:p>
        </p:txBody>
      </p:sp>
      <p:sp>
        <p:nvSpPr>
          <p:cNvPr id="40975" name="Text Box 15"/>
          <p:cNvSpPr txBox="1">
            <a:spLocks noChangeArrowheads="1"/>
          </p:cNvSpPr>
          <p:nvPr/>
        </p:nvSpPr>
        <p:spPr bwMode="auto">
          <a:xfrm>
            <a:off x="784225" y="2805113"/>
            <a:ext cx="2195513" cy="11906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1800">
                <a:solidFill>
                  <a:srgbClr val="FFFFFF"/>
                </a:solidFill>
              </a:rPr>
              <a:t>No se puede aumentar la capacidad del activo por encima de esto</a:t>
            </a:r>
          </a:p>
        </p:txBody>
      </p:sp>
      <p:sp>
        <p:nvSpPr>
          <p:cNvPr id="40976" name="Text Box 16"/>
          <p:cNvSpPr txBox="1">
            <a:spLocks noChangeArrowheads="1"/>
          </p:cNvSpPr>
          <p:nvPr/>
        </p:nvSpPr>
        <p:spPr bwMode="auto">
          <a:xfrm>
            <a:off x="3365500" y="2693988"/>
            <a:ext cx="2644775" cy="146526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1800" dirty="0">
                <a:solidFill>
                  <a:srgbClr val="FFFFFF"/>
                </a:solidFill>
              </a:rPr>
              <a:t>El </a:t>
            </a:r>
            <a:r>
              <a:rPr lang="en-US" sz="1800" dirty="0" err="1">
                <a:solidFill>
                  <a:srgbClr val="FFFFFF"/>
                </a:solidFill>
              </a:rPr>
              <a:t>objetivo</a:t>
            </a:r>
            <a:r>
              <a:rPr lang="en-US" sz="1800" dirty="0">
                <a:solidFill>
                  <a:srgbClr val="FFFFFF"/>
                </a:solidFill>
              </a:rPr>
              <a:t> de</a:t>
            </a:r>
          </a:p>
          <a:p>
            <a:pPr algn="ctr" eaLnBrk="0" hangingPunct="0"/>
            <a:r>
              <a:rPr lang="en-US" sz="1800" dirty="0" err="1">
                <a:solidFill>
                  <a:srgbClr val="FFFFFF"/>
                </a:solidFill>
              </a:rPr>
              <a:t>Mantenimiento</a:t>
            </a:r>
            <a:r>
              <a:rPr lang="en-US" sz="1800" dirty="0">
                <a:solidFill>
                  <a:srgbClr val="FFFFFF"/>
                </a:solidFill>
              </a:rPr>
              <a:t> </a:t>
            </a:r>
            <a:r>
              <a:rPr lang="en-US" sz="1800" dirty="0" err="1">
                <a:solidFill>
                  <a:srgbClr val="FFFFFF"/>
                </a:solidFill>
              </a:rPr>
              <a:t>es</a:t>
            </a:r>
            <a:endParaRPr lang="en-US" sz="1800" dirty="0">
              <a:solidFill>
                <a:srgbClr val="FFFFFF"/>
              </a:solidFill>
            </a:endParaRPr>
          </a:p>
          <a:p>
            <a:pPr algn="ctr" eaLnBrk="0" hangingPunct="0"/>
            <a:r>
              <a:rPr lang="en-US" sz="1800" dirty="0" err="1">
                <a:solidFill>
                  <a:srgbClr val="FFFFFF"/>
                </a:solidFill>
              </a:rPr>
              <a:t>asegurar</a:t>
            </a:r>
            <a:r>
              <a:rPr lang="en-US" sz="1800" dirty="0">
                <a:solidFill>
                  <a:srgbClr val="FFFFFF"/>
                </a:solidFill>
              </a:rPr>
              <a:t> </a:t>
            </a:r>
            <a:r>
              <a:rPr lang="en-US" sz="1800" dirty="0" err="1">
                <a:solidFill>
                  <a:srgbClr val="FFFFFF"/>
                </a:solidFill>
              </a:rPr>
              <a:t>que</a:t>
            </a:r>
            <a:r>
              <a:rPr lang="en-US" sz="1800" dirty="0">
                <a:solidFill>
                  <a:srgbClr val="FFFFFF"/>
                </a:solidFill>
              </a:rPr>
              <a:t> la </a:t>
            </a:r>
            <a:r>
              <a:rPr lang="en-US" sz="1800" dirty="0" err="1">
                <a:solidFill>
                  <a:srgbClr val="FFFFFF"/>
                </a:solidFill>
              </a:rPr>
              <a:t>capacidad</a:t>
            </a:r>
            <a:r>
              <a:rPr lang="en-US" sz="1800" dirty="0">
                <a:solidFill>
                  <a:srgbClr val="FFFFFF"/>
                </a:solidFill>
              </a:rPr>
              <a:t> se </a:t>
            </a:r>
            <a:r>
              <a:rPr lang="en-US" sz="1800" dirty="0" err="1">
                <a:solidFill>
                  <a:srgbClr val="FFFFFF"/>
                </a:solidFill>
              </a:rPr>
              <a:t>mantenga</a:t>
            </a:r>
            <a:r>
              <a:rPr lang="en-US" sz="1800" dirty="0">
                <a:solidFill>
                  <a:srgbClr val="FFFFFF"/>
                </a:solidFill>
              </a:rPr>
              <a:t> </a:t>
            </a:r>
            <a:r>
              <a:rPr lang="en-US" sz="1800" dirty="0" err="1">
                <a:solidFill>
                  <a:srgbClr val="FFFFFF"/>
                </a:solidFill>
              </a:rPr>
              <a:t>por</a:t>
            </a:r>
            <a:r>
              <a:rPr lang="en-US" sz="1800" dirty="0">
                <a:solidFill>
                  <a:srgbClr val="FFFFFF"/>
                </a:solidFill>
              </a:rPr>
              <a:t> </a:t>
            </a:r>
            <a:r>
              <a:rPr lang="en-US" sz="1800" dirty="0" err="1">
                <a:solidFill>
                  <a:srgbClr val="FFFFFF"/>
                </a:solidFill>
              </a:rPr>
              <a:t>encima</a:t>
            </a:r>
            <a:r>
              <a:rPr lang="en-US" sz="1800" dirty="0">
                <a:solidFill>
                  <a:srgbClr val="FFFFFF"/>
                </a:solidFill>
              </a:rPr>
              <a:t> de </a:t>
            </a:r>
            <a:r>
              <a:rPr lang="en-US" sz="1800" dirty="0" err="1">
                <a:solidFill>
                  <a:srgbClr val="FFFFFF"/>
                </a:solidFill>
              </a:rPr>
              <a:t>este</a:t>
            </a:r>
            <a:r>
              <a:rPr lang="en-US" sz="1800" dirty="0">
                <a:solidFill>
                  <a:srgbClr val="FFFFFF"/>
                </a:solidFill>
              </a:rPr>
              <a:t> </a:t>
            </a:r>
            <a:r>
              <a:rPr lang="en-US" sz="1800" dirty="0" err="1">
                <a:solidFill>
                  <a:srgbClr val="FFFFFF"/>
                </a:solidFill>
              </a:rPr>
              <a:t>nivel</a:t>
            </a:r>
            <a:endParaRPr lang="en-US" sz="1800" dirty="0">
              <a:solidFill>
                <a:srgbClr val="FFFFFF"/>
              </a:solidFill>
            </a:endParaRPr>
          </a:p>
        </p:txBody>
      </p:sp>
      <p:sp>
        <p:nvSpPr>
          <p:cNvPr id="40977" name="Text Box 17"/>
          <p:cNvSpPr txBox="1">
            <a:spLocks noChangeArrowheads="1"/>
          </p:cNvSpPr>
          <p:nvPr/>
        </p:nvSpPr>
        <p:spPr bwMode="auto">
          <a:xfrm>
            <a:off x="7289800" y="184150"/>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solidFill>
                  <a:srgbClr val="FFFFFF"/>
                </a:solidFill>
              </a:rPr>
              <a:t>Funciones</a:t>
            </a:r>
          </a:p>
        </p:txBody>
      </p:sp>
      <p:sp>
        <p:nvSpPr>
          <p:cNvPr id="40981" name="Oval 21"/>
          <p:cNvSpPr>
            <a:spLocks noChangeArrowheads="1"/>
          </p:cNvSpPr>
          <p:nvPr/>
        </p:nvSpPr>
        <p:spPr bwMode="auto">
          <a:xfrm>
            <a:off x="2613025" y="5338763"/>
            <a:ext cx="3263900" cy="393700"/>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40964" name="Text Box 4"/>
          <p:cNvSpPr txBox="1">
            <a:spLocks noChangeArrowheads="1"/>
          </p:cNvSpPr>
          <p:nvPr/>
        </p:nvSpPr>
        <p:spPr bwMode="auto">
          <a:xfrm>
            <a:off x="2832100" y="5297488"/>
            <a:ext cx="2784475"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dirty="0" err="1"/>
              <a:t>Desempeño</a:t>
            </a:r>
            <a:r>
              <a:rPr lang="en-US" sz="2400" dirty="0"/>
              <a:t> </a:t>
            </a:r>
            <a:r>
              <a:rPr lang="en-US" sz="2400" dirty="0" err="1"/>
              <a:t>deseado</a:t>
            </a:r>
            <a:endParaRPr lang="en-US" sz="2400" dirty="0"/>
          </a:p>
        </p:txBody>
      </p:sp>
      <p:sp>
        <p:nvSpPr>
          <p:cNvPr id="40982" name="AutoShape 22">
            <a:hlinkClick r:id="rId3" action="ppaction://hlinksldjump"/>
          </p:cNvPr>
          <p:cNvSpPr>
            <a:spLocks noChangeArrowheads="1"/>
          </p:cNvSpPr>
          <p:nvPr/>
        </p:nvSpPr>
        <p:spPr bwMode="auto">
          <a:xfrm>
            <a:off x="8366125" y="6564313"/>
            <a:ext cx="395288" cy="293687"/>
          </a:xfrm>
          <a:prstGeom prst="rightArrow">
            <a:avLst>
              <a:gd name="adj1" fmla="val 50000"/>
              <a:gd name="adj2" fmla="val 33649"/>
            </a:avLst>
          </a:prstGeom>
          <a:solidFill>
            <a:srgbClr val="FFCC99"/>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3917568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0973"/>
                                        </p:tgtEl>
                                        <p:attrNameLst>
                                          <p:attrName>style.visibility</p:attrName>
                                        </p:attrNameLst>
                                      </p:cBhvr>
                                      <p:to>
                                        <p:strVal val="visible"/>
                                      </p:to>
                                    </p:set>
                                    <p:animEffect transition="in" filter="wipe(down)">
                                      <p:cBhvr>
                                        <p:cTn id="15" dur="1000"/>
                                        <p:tgtEl>
                                          <p:spTgt spid="409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0974"/>
                                        </p:tgtEl>
                                        <p:attrNameLst>
                                          <p:attrName>style.visibility</p:attrName>
                                        </p:attrNameLst>
                                      </p:cBhvr>
                                      <p:to>
                                        <p:strVal val="visible"/>
                                      </p:to>
                                    </p:set>
                                    <p:animEffect transition="in" filter="wipe(up)">
                                      <p:cBhvr>
                                        <p:cTn id="20" dur="1000"/>
                                        <p:tgtEl>
                                          <p:spTgt spid="4097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40971"/>
                                        </p:tgtEl>
                                        <p:attrNameLst>
                                          <p:attrName>style.visibility</p:attrName>
                                        </p:attrNameLst>
                                      </p:cBhvr>
                                      <p:to>
                                        <p:strVal val="visible"/>
                                      </p:to>
                                    </p:set>
                                    <p:animEffect transition="in" filter="barn(inHorizontal)">
                                      <p:cBhvr>
                                        <p:cTn id="25" dur="500"/>
                                        <p:tgtEl>
                                          <p:spTgt spid="4097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0982"/>
                                        </p:tgtEl>
                                        <p:attrNameLst>
                                          <p:attrName>style.visibility</p:attrName>
                                        </p:attrNameLst>
                                      </p:cBhvr>
                                      <p:to>
                                        <p:strVal val="visible"/>
                                      </p:to>
                                    </p:set>
                                    <p:animEffect transition="in" filter="box(in)">
                                      <p:cBhvr>
                                        <p:cTn id="30" dur="5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0" grpId="0" animBg="1"/>
      <p:bldP spid="40971" grpId="0" animBg="1"/>
      <p:bldP spid="40973" grpId="0" animBg="1"/>
      <p:bldP spid="40974" grpId="0" animBg="1"/>
      <p:bldP spid="40981" grpId="0" animBg="1"/>
      <p:bldP spid="4098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normAutofit/>
          </a:bodyPr>
          <a:lstStyle/>
          <a:p>
            <a:r>
              <a:rPr lang="en-GB" sz="2800">
                <a:latin typeface="Arial" pitchFamily="34" charset="0"/>
              </a:rPr>
              <a:t>FUNCIONES Y DESEMPEÑO ESPERADO (Cont.)</a:t>
            </a:r>
            <a:endParaRPr lang="es-ES_tradnl" sz="2800">
              <a:latin typeface="Arial" pitchFamily="34" charset="0"/>
            </a:endParaRPr>
          </a:p>
        </p:txBody>
      </p:sp>
      <p:sp>
        <p:nvSpPr>
          <p:cNvPr id="584707" name="Rectangle 3"/>
          <p:cNvSpPr>
            <a:spLocks noGrp="1" noChangeArrowheads="1"/>
          </p:cNvSpPr>
          <p:nvPr>
            <p:ph idx="1"/>
          </p:nvPr>
        </p:nvSpPr>
        <p:spPr>
          <a:xfrm>
            <a:off x="457200" y="1600200"/>
            <a:ext cx="8178800" cy="4171950"/>
          </a:xfrm>
        </p:spPr>
        <p:txBody>
          <a:bodyPr>
            <a:normAutofit fontScale="92500" lnSpcReduction="10000"/>
          </a:bodyPr>
          <a:lstStyle/>
          <a:p>
            <a:r>
              <a:rPr lang="es-ES_tradnl" sz="1800"/>
              <a:t>EL CONTEXTO OPERACIONAL</a:t>
            </a:r>
          </a:p>
          <a:p>
            <a:pPr>
              <a:buFontTx/>
              <a:buNone/>
            </a:pPr>
            <a:r>
              <a:rPr lang="es-ES_tradnl" sz="1800"/>
              <a:t>El contexto impregna todo el proceso de formulación de estrategias de mantenimiento, iniciando en la definición de funciones.</a:t>
            </a:r>
          </a:p>
          <a:p>
            <a:pPr>
              <a:buFontTx/>
              <a:buNone/>
            </a:pPr>
            <a:r>
              <a:rPr lang="es-ES_tradnl" sz="1800"/>
              <a:t>Factores Influyentes:</a:t>
            </a:r>
          </a:p>
          <a:p>
            <a:pPr lvl="1"/>
            <a:r>
              <a:rPr lang="es-ES_tradnl" sz="1600"/>
              <a:t>Procesos de flujo continuo o procesos batch</a:t>
            </a:r>
          </a:p>
          <a:p>
            <a:pPr lvl="1"/>
            <a:r>
              <a:rPr lang="es-ES_tradnl" sz="1600"/>
              <a:t>Redundancia</a:t>
            </a:r>
          </a:p>
          <a:p>
            <a:pPr lvl="1"/>
            <a:r>
              <a:rPr lang="es-ES_tradnl" sz="1600"/>
              <a:t>Estándares de calidad</a:t>
            </a:r>
          </a:p>
          <a:p>
            <a:pPr lvl="1"/>
            <a:r>
              <a:rPr lang="es-ES_tradnl" sz="1600"/>
              <a:t>Estándares ambientales</a:t>
            </a:r>
          </a:p>
          <a:p>
            <a:pPr lvl="1"/>
            <a:r>
              <a:rPr lang="es-ES_tradnl" sz="1600"/>
              <a:t>Riesgos en seguridad</a:t>
            </a:r>
          </a:p>
          <a:p>
            <a:pPr lvl="1"/>
            <a:r>
              <a:rPr lang="es-ES_tradnl" sz="1600"/>
              <a:t>Turnos de trabajo</a:t>
            </a:r>
          </a:p>
          <a:p>
            <a:pPr lvl="1"/>
            <a:r>
              <a:rPr lang="es-ES_tradnl" sz="1600"/>
              <a:t>Material en proceso</a:t>
            </a:r>
          </a:p>
          <a:p>
            <a:pPr lvl="1"/>
            <a:r>
              <a:rPr lang="es-ES_tradnl" sz="1600"/>
              <a:t>Tiempo de Reparación</a:t>
            </a:r>
          </a:p>
          <a:p>
            <a:pPr lvl="1"/>
            <a:r>
              <a:rPr lang="es-ES_tradnl" sz="1600"/>
              <a:t>Repuestos</a:t>
            </a:r>
          </a:p>
          <a:p>
            <a:pPr lvl="1"/>
            <a:r>
              <a:rPr lang="es-ES_tradnl" sz="1600"/>
              <a:t>Demanda (Mercado)</a:t>
            </a:r>
          </a:p>
          <a:p>
            <a:pPr lvl="1"/>
            <a:r>
              <a:rPr lang="es-ES_tradnl" sz="1600"/>
              <a:t>Suministro materia prima</a:t>
            </a:r>
          </a:p>
        </p:txBody>
      </p:sp>
      <p:sp>
        <p:nvSpPr>
          <p:cNvPr id="4" name="5 Marcador de número de diapositiva"/>
          <p:cNvSpPr>
            <a:spLocks noGrp="1"/>
          </p:cNvSpPr>
          <p:nvPr>
            <p:ph type="sldNum" sz="quarter" idx="12"/>
          </p:nvPr>
        </p:nvSpPr>
        <p:spPr/>
        <p:txBody>
          <a:bodyPr/>
          <a:lstStyle/>
          <a:p>
            <a:fld id="{64B4D464-93C0-4552-8F36-ADA4A8FB8892}" type="slidenum">
              <a:rPr lang="en-US"/>
              <a:pPr/>
              <a:t>24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4706"/>
                                        </p:tgtEl>
                                        <p:attrNameLst>
                                          <p:attrName>style.visibility</p:attrName>
                                        </p:attrNameLst>
                                      </p:cBhvr>
                                      <p:to>
                                        <p:strVal val="visible"/>
                                      </p:to>
                                    </p:set>
                                    <p:anim calcmode="lin" valueType="num">
                                      <p:cBhvr additive="base">
                                        <p:cTn id="7" dur="500" fill="hold"/>
                                        <p:tgtEl>
                                          <p:spTgt spid="584706"/>
                                        </p:tgtEl>
                                        <p:attrNameLst>
                                          <p:attrName>ppt_x</p:attrName>
                                        </p:attrNameLst>
                                      </p:cBhvr>
                                      <p:tavLst>
                                        <p:tav tm="0">
                                          <p:val>
                                            <p:strVal val="0-#ppt_w/2"/>
                                          </p:val>
                                        </p:tav>
                                        <p:tav tm="100000">
                                          <p:val>
                                            <p:strVal val="#ppt_x"/>
                                          </p:val>
                                        </p:tav>
                                      </p:tavLst>
                                    </p:anim>
                                    <p:anim calcmode="lin" valueType="num">
                                      <p:cBhvr additive="base">
                                        <p:cTn id="8" dur="500" fill="hold"/>
                                        <p:tgtEl>
                                          <p:spTgt spid="5847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584707">
                                            <p:txEl>
                                              <p:pRg st="0" end="0"/>
                                            </p:txEl>
                                          </p:spTgt>
                                        </p:tgtEl>
                                        <p:attrNameLst>
                                          <p:attrName>style.visibility</p:attrName>
                                        </p:attrNameLst>
                                      </p:cBhvr>
                                      <p:to>
                                        <p:strVal val="visible"/>
                                      </p:to>
                                    </p:set>
                                    <p:animEffect transition="in" filter="blinds(vertical)">
                                      <p:cBhvr>
                                        <p:cTn id="13" dur="500"/>
                                        <p:tgtEl>
                                          <p:spTgt spid="58470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584707">
                                            <p:txEl>
                                              <p:pRg st="1" end="1"/>
                                            </p:txEl>
                                          </p:spTgt>
                                        </p:tgtEl>
                                        <p:attrNameLst>
                                          <p:attrName>style.visibility</p:attrName>
                                        </p:attrNameLst>
                                      </p:cBhvr>
                                      <p:to>
                                        <p:strVal val="visible"/>
                                      </p:to>
                                    </p:set>
                                    <p:animEffect transition="in" filter="blinds(vertical)">
                                      <p:cBhvr>
                                        <p:cTn id="18" dur="500"/>
                                        <p:tgtEl>
                                          <p:spTgt spid="58470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584707">
                                            <p:txEl>
                                              <p:pRg st="2" end="2"/>
                                            </p:txEl>
                                          </p:spTgt>
                                        </p:tgtEl>
                                        <p:attrNameLst>
                                          <p:attrName>style.visibility</p:attrName>
                                        </p:attrNameLst>
                                      </p:cBhvr>
                                      <p:to>
                                        <p:strVal val="visible"/>
                                      </p:to>
                                    </p:set>
                                    <p:animEffect transition="in" filter="blinds(vertical)">
                                      <p:cBhvr>
                                        <p:cTn id="23" dur="500"/>
                                        <p:tgtEl>
                                          <p:spTgt spid="58470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584707">
                                            <p:txEl>
                                              <p:pRg st="3" end="3"/>
                                            </p:txEl>
                                          </p:spTgt>
                                        </p:tgtEl>
                                        <p:attrNameLst>
                                          <p:attrName>style.visibility</p:attrName>
                                        </p:attrNameLst>
                                      </p:cBhvr>
                                      <p:to>
                                        <p:strVal val="visible"/>
                                      </p:to>
                                    </p:set>
                                    <p:animEffect transition="in" filter="blinds(vertical)">
                                      <p:cBhvr>
                                        <p:cTn id="28" dur="500"/>
                                        <p:tgtEl>
                                          <p:spTgt spid="58470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childTnLst>
                                    <p:set>
                                      <p:cBhvr>
                                        <p:cTn id="32" dur="1" fill="hold">
                                          <p:stCondLst>
                                            <p:cond delay="0"/>
                                          </p:stCondLst>
                                        </p:cTn>
                                        <p:tgtEl>
                                          <p:spTgt spid="584707">
                                            <p:txEl>
                                              <p:pRg st="4" end="4"/>
                                            </p:txEl>
                                          </p:spTgt>
                                        </p:tgtEl>
                                        <p:attrNameLst>
                                          <p:attrName>style.visibility</p:attrName>
                                        </p:attrNameLst>
                                      </p:cBhvr>
                                      <p:to>
                                        <p:strVal val="visible"/>
                                      </p:to>
                                    </p:set>
                                    <p:animEffect transition="in" filter="blinds(vertical)">
                                      <p:cBhvr>
                                        <p:cTn id="33" dur="500"/>
                                        <p:tgtEl>
                                          <p:spTgt spid="58470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584707">
                                            <p:txEl>
                                              <p:pRg st="5" end="5"/>
                                            </p:txEl>
                                          </p:spTgt>
                                        </p:tgtEl>
                                        <p:attrNameLst>
                                          <p:attrName>style.visibility</p:attrName>
                                        </p:attrNameLst>
                                      </p:cBhvr>
                                      <p:to>
                                        <p:strVal val="visible"/>
                                      </p:to>
                                    </p:set>
                                    <p:animEffect transition="in" filter="blinds(vertical)">
                                      <p:cBhvr>
                                        <p:cTn id="38" dur="500"/>
                                        <p:tgtEl>
                                          <p:spTgt spid="584707">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childTnLst>
                                    <p:set>
                                      <p:cBhvr>
                                        <p:cTn id="42" dur="1" fill="hold">
                                          <p:stCondLst>
                                            <p:cond delay="0"/>
                                          </p:stCondLst>
                                        </p:cTn>
                                        <p:tgtEl>
                                          <p:spTgt spid="584707">
                                            <p:txEl>
                                              <p:pRg st="6" end="6"/>
                                            </p:txEl>
                                          </p:spTgt>
                                        </p:tgtEl>
                                        <p:attrNameLst>
                                          <p:attrName>style.visibility</p:attrName>
                                        </p:attrNameLst>
                                      </p:cBhvr>
                                      <p:to>
                                        <p:strVal val="visible"/>
                                      </p:to>
                                    </p:set>
                                    <p:animEffect transition="in" filter="blinds(vertical)">
                                      <p:cBhvr>
                                        <p:cTn id="43" dur="500"/>
                                        <p:tgtEl>
                                          <p:spTgt spid="584707">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584707">
                                            <p:txEl>
                                              <p:pRg st="7" end="7"/>
                                            </p:txEl>
                                          </p:spTgt>
                                        </p:tgtEl>
                                        <p:attrNameLst>
                                          <p:attrName>style.visibility</p:attrName>
                                        </p:attrNameLst>
                                      </p:cBhvr>
                                      <p:to>
                                        <p:strVal val="visible"/>
                                      </p:to>
                                    </p:set>
                                    <p:animEffect transition="in" filter="blinds(vertical)">
                                      <p:cBhvr>
                                        <p:cTn id="48" dur="500"/>
                                        <p:tgtEl>
                                          <p:spTgt spid="584707">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5" fill="hold" grpId="0" nodeType="clickEffect">
                                  <p:stCondLst>
                                    <p:cond delay="0"/>
                                  </p:stCondLst>
                                  <p:childTnLst>
                                    <p:set>
                                      <p:cBhvr>
                                        <p:cTn id="52" dur="1" fill="hold">
                                          <p:stCondLst>
                                            <p:cond delay="0"/>
                                          </p:stCondLst>
                                        </p:cTn>
                                        <p:tgtEl>
                                          <p:spTgt spid="584707">
                                            <p:txEl>
                                              <p:pRg st="8" end="8"/>
                                            </p:txEl>
                                          </p:spTgt>
                                        </p:tgtEl>
                                        <p:attrNameLst>
                                          <p:attrName>style.visibility</p:attrName>
                                        </p:attrNameLst>
                                      </p:cBhvr>
                                      <p:to>
                                        <p:strVal val="visible"/>
                                      </p:to>
                                    </p:set>
                                    <p:animEffect transition="in" filter="blinds(vertical)">
                                      <p:cBhvr>
                                        <p:cTn id="53" dur="500"/>
                                        <p:tgtEl>
                                          <p:spTgt spid="584707">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5" fill="hold" grpId="0" nodeType="clickEffect">
                                  <p:stCondLst>
                                    <p:cond delay="0"/>
                                  </p:stCondLst>
                                  <p:childTnLst>
                                    <p:set>
                                      <p:cBhvr>
                                        <p:cTn id="57" dur="1" fill="hold">
                                          <p:stCondLst>
                                            <p:cond delay="0"/>
                                          </p:stCondLst>
                                        </p:cTn>
                                        <p:tgtEl>
                                          <p:spTgt spid="584707">
                                            <p:txEl>
                                              <p:pRg st="9" end="9"/>
                                            </p:txEl>
                                          </p:spTgt>
                                        </p:tgtEl>
                                        <p:attrNameLst>
                                          <p:attrName>style.visibility</p:attrName>
                                        </p:attrNameLst>
                                      </p:cBhvr>
                                      <p:to>
                                        <p:strVal val="visible"/>
                                      </p:to>
                                    </p:set>
                                    <p:animEffect transition="in" filter="blinds(vertical)">
                                      <p:cBhvr>
                                        <p:cTn id="58" dur="500"/>
                                        <p:tgtEl>
                                          <p:spTgt spid="584707">
                                            <p:txEl>
                                              <p:pRg st="9" end="9"/>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5" fill="hold" grpId="0" nodeType="clickEffect">
                                  <p:stCondLst>
                                    <p:cond delay="0"/>
                                  </p:stCondLst>
                                  <p:childTnLst>
                                    <p:set>
                                      <p:cBhvr>
                                        <p:cTn id="62" dur="1" fill="hold">
                                          <p:stCondLst>
                                            <p:cond delay="0"/>
                                          </p:stCondLst>
                                        </p:cTn>
                                        <p:tgtEl>
                                          <p:spTgt spid="584707">
                                            <p:txEl>
                                              <p:pRg st="10" end="10"/>
                                            </p:txEl>
                                          </p:spTgt>
                                        </p:tgtEl>
                                        <p:attrNameLst>
                                          <p:attrName>style.visibility</p:attrName>
                                        </p:attrNameLst>
                                      </p:cBhvr>
                                      <p:to>
                                        <p:strVal val="visible"/>
                                      </p:to>
                                    </p:set>
                                    <p:animEffect transition="in" filter="blinds(vertical)">
                                      <p:cBhvr>
                                        <p:cTn id="63" dur="500"/>
                                        <p:tgtEl>
                                          <p:spTgt spid="584707">
                                            <p:txEl>
                                              <p:pRg st="10" end="1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5" fill="hold" grpId="0" nodeType="clickEffect">
                                  <p:stCondLst>
                                    <p:cond delay="0"/>
                                  </p:stCondLst>
                                  <p:childTnLst>
                                    <p:set>
                                      <p:cBhvr>
                                        <p:cTn id="67" dur="1" fill="hold">
                                          <p:stCondLst>
                                            <p:cond delay="0"/>
                                          </p:stCondLst>
                                        </p:cTn>
                                        <p:tgtEl>
                                          <p:spTgt spid="584707">
                                            <p:txEl>
                                              <p:pRg st="11" end="11"/>
                                            </p:txEl>
                                          </p:spTgt>
                                        </p:tgtEl>
                                        <p:attrNameLst>
                                          <p:attrName>style.visibility</p:attrName>
                                        </p:attrNameLst>
                                      </p:cBhvr>
                                      <p:to>
                                        <p:strVal val="visible"/>
                                      </p:to>
                                    </p:set>
                                    <p:animEffect transition="in" filter="blinds(vertical)">
                                      <p:cBhvr>
                                        <p:cTn id="68" dur="500"/>
                                        <p:tgtEl>
                                          <p:spTgt spid="584707">
                                            <p:txEl>
                                              <p:pRg st="11" end="1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5" fill="hold" grpId="0" nodeType="clickEffect">
                                  <p:stCondLst>
                                    <p:cond delay="0"/>
                                  </p:stCondLst>
                                  <p:childTnLst>
                                    <p:set>
                                      <p:cBhvr>
                                        <p:cTn id="72" dur="1" fill="hold">
                                          <p:stCondLst>
                                            <p:cond delay="0"/>
                                          </p:stCondLst>
                                        </p:cTn>
                                        <p:tgtEl>
                                          <p:spTgt spid="584707">
                                            <p:txEl>
                                              <p:pRg st="12" end="12"/>
                                            </p:txEl>
                                          </p:spTgt>
                                        </p:tgtEl>
                                        <p:attrNameLst>
                                          <p:attrName>style.visibility</p:attrName>
                                        </p:attrNameLst>
                                      </p:cBhvr>
                                      <p:to>
                                        <p:strVal val="visible"/>
                                      </p:to>
                                    </p:set>
                                    <p:animEffect transition="in" filter="blinds(vertical)">
                                      <p:cBhvr>
                                        <p:cTn id="73" dur="500"/>
                                        <p:tgtEl>
                                          <p:spTgt spid="584707">
                                            <p:txEl>
                                              <p:pRg st="12" end="12"/>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584707">
                                            <p:txEl>
                                              <p:pRg st="13" end="13"/>
                                            </p:txEl>
                                          </p:spTgt>
                                        </p:tgtEl>
                                        <p:attrNameLst>
                                          <p:attrName>style.visibility</p:attrName>
                                        </p:attrNameLst>
                                      </p:cBhvr>
                                      <p:to>
                                        <p:strVal val="visible"/>
                                      </p:to>
                                    </p:set>
                                    <p:animEffect transition="in" filter="blinds(vertical)">
                                      <p:cBhvr>
                                        <p:cTn id="78" dur="500"/>
                                        <p:tgtEl>
                                          <p:spTgt spid="5847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animBg="1" autoUpdateAnimBg="0"/>
      <p:bldP spid="584707"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9265AA7-5A9A-45EB-A9D2-78EA4A6437A0}" type="slidenum">
              <a:rPr lang="en-CA"/>
              <a:pPr/>
              <a:t>25</a:t>
            </a:fld>
            <a:endParaRPr lang="en-CA"/>
          </a:p>
        </p:txBody>
      </p:sp>
      <p:graphicFrame>
        <p:nvGraphicFramePr>
          <p:cNvPr id="45058" name="Object 2"/>
          <p:cNvGraphicFramePr>
            <a:graphicFrameLocks noChangeAspect="1"/>
          </p:cNvGraphicFramePr>
          <p:nvPr/>
        </p:nvGraphicFramePr>
        <p:xfrm>
          <a:off x="838200" y="1857375"/>
          <a:ext cx="7677150" cy="3933825"/>
        </p:xfrm>
        <a:graphic>
          <a:graphicData uri="http://schemas.openxmlformats.org/presentationml/2006/ole">
            <p:oleObj spid="_x0000_s651331" name="Worksheet" r:id="rId4" imgW="5734202" imgH="2924251" progId="Excel.Sheet.8">
              <p:embed/>
            </p:oleObj>
          </a:graphicData>
        </a:graphic>
      </p:graphicFrame>
      <p:sp>
        <p:nvSpPr>
          <p:cNvPr id="45059" name="Rectangle 3"/>
          <p:cNvSpPr>
            <a:spLocks noChangeArrowheads="1"/>
          </p:cNvSpPr>
          <p:nvPr/>
        </p:nvSpPr>
        <p:spPr bwMode="auto">
          <a:xfrm>
            <a:off x="976313" y="576263"/>
            <a:ext cx="7339012" cy="58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pPr algn="ctr"/>
            <a:r>
              <a:rPr lang="en-US" sz="3600" i="1">
                <a:solidFill>
                  <a:srgbClr val="D26900"/>
                </a:solidFill>
                <a:effectLst>
                  <a:outerShdw blurRad="38100" dist="38100" dir="2700000" algn="tl">
                    <a:srgbClr val="000000"/>
                  </a:outerShdw>
                </a:effectLst>
              </a:rPr>
              <a:t>Su Carro</a:t>
            </a:r>
            <a:endParaRPr lang="en-US" sz="4400" i="1">
              <a:solidFill>
                <a:srgbClr val="D26900"/>
              </a:solidFill>
              <a:effectLst>
                <a:outerShdw blurRad="38100" dist="38100" dir="2700000" algn="tl">
                  <a:srgbClr val="000000"/>
                </a:outerShdw>
              </a:effectLst>
            </a:endParaRPr>
          </a:p>
        </p:txBody>
      </p:sp>
    </p:spTree>
    <p:extLst>
      <p:ext uri="{BB962C8B-B14F-4D97-AF65-F5344CB8AC3E}">
        <p14:creationId xmlns:p14="http://schemas.microsoft.com/office/powerpoint/2010/main" xmlns="" val="3034810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381000"/>
            <a:ext cx="7885113" cy="1281113"/>
          </a:xfrm>
        </p:spPr>
        <p:txBody>
          <a:bodyPr>
            <a:normAutofit/>
          </a:bodyPr>
          <a:lstStyle/>
          <a:p>
            <a:pPr algn="just"/>
            <a:r>
              <a:rPr lang="en-US" sz="3600" i="1" dirty="0">
                <a:solidFill>
                  <a:srgbClr val="D26900"/>
                </a:solidFill>
                <a:latin typeface="Times New Roman" pitchFamily="18" charset="0"/>
              </a:rPr>
              <a:t>La </a:t>
            </a:r>
            <a:r>
              <a:rPr lang="en-US" sz="3600" i="1" dirty="0" err="1">
                <a:solidFill>
                  <a:srgbClr val="D26900"/>
                </a:solidFill>
                <a:latin typeface="Times New Roman" pitchFamily="18" charset="0"/>
              </a:rPr>
              <a:t>Función</a:t>
            </a:r>
            <a:r>
              <a:rPr lang="en-US" sz="3600" i="1" dirty="0">
                <a:solidFill>
                  <a:srgbClr val="D26900"/>
                </a:solidFill>
                <a:latin typeface="Times New Roman" pitchFamily="18" charset="0"/>
              </a:rPr>
              <a:t> </a:t>
            </a:r>
            <a:r>
              <a:rPr lang="en-US" sz="3600" i="1" dirty="0" err="1">
                <a:solidFill>
                  <a:srgbClr val="D26900"/>
                </a:solidFill>
                <a:latin typeface="Times New Roman" pitchFamily="18" charset="0"/>
              </a:rPr>
              <a:t>Primaria</a:t>
            </a:r>
            <a:r>
              <a:rPr lang="en-US" sz="3600" i="1" dirty="0">
                <a:solidFill>
                  <a:srgbClr val="D26900"/>
                </a:solidFill>
                <a:latin typeface="Times New Roman" pitchFamily="18" charset="0"/>
              </a:rPr>
              <a:t> </a:t>
            </a:r>
            <a:r>
              <a:rPr lang="en-US" sz="3600" i="1" dirty="0" err="1">
                <a:solidFill>
                  <a:srgbClr val="D26900"/>
                </a:solidFill>
                <a:latin typeface="Times New Roman" pitchFamily="18" charset="0"/>
              </a:rPr>
              <a:t>Generalmente</a:t>
            </a:r>
            <a:r>
              <a:rPr lang="en-US" sz="3600" i="1" dirty="0">
                <a:solidFill>
                  <a:srgbClr val="D26900"/>
                </a:solidFill>
                <a:latin typeface="Times New Roman" pitchFamily="18" charset="0"/>
              </a:rPr>
              <a:t> </a:t>
            </a:r>
            <a:r>
              <a:rPr lang="en-US" sz="3600" i="1" dirty="0" err="1">
                <a:solidFill>
                  <a:srgbClr val="D26900"/>
                </a:solidFill>
                <a:latin typeface="Times New Roman" pitchFamily="18" charset="0"/>
              </a:rPr>
              <a:t>Especifica</a:t>
            </a:r>
            <a:r>
              <a:rPr lang="en-US" sz="3600" i="1" dirty="0">
                <a:solidFill>
                  <a:srgbClr val="D26900"/>
                </a:solidFill>
                <a:latin typeface="Times New Roman" pitchFamily="18" charset="0"/>
              </a:rPr>
              <a:t> </a:t>
            </a:r>
            <a:r>
              <a:rPr lang="en-US" sz="3600" i="1" dirty="0" err="1">
                <a:solidFill>
                  <a:srgbClr val="D26900"/>
                </a:solidFill>
                <a:latin typeface="Times New Roman" pitchFamily="18" charset="0"/>
              </a:rPr>
              <a:t>Porque</a:t>
            </a:r>
            <a:r>
              <a:rPr lang="en-US" sz="3600" i="1" dirty="0">
                <a:solidFill>
                  <a:srgbClr val="D26900"/>
                </a:solidFill>
                <a:latin typeface="Times New Roman" pitchFamily="18" charset="0"/>
              </a:rPr>
              <a:t> </a:t>
            </a:r>
            <a:r>
              <a:rPr lang="en-US" sz="3600" i="1" dirty="0" err="1">
                <a:solidFill>
                  <a:srgbClr val="D26900"/>
                </a:solidFill>
                <a:latin typeface="Times New Roman" pitchFamily="18" charset="0"/>
              </a:rPr>
              <a:t>Existe</a:t>
            </a:r>
            <a:r>
              <a:rPr lang="en-US" sz="3600" i="1" dirty="0">
                <a:solidFill>
                  <a:srgbClr val="D26900"/>
                </a:solidFill>
                <a:latin typeface="Times New Roman" pitchFamily="18" charset="0"/>
              </a:rPr>
              <a:t> el </a:t>
            </a:r>
            <a:r>
              <a:rPr lang="en-US" sz="3600" i="1" dirty="0" err="1">
                <a:solidFill>
                  <a:srgbClr val="D26900"/>
                </a:solidFill>
                <a:latin typeface="Times New Roman" pitchFamily="18" charset="0"/>
              </a:rPr>
              <a:t>Activo</a:t>
            </a:r>
            <a:r>
              <a:rPr lang="en-US" sz="3600" i="1" dirty="0">
                <a:solidFill>
                  <a:schemeClr val="tx1"/>
                </a:solidFill>
                <a:latin typeface="Times New Roman" pitchFamily="18" charset="0"/>
              </a:rPr>
              <a:t> </a:t>
            </a:r>
            <a:endParaRPr lang="en-US" i="1" dirty="0">
              <a:solidFill>
                <a:schemeClr val="tx1"/>
              </a:solidFill>
              <a:latin typeface="Times New Roman" pitchFamily="18" charset="0"/>
            </a:endParaRPr>
          </a:p>
        </p:txBody>
      </p:sp>
      <p:sp>
        <p:nvSpPr>
          <p:cNvPr id="5" name="4 Marcador de número de diapositiva"/>
          <p:cNvSpPr>
            <a:spLocks noGrp="1"/>
          </p:cNvSpPr>
          <p:nvPr>
            <p:ph type="sldNum" sz="quarter" idx="12"/>
          </p:nvPr>
        </p:nvSpPr>
        <p:spPr/>
        <p:txBody>
          <a:bodyPr>
            <a:normAutofit/>
          </a:bodyPr>
          <a:lstStyle/>
          <a:p>
            <a:fld id="{C12018CC-7508-4774-92D6-20B4C3CC152D}" type="slidenum">
              <a:rPr lang="en-CA"/>
              <a:pPr/>
              <a:t>26</a:t>
            </a:fld>
            <a:endParaRPr lang="en-CA"/>
          </a:p>
        </p:txBody>
      </p:sp>
      <p:sp>
        <p:nvSpPr>
          <p:cNvPr id="47107" name="Text Box 3"/>
          <p:cNvSpPr txBox="1">
            <a:spLocks noChangeArrowheads="1"/>
          </p:cNvSpPr>
          <p:nvPr/>
        </p:nvSpPr>
        <p:spPr bwMode="auto">
          <a:xfrm>
            <a:off x="584200" y="1843118"/>
            <a:ext cx="8085138" cy="4524315"/>
          </a:xfrm>
          <a:prstGeom prst="rect">
            <a:avLst/>
          </a:prstGeom>
          <a:solidFill>
            <a:schemeClr val="tx2">
              <a:lumMod val="20000"/>
              <a:lumOff val="80000"/>
            </a:schemeClr>
          </a:solidFill>
          <a:ln w="12700" cap="sq">
            <a:solidFill>
              <a:schemeClr val="tx1"/>
            </a:solidFill>
            <a:miter lim="800000"/>
            <a:headEnd/>
            <a:tailEnd/>
          </a:ln>
          <a:effectLst/>
        </p:spPr>
        <p:txBody>
          <a:bodyPr anchor="ctr">
            <a:spAutoFit/>
          </a:bodyPr>
          <a:lstStyle>
            <a:lvl1pPr marL="225425" indent="-225425">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l" eaLnBrk="0" hangingPunct="0"/>
            <a:r>
              <a:rPr lang="en-US" sz="2400" dirty="0">
                <a:latin typeface="Times New Roman" pitchFamily="18" charset="0"/>
              </a:rPr>
              <a:t>• La </a:t>
            </a:r>
            <a:r>
              <a:rPr lang="en-US" sz="2400" dirty="0" err="1">
                <a:latin typeface="Times New Roman" pitchFamily="18" charset="0"/>
              </a:rPr>
              <a:t>función</a:t>
            </a:r>
            <a:r>
              <a:rPr lang="en-US" sz="2400" dirty="0">
                <a:latin typeface="Times New Roman" pitchFamily="18" charset="0"/>
              </a:rPr>
              <a:t> </a:t>
            </a:r>
            <a:r>
              <a:rPr lang="en-US" sz="2400" dirty="0" err="1">
                <a:latin typeface="Times New Roman" pitchFamily="18" charset="0"/>
              </a:rPr>
              <a:t>primaria</a:t>
            </a:r>
            <a:r>
              <a:rPr lang="en-US" sz="2400" dirty="0">
                <a:latin typeface="Times New Roman" pitchFamily="18" charset="0"/>
              </a:rPr>
              <a:t> de </a:t>
            </a:r>
            <a:r>
              <a:rPr lang="en-US" sz="2400" dirty="0" err="1">
                <a:latin typeface="Times New Roman" pitchFamily="18" charset="0"/>
              </a:rPr>
              <a:t>una</a:t>
            </a:r>
            <a:r>
              <a:rPr lang="en-US" sz="2400" dirty="0">
                <a:latin typeface="Times New Roman" pitchFamily="18" charset="0"/>
              </a:rPr>
              <a:t> </a:t>
            </a:r>
            <a:r>
              <a:rPr lang="en-US" sz="2400" dirty="0" err="1">
                <a:latin typeface="Times New Roman" pitchFamily="18" charset="0"/>
              </a:rPr>
              <a:t>silla</a:t>
            </a:r>
            <a:r>
              <a:rPr lang="en-US" sz="2400" dirty="0">
                <a:latin typeface="Times New Roman" pitchFamily="18" charset="0"/>
              </a:rPr>
              <a:t> </a:t>
            </a:r>
            <a:r>
              <a:rPr lang="en-US" sz="2400" dirty="0" err="1">
                <a:latin typeface="Times New Roman" pitchFamily="18" charset="0"/>
              </a:rPr>
              <a:t>es</a:t>
            </a:r>
            <a:r>
              <a:rPr lang="en-US" sz="2400" dirty="0">
                <a:latin typeface="Times New Roman" pitchFamily="18" charset="0"/>
              </a:rPr>
              <a:t>.....</a:t>
            </a:r>
          </a:p>
          <a:p>
            <a:pPr algn="l" eaLnBrk="0" hangingPunct="0"/>
            <a:endParaRPr lang="en-US" sz="2400" dirty="0">
              <a:latin typeface="Times New Roman" pitchFamily="18" charset="0"/>
            </a:endParaRPr>
          </a:p>
          <a:p>
            <a:pPr algn="l" eaLnBrk="0" hangingPunct="0"/>
            <a:r>
              <a:rPr lang="en-US" sz="2400" dirty="0">
                <a:latin typeface="Times New Roman" pitchFamily="18" charset="0"/>
              </a:rPr>
              <a:t>• La </a:t>
            </a:r>
            <a:r>
              <a:rPr lang="en-US" sz="2400" dirty="0" err="1">
                <a:latin typeface="Times New Roman" pitchFamily="18" charset="0"/>
              </a:rPr>
              <a:t>función</a:t>
            </a:r>
            <a:r>
              <a:rPr lang="en-US" sz="2400" dirty="0">
                <a:latin typeface="Times New Roman" pitchFamily="18" charset="0"/>
              </a:rPr>
              <a:t> </a:t>
            </a:r>
            <a:r>
              <a:rPr lang="en-US" sz="2400" dirty="0" err="1">
                <a:latin typeface="Times New Roman" pitchFamily="18" charset="0"/>
              </a:rPr>
              <a:t>primaria</a:t>
            </a:r>
            <a:r>
              <a:rPr lang="en-US" sz="2400" dirty="0">
                <a:latin typeface="Times New Roman" pitchFamily="18" charset="0"/>
              </a:rPr>
              <a:t> del </a:t>
            </a:r>
            <a:r>
              <a:rPr lang="en-US" sz="2400" dirty="0" err="1">
                <a:latin typeface="Times New Roman" pitchFamily="18" charset="0"/>
              </a:rPr>
              <a:t>aviso</a:t>
            </a:r>
            <a:r>
              <a:rPr lang="en-US" sz="2400" dirty="0">
                <a:latin typeface="Times New Roman" pitchFamily="18" charset="0"/>
              </a:rPr>
              <a:t> </a:t>
            </a:r>
            <a:r>
              <a:rPr lang="en-US" sz="2400" dirty="0" err="1">
                <a:latin typeface="Times New Roman" pitchFamily="18" charset="0"/>
              </a:rPr>
              <a:t>afuera</a:t>
            </a:r>
            <a:r>
              <a:rPr lang="en-US" sz="2400" dirty="0">
                <a:latin typeface="Times New Roman" pitchFamily="18" charset="0"/>
              </a:rPr>
              <a:t> de </a:t>
            </a:r>
            <a:r>
              <a:rPr lang="en-US" sz="2400" dirty="0" err="1">
                <a:latin typeface="Times New Roman" pitchFamily="18" charset="0"/>
              </a:rPr>
              <a:t>una</a:t>
            </a:r>
            <a:r>
              <a:rPr lang="en-US" sz="2400" dirty="0">
                <a:latin typeface="Times New Roman" pitchFamily="18" charset="0"/>
              </a:rPr>
              <a:t> </a:t>
            </a:r>
            <a:r>
              <a:rPr lang="en-US" sz="2400" dirty="0" err="1">
                <a:latin typeface="Times New Roman" pitchFamily="18" charset="0"/>
              </a:rPr>
              <a:t>fábrica</a:t>
            </a:r>
            <a:r>
              <a:rPr lang="en-US" sz="2400" dirty="0">
                <a:latin typeface="Times New Roman" pitchFamily="18" charset="0"/>
              </a:rPr>
              <a:t> </a:t>
            </a:r>
            <a:r>
              <a:rPr lang="en-US" sz="2400" dirty="0" err="1">
                <a:latin typeface="Times New Roman" pitchFamily="18" charset="0"/>
              </a:rPr>
              <a:t>es</a:t>
            </a:r>
            <a:r>
              <a:rPr lang="en-US" sz="2400" dirty="0">
                <a:latin typeface="Times New Roman" pitchFamily="18" charset="0"/>
              </a:rPr>
              <a:t> ...</a:t>
            </a:r>
          </a:p>
          <a:p>
            <a:pPr algn="l" eaLnBrk="0" hangingPunct="0"/>
            <a:endParaRPr lang="en-US" sz="2400" dirty="0">
              <a:latin typeface="Times New Roman" pitchFamily="18" charset="0"/>
            </a:endParaRPr>
          </a:p>
          <a:p>
            <a:pPr algn="l" eaLnBrk="0" hangingPunct="0"/>
            <a:r>
              <a:rPr lang="en-US" sz="2400" dirty="0">
                <a:latin typeface="Times New Roman" pitchFamily="18" charset="0"/>
              </a:rPr>
              <a:t>• La </a:t>
            </a:r>
            <a:r>
              <a:rPr lang="en-US" sz="2400" dirty="0" err="1">
                <a:latin typeface="Times New Roman" pitchFamily="18" charset="0"/>
              </a:rPr>
              <a:t>función</a:t>
            </a:r>
            <a:r>
              <a:rPr lang="en-US" sz="2400" dirty="0">
                <a:latin typeface="Times New Roman" pitchFamily="18" charset="0"/>
              </a:rPr>
              <a:t> </a:t>
            </a:r>
            <a:r>
              <a:rPr lang="en-US" sz="2400" dirty="0" err="1">
                <a:latin typeface="Times New Roman" pitchFamily="18" charset="0"/>
              </a:rPr>
              <a:t>primaria</a:t>
            </a:r>
            <a:r>
              <a:rPr lang="en-US" sz="2400" dirty="0">
                <a:latin typeface="Times New Roman" pitchFamily="18" charset="0"/>
              </a:rPr>
              <a:t> de </a:t>
            </a:r>
            <a:r>
              <a:rPr lang="en-US" sz="2400" dirty="0" err="1">
                <a:latin typeface="Times New Roman" pitchFamily="18" charset="0"/>
              </a:rPr>
              <a:t>una</a:t>
            </a:r>
            <a:r>
              <a:rPr lang="en-US" sz="2400" dirty="0">
                <a:latin typeface="Times New Roman" pitchFamily="18" charset="0"/>
              </a:rPr>
              <a:t> </a:t>
            </a:r>
            <a:r>
              <a:rPr lang="en-US" sz="2400" dirty="0" err="1">
                <a:latin typeface="Times New Roman" pitchFamily="18" charset="0"/>
              </a:rPr>
              <a:t>máquina</a:t>
            </a:r>
            <a:r>
              <a:rPr lang="en-US" sz="2400" dirty="0">
                <a:latin typeface="Times New Roman" pitchFamily="18" charset="0"/>
              </a:rPr>
              <a:t> de </a:t>
            </a:r>
            <a:r>
              <a:rPr lang="en-US" sz="2400" dirty="0" err="1">
                <a:latin typeface="Times New Roman" pitchFamily="18" charset="0"/>
              </a:rPr>
              <a:t>llenado</a:t>
            </a:r>
            <a:r>
              <a:rPr lang="en-US" sz="2400" dirty="0">
                <a:latin typeface="Times New Roman" pitchFamily="18" charset="0"/>
              </a:rPr>
              <a:t> en </a:t>
            </a:r>
            <a:r>
              <a:rPr lang="en-US" sz="2400" dirty="0" err="1">
                <a:latin typeface="Times New Roman" pitchFamily="18" charset="0"/>
              </a:rPr>
              <a:t>una</a:t>
            </a:r>
            <a:r>
              <a:rPr lang="en-US" sz="2400" dirty="0">
                <a:latin typeface="Times New Roman" pitchFamily="18" charset="0"/>
              </a:rPr>
              <a:t> </a:t>
            </a:r>
            <a:r>
              <a:rPr lang="en-US" sz="2400" dirty="0" err="1">
                <a:latin typeface="Times New Roman" pitchFamily="18" charset="0"/>
              </a:rPr>
              <a:t>fábrica</a:t>
            </a:r>
            <a:r>
              <a:rPr lang="en-US" sz="2400" dirty="0">
                <a:latin typeface="Times New Roman" pitchFamily="18" charset="0"/>
              </a:rPr>
              <a:t>  de </a:t>
            </a:r>
            <a:r>
              <a:rPr lang="en-US" sz="2400" dirty="0" err="1">
                <a:latin typeface="Times New Roman" pitchFamily="18" charset="0"/>
              </a:rPr>
              <a:t>alimentos</a:t>
            </a:r>
            <a:r>
              <a:rPr lang="en-US" sz="2400" dirty="0">
                <a:latin typeface="Times New Roman" pitchFamily="18" charset="0"/>
              </a:rPr>
              <a:t> </a:t>
            </a:r>
            <a:r>
              <a:rPr lang="en-US" sz="2400" dirty="0" err="1">
                <a:latin typeface="Times New Roman" pitchFamily="18" charset="0"/>
              </a:rPr>
              <a:t>es</a:t>
            </a:r>
            <a:r>
              <a:rPr lang="en-US" sz="2400" dirty="0">
                <a:latin typeface="Times New Roman" pitchFamily="18" charset="0"/>
              </a:rPr>
              <a:t> ...</a:t>
            </a:r>
          </a:p>
          <a:p>
            <a:pPr algn="l" eaLnBrk="0" hangingPunct="0"/>
            <a:endParaRPr lang="en-US" sz="2400" dirty="0">
              <a:latin typeface="Times New Roman" pitchFamily="18" charset="0"/>
            </a:endParaRPr>
          </a:p>
          <a:p>
            <a:pPr algn="l" eaLnBrk="0" hangingPunct="0"/>
            <a:r>
              <a:rPr lang="en-US" sz="2400" dirty="0">
                <a:latin typeface="Times New Roman" pitchFamily="18" charset="0"/>
              </a:rPr>
              <a:t>• La </a:t>
            </a:r>
            <a:r>
              <a:rPr lang="en-US" sz="2400" dirty="0" err="1">
                <a:latin typeface="Times New Roman" pitchFamily="18" charset="0"/>
              </a:rPr>
              <a:t>función</a:t>
            </a:r>
            <a:r>
              <a:rPr lang="en-US" sz="2400" dirty="0">
                <a:latin typeface="Times New Roman" pitchFamily="18" charset="0"/>
              </a:rPr>
              <a:t> </a:t>
            </a:r>
            <a:r>
              <a:rPr lang="en-US" sz="2400" dirty="0" err="1">
                <a:latin typeface="Times New Roman" pitchFamily="18" charset="0"/>
              </a:rPr>
              <a:t>primaria</a:t>
            </a:r>
            <a:r>
              <a:rPr lang="en-US" sz="2400" dirty="0">
                <a:latin typeface="Times New Roman" pitchFamily="18" charset="0"/>
              </a:rPr>
              <a:t> de </a:t>
            </a:r>
            <a:r>
              <a:rPr lang="en-US" sz="2400" dirty="0" err="1">
                <a:latin typeface="Times New Roman" pitchFamily="18" charset="0"/>
              </a:rPr>
              <a:t>las</a:t>
            </a:r>
            <a:r>
              <a:rPr lang="en-US" sz="2400" dirty="0">
                <a:latin typeface="Times New Roman" pitchFamily="18" charset="0"/>
              </a:rPr>
              <a:t> </a:t>
            </a:r>
            <a:r>
              <a:rPr lang="en-US" sz="2400" dirty="0" err="1">
                <a:latin typeface="Times New Roman" pitchFamily="18" charset="0"/>
              </a:rPr>
              <a:t>paredes</a:t>
            </a:r>
            <a:r>
              <a:rPr lang="en-US" sz="2400" dirty="0">
                <a:latin typeface="Times New Roman" pitchFamily="18" charset="0"/>
              </a:rPr>
              <a:t> </a:t>
            </a:r>
            <a:r>
              <a:rPr lang="en-US" sz="2400" dirty="0" err="1">
                <a:latin typeface="Times New Roman" pitchFamily="18" charset="0"/>
              </a:rPr>
              <a:t>externas</a:t>
            </a:r>
            <a:r>
              <a:rPr lang="en-US" sz="2400" dirty="0">
                <a:latin typeface="Times New Roman" pitchFamily="18" charset="0"/>
              </a:rPr>
              <a:t> de </a:t>
            </a:r>
            <a:r>
              <a:rPr lang="en-US" sz="2400" dirty="0" err="1">
                <a:latin typeface="Times New Roman" pitchFamily="18" charset="0"/>
              </a:rPr>
              <a:t>una</a:t>
            </a:r>
            <a:r>
              <a:rPr lang="en-US" sz="2400" dirty="0">
                <a:latin typeface="Times New Roman" pitchFamily="18" charset="0"/>
              </a:rPr>
              <a:t> casa </a:t>
            </a:r>
            <a:r>
              <a:rPr lang="en-US" sz="2400" dirty="0" err="1">
                <a:latin typeface="Times New Roman" pitchFamily="18" charset="0"/>
              </a:rPr>
              <a:t>es</a:t>
            </a:r>
            <a:r>
              <a:rPr lang="en-US" sz="2400" dirty="0">
                <a:latin typeface="Times New Roman" pitchFamily="18" charset="0"/>
              </a:rPr>
              <a:t>...</a:t>
            </a:r>
          </a:p>
        </p:txBody>
      </p:sp>
      <p:sp>
        <p:nvSpPr>
          <p:cNvPr id="47108" name="Rectangle 4"/>
          <p:cNvSpPr>
            <a:spLocks noChangeArrowheads="1"/>
          </p:cNvSpPr>
          <p:nvPr/>
        </p:nvSpPr>
        <p:spPr bwMode="auto">
          <a:xfrm>
            <a:off x="4017963" y="6218238"/>
            <a:ext cx="1522412"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14673114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74800" y="317500"/>
            <a:ext cx="7035800" cy="982663"/>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5" name="4 Marcador de número de diapositiva"/>
          <p:cNvSpPr>
            <a:spLocks noGrp="1"/>
          </p:cNvSpPr>
          <p:nvPr>
            <p:ph type="sldNum" sz="quarter" idx="12"/>
          </p:nvPr>
        </p:nvSpPr>
        <p:spPr/>
        <p:txBody>
          <a:bodyPr>
            <a:normAutofit/>
          </a:bodyPr>
          <a:lstStyle/>
          <a:p>
            <a:fld id="{DE574902-7B27-4B6B-A894-E2678429DA77}" type="slidenum">
              <a:rPr lang="en-CA"/>
              <a:pPr/>
              <a:t>27</a:t>
            </a:fld>
            <a:endParaRPr lang="en-CA"/>
          </a:p>
        </p:txBody>
      </p:sp>
      <p:sp>
        <p:nvSpPr>
          <p:cNvPr id="55299" name="Rectangle 3"/>
          <p:cNvSpPr>
            <a:spLocks noChangeArrowheads="1"/>
          </p:cNvSpPr>
          <p:nvPr/>
        </p:nvSpPr>
        <p:spPr bwMode="auto">
          <a:xfrm>
            <a:off x="987425" y="1784003"/>
            <a:ext cx="7427913" cy="384720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lnSpc>
                <a:spcPct val="80000"/>
              </a:lnSpc>
              <a:spcBef>
                <a:spcPct val="20000"/>
              </a:spcBef>
              <a:spcAft>
                <a:spcPct val="20000"/>
              </a:spcAft>
            </a:pPr>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r>
              <a:rPr lang="en-US" sz="2400" dirty="0"/>
              <a:t>.</a:t>
            </a:r>
          </a:p>
          <a:p>
            <a:pPr algn="just" eaLnBrk="0" hangingPunct="0">
              <a:lnSpc>
                <a:spcPct val="80000"/>
              </a:lnSpc>
              <a:spcBef>
                <a:spcPct val="20000"/>
              </a:spcBef>
              <a:spcAft>
                <a:spcPct val="20000"/>
              </a:spcAft>
            </a:pPr>
            <a:r>
              <a:rPr lang="en-US" sz="2400" dirty="0" err="1"/>
              <a:t>Una</a:t>
            </a:r>
            <a:r>
              <a:rPr lang="en-US" sz="2400" dirty="0"/>
              <a:t> </a:t>
            </a:r>
            <a:r>
              <a:rPr lang="en-US" sz="2400" dirty="0" err="1"/>
              <a:t>función</a:t>
            </a:r>
            <a:r>
              <a:rPr lang="en-US" sz="2400" dirty="0"/>
              <a:t> </a:t>
            </a:r>
            <a:r>
              <a:rPr lang="en-US" sz="2400" dirty="0" err="1"/>
              <a:t>puede</a:t>
            </a:r>
            <a:r>
              <a:rPr lang="en-US" sz="2400" dirty="0"/>
              <a:t> </a:t>
            </a:r>
            <a:r>
              <a:rPr lang="en-US" sz="2400" dirty="0" err="1"/>
              <a:t>tener</a:t>
            </a:r>
            <a:r>
              <a:rPr lang="en-US" sz="2400" dirty="0"/>
              <a:t> </a:t>
            </a:r>
            <a:r>
              <a:rPr lang="en-US" sz="2400" dirty="0" err="1"/>
              <a:t>más</a:t>
            </a:r>
            <a:r>
              <a:rPr lang="en-US" sz="2400" dirty="0"/>
              <a:t> de un </a:t>
            </a:r>
            <a:r>
              <a:rPr lang="en-US" sz="2400" dirty="0" err="1"/>
              <a:t>estándar</a:t>
            </a:r>
            <a:r>
              <a:rPr lang="en-US" sz="2400" dirty="0"/>
              <a:t> de </a:t>
            </a:r>
            <a:r>
              <a:rPr lang="en-US" sz="2400" dirty="0" err="1"/>
              <a:t>desempeño</a:t>
            </a:r>
            <a:r>
              <a:rPr lang="en-US" sz="2400" dirty="0"/>
              <a:t> </a:t>
            </a:r>
            <a:r>
              <a:rPr lang="en-US" sz="2400" dirty="0" err="1"/>
              <a:t>deseado</a:t>
            </a:r>
            <a:r>
              <a:rPr lang="en-US" sz="2400" dirty="0"/>
              <a:t>, </a:t>
            </a:r>
            <a:r>
              <a:rPr lang="en-US" sz="2400" dirty="0" err="1"/>
              <a:t>tal</a:t>
            </a:r>
            <a:r>
              <a:rPr lang="en-US" sz="2400" dirty="0"/>
              <a:t> </a:t>
            </a:r>
            <a:r>
              <a:rPr lang="en-US" sz="2400" dirty="0" err="1"/>
              <a:t>como</a:t>
            </a:r>
            <a:r>
              <a:rPr lang="en-US" sz="2400" dirty="0"/>
              <a:t>:</a:t>
            </a:r>
          </a:p>
          <a:p>
            <a:pPr algn="just" eaLnBrk="0" hangingPunct="0">
              <a:lnSpc>
                <a:spcPct val="80000"/>
              </a:lnSpc>
              <a:spcBef>
                <a:spcPct val="20000"/>
              </a:spcBef>
              <a:spcAft>
                <a:spcPct val="20000"/>
              </a:spcAft>
            </a:pPr>
            <a:endParaRPr lang="en-US" sz="2400" dirty="0">
              <a:solidFill>
                <a:srgbClr val="FF0000"/>
              </a:solidFill>
            </a:endParaRPr>
          </a:p>
          <a:p>
            <a:pPr algn="just" eaLnBrk="0" hangingPunct="0">
              <a:lnSpc>
                <a:spcPct val="80000"/>
              </a:lnSpc>
              <a:spcBef>
                <a:spcPct val="20000"/>
              </a:spcBef>
              <a:spcAft>
                <a:spcPct val="20000"/>
              </a:spcAft>
            </a:pPr>
            <a:r>
              <a:rPr lang="en-US" sz="2800" dirty="0">
                <a:solidFill>
                  <a:srgbClr val="FF0000"/>
                </a:solidFill>
              </a:rPr>
              <a:t>“</a:t>
            </a:r>
            <a:r>
              <a:rPr lang="en-US" sz="2400" dirty="0" err="1">
                <a:solidFill>
                  <a:srgbClr val="FF0000"/>
                </a:solidFill>
              </a:rPr>
              <a:t>Calentar</a:t>
            </a:r>
            <a:r>
              <a:rPr lang="en-US" sz="2400" dirty="0">
                <a:solidFill>
                  <a:srgbClr val="FF0000"/>
                </a:solidFill>
              </a:rPr>
              <a:t> hasta 500 kg de un </a:t>
            </a:r>
            <a:r>
              <a:rPr lang="en-US" sz="2400" dirty="0" err="1">
                <a:solidFill>
                  <a:srgbClr val="FF0000"/>
                </a:solidFill>
              </a:rPr>
              <a:t>producto</a:t>
            </a:r>
            <a:r>
              <a:rPr lang="en-US" sz="2400" dirty="0">
                <a:solidFill>
                  <a:srgbClr val="FF0000"/>
                </a:solidFill>
              </a:rPr>
              <a:t> X </a:t>
            </a:r>
            <a:r>
              <a:rPr lang="en-US" sz="2400" dirty="0" err="1">
                <a:solidFill>
                  <a:srgbClr val="FF0000"/>
                </a:solidFill>
              </a:rPr>
              <a:t>desde</a:t>
            </a:r>
            <a:r>
              <a:rPr lang="en-US" sz="2400" dirty="0">
                <a:solidFill>
                  <a:srgbClr val="FF0000"/>
                </a:solidFill>
              </a:rPr>
              <a:t> la </a:t>
            </a:r>
            <a:r>
              <a:rPr lang="en-US" sz="2400" dirty="0" err="1">
                <a:solidFill>
                  <a:srgbClr val="FF0000"/>
                </a:solidFill>
              </a:rPr>
              <a:t>temperatura</a:t>
            </a:r>
            <a:r>
              <a:rPr lang="en-US" sz="2400" dirty="0">
                <a:solidFill>
                  <a:srgbClr val="FF0000"/>
                </a:solidFill>
              </a:rPr>
              <a:t> </a:t>
            </a:r>
            <a:r>
              <a:rPr lang="en-US" sz="2400" dirty="0" err="1">
                <a:solidFill>
                  <a:srgbClr val="FF0000"/>
                </a:solidFill>
              </a:rPr>
              <a:t>ambiente</a:t>
            </a:r>
            <a:r>
              <a:rPr lang="en-US" sz="2400" dirty="0">
                <a:solidFill>
                  <a:srgbClr val="FF0000"/>
                </a:solidFill>
              </a:rPr>
              <a:t> hasta el </a:t>
            </a:r>
            <a:r>
              <a:rPr lang="en-US" sz="2400" dirty="0" err="1">
                <a:solidFill>
                  <a:srgbClr val="FF0000"/>
                </a:solidFill>
              </a:rPr>
              <a:t>punto</a:t>
            </a:r>
            <a:r>
              <a:rPr lang="en-US" sz="2400" dirty="0">
                <a:solidFill>
                  <a:srgbClr val="FF0000"/>
                </a:solidFill>
              </a:rPr>
              <a:t> de </a:t>
            </a:r>
            <a:r>
              <a:rPr lang="en-US" sz="2400" dirty="0" err="1">
                <a:solidFill>
                  <a:srgbClr val="FF0000"/>
                </a:solidFill>
              </a:rPr>
              <a:t>ebullición</a:t>
            </a:r>
            <a:r>
              <a:rPr lang="en-US" sz="2400" dirty="0">
                <a:solidFill>
                  <a:srgbClr val="FF0000"/>
                </a:solidFill>
              </a:rPr>
              <a:t>  (125°C) en </a:t>
            </a:r>
            <a:r>
              <a:rPr lang="en-US" sz="2400" dirty="0" err="1">
                <a:solidFill>
                  <a:srgbClr val="FF0000"/>
                </a:solidFill>
              </a:rPr>
              <a:t>una</a:t>
            </a:r>
            <a:r>
              <a:rPr lang="en-US" sz="2400" dirty="0">
                <a:solidFill>
                  <a:srgbClr val="FF0000"/>
                </a:solidFill>
              </a:rPr>
              <a:t> </a:t>
            </a:r>
            <a:r>
              <a:rPr lang="en-US" sz="2400" dirty="0" err="1">
                <a:solidFill>
                  <a:srgbClr val="FF0000"/>
                </a:solidFill>
              </a:rPr>
              <a:t>hora</a:t>
            </a:r>
            <a:r>
              <a:rPr lang="en-US" sz="2400" dirty="0">
                <a:solidFill>
                  <a:srgbClr val="FF0000"/>
                </a:solidFill>
              </a:rPr>
              <a:t>.”</a:t>
            </a:r>
          </a:p>
          <a:p>
            <a:pPr algn="just" eaLnBrk="0" hangingPunct="0">
              <a:lnSpc>
                <a:spcPct val="80000"/>
              </a:lnSpc>
              <a:spcBef>
                <a:spcPct val="20000"/>
              </a:spcBef>
              <a:spcAft>
                <a:spcPct val="20000"/>
              </a:spcAft>
            </a:pPr>
            <a:endParaRPr lang="en-US" sz="2400" dirty="0"/>
          </a:p>
          <a:p>
            <a:pPr algn="just" eaLnBrk="0" hangingPunct="0">
              <a:lnSpc>
                <a:spcPct val="80000"/>
              </a:lnSpc>
              <a:spcBef>
                <a:spcPct val="20000"/>
              </a:spcBef>
              <a:spcAft>
                <a:spcPct val="20000"/>
              </a:spcAft>
            </a:pPr>
            <a:r>
              <a:rPr lang="en-US" sz="2400" dirty="0" err="1"/>
              <a:t>Aquí</a:t>
            </a:r>
            <a:r>
              <a:rPr lang="en-US" sz="2400" dirty="0"/>
              <a:t>, el </a:t>
            </a:r>
            <a:r>
              <a:rPr lang="en-US" sz="2400" dirty="0" err="1"/>
              <a:t>estándar</a:t>
            </a:r>
            <a:r>
              <a:rPr lang="en-US" sz="2400" dirty="0"/>
              <a:t> de </a:t>
            </a:r>
            <a:r>
              <a:rPr lang="en-US" sz="2400" dirty="0" err="1"/>
              <a:t>desempeño</a:t>
            </a:r>
            <a:r>
              <a:rPr lang="en-US" sz="2400" dirty="0"/>
              <a:t> </a:t>
            </a:r>
            <a:r>
              <a:rPr lang="en-US" sz="2400" dirty="0" err="1"/>
              <a:t>deseado</a:t>
            </a:r>
            <a:r>
              <a:rPr lang="en-US" sz="2400" dirty="0"/>
              <a:t> </a:t>
            </a:r>
            <a:r>
              <a:rPr lang="en-US" sz="2400" dirty="0" err="1"/>
              <a:t>está</a:t>
            </a:r>
            <a:r>
              <a:rPr lang="en-US" sz="2400" dirty="0"/>
              <a:t> </a:t>
            </a:r>
            <a:r>
              <a:rPr lang="en-US" sz="2400" dirty="0" err="1"/>
              <a:t>relacionado</a:t>
            </a:r>
            <a:r>
              <a:rPr lang="en-US" sz="2400" dirty="0"/>
              <a:t> con el peso, la </a:t>
            </a:r>
            <a:r>
              <a:rPr lang="en-US" sz="2400" dirty="0" err="1"/>
              <a:t>temperatura</a:t>
            </a:r>
            <a:r>
              <a:rPr lang="en-US" sz="2400" dirty="0"/>
              <a:t> y el </a:t>
            </a:r>
            <a:r>
              <a:rPr lang="en-US" sz="2400" dirty="0" err="1"/>
              <a:t>tiempo</a:t>
            </a:r>
            <a:r>
              <a:rPr lang="en-US" sz="2400" dirty="0"/>
              <a:t>.</a:t>
            </a:r>
          </a:p>
        </p:txBody>
      </p:sp>
      <p:sp>
        <p:nvSpPr>
          <p:cNvPr id="55300" name="Rectangle 4"/>
          <p:cNvSpPr>
            <a:spLocks noChangeArrowheads="1"/>
          </p:cNvSpPr>
          <p:nvPr/>
        </p:nvSpPr>
        <p:spPr bwMode="auto">
          <a:xfrm>
            <a:off x="4441825" y="6218238"/>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5411500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63600" y="355600"/>
            <a:ext cx="7823200" cy="982663"/>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5" name="4 Marcador de número de diapositiva"/>
          <p:cNvSpPr>
            <a:spLocks noGrp="1"/>
          </p:cNvSpPr>
          <p:nvPr>
            <p:ph type="sldNum" sz="quarter" idx="12"/>
          </p:nvPr>
        </p:nvSpPr>
        <p:spPr/>
        <p:txBody>
          <a:bodyPr>
            <a:normAutofit/>
          </a:bodyPr>
          <a:lstStyle/>
          <a:p>
            <a:fld id="{D3B6E03E-18FC-4766-935D-8C342F2673E1}" type="slidenum">
              <a:rPr lang="en-CA"/>
              <a:pPr/>
              <a:t>28</a:t>
            </a:fld>
            <a:endParaRPr lang="en-CA"/>
          </a:p>
        </p:txBody>
      </p:sp>
      <p:sp>
        <p:nvSpPr>
          <p:cNvPr id="57347" name="Rectangle 3"/>
          <p:cNvSpPr>
            <a:spLocks noChangeArrowheads="1"/>
          </p:cNvSpPr>
          <p:nvPr/>
        </p:nvSpPr>
        <p:spPr bwMode="auto">
          <a:xfrm>
            <a:off x="785813" y="2033903"/>
            <a:ext cx="7659687" cy="3637919"/>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lnSpc>
                <a:spcPct val="80000"/>
              </a:lnSpc>
              <a:spcBef>
                <a:spcPct val="20000"/>
              </a:spcBef>
              <a:spcAft>
                <a:spcPct val="20000"/>
              </a:spcAft>
            </a:pPr>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r>
              <a:rPr lang="en-US" sz="2400" dirty="0"/>
              <a:t>.</a:t>
            </a:r>
          </a:p>
          <a:p>
            <a:pPr algn="just" eaLnBrk="0" hangingPunct="0">
              <a:lnSpc>
                <a:spcPct val="80000"/>
              </a:lnSpc>
              <a:spcBef>
                <a:spcPct val="20000"/>
              </a:spcBef>
              <a:spcAft>
                <a:spcPct val="20000"/>
              </a:spcAft>
            </a:pPr>
            <a:r>
              <a:rPr lang="en-US" sz="2400" dirty="0"/>
              <a:t>• </a:t>
            </a:r>
            <a:r>
              <a:rPr lang="en-US" sz="2400" dirty="0" err="1"/>
              <a:t>Cuantificando</a:t>
            </a:r>
            <a:r>
              <a:rPr lang="en-US" sz="2400" dirty="0"/>
              <a:t> </a:t>
            </a:r>
            <a:r>
              <a:rPr lang="en-US" sz="2400" dirty="0" err="1"/>
              <a:t>estándares</a:t>
            </a:r>
            <a:r>
              <a:rPr lang="en-US" sz="2400" dirty="0"/>
              <a:t> de </a:t>
            </a:r>
            <a:r>
              <a:rPr lang="en-US" sz="2400" dirty="0" err="1"/>
              <a:t>desempeño</a:t>
            </a:r>
            <a:r>
              <a:rPr lang="en-US" sz="2400" dirty="0"/>
              <a:t> </a:t>
            </a:r>
          </a:p>
          <a:p>
            <a:pPr lvl="1" algn="just" eaLnBrk="0" hangingPunct="0">
              <a:lnSpc>
                <a:spcPct val="80000"/>
              </a:lnSpc>
              <a:spcBef>
                <a:spcPct val="20000"/>
              </a:spcBef>
              <a:spcAft>
                <a:spcPct val="20000"/>
              </a:spcAft>
            </a:pPr>
            <a:r>
              <a:rPr lang="en-US" sz="2400" dirty="0"/>
              <a:t>Los </a:t>
            </a:r>
            <a:r>
              <a:rPr lang="en-US" sz="2400" dirty="0" err="1"/>
              <a:t>estándares</a:t>
            </a:r>
            <a:r>
              <a:rPr lang="en-US" sz="2400" dirty="0"/>
              <a:t> de </a:t>
            </a:r>
            <a:r>
              <a:rPr lang="en-US" sz="2400" dirty="0" err="1"/>
              <a:t>desempeño</a:t>
            </a:r>
            <a:r>
              <a:rPr lang="en-US" sz="2400" dirty="0"/>
              <a:t> </a:t>
            </a:r>
            <a:r>
              <a:rPr lang="en-US" sz="2400" dirty="0" err="1"/>
              <a:t>deben</a:t>
            </a:r>
            <a:r>
              <a:rPr lang="en-US" sz="2400" dirty="0"/>
              <a:t> </a:t>
            </a:r>
            <a:r>
              <a:rPr lang="en-US" sz="2400" dirty="0" err="1"/>
              <a:t>ser</a:t>
            </a:r>
            <a:r>
              <a:rPr lang="en-US" sz="2400" dirty="0"/>
              <a:t> </a:t>
            </a:r>
            <a:r>
              <a:rPr lang="en-US" sz="2400" dirty="0" err="1"/>
              <a:t>cuantificados</a:t>
            </a:r>
            <a:r>
              <a:rPr lang="en-US" sz="2400" dirty="0"/>
              <a:t> en </a:t>
            </a:r>
            <a:r>
              <a:rPr lang="en-US" sz="2400" dirty="0" err="1"/>
              <a:t>donde</a:t>
            </a:r>
            <a:r>
              <a:rPr lang="en-US" sz="2400" dirty="0"/>
              <a:t> sea </a:t>
            </a:r>
            <a:r>
              <a:rPr lang="en-US" sz="2400" dirty="0" err="1"/>
              <a:t>posible</a:t>
            </a:r>
            <a:r>
              <a:rPr lang="en-US" sz="2400" dirty="0"/>
              <a:t>. </a:t>
            </a:r>
            <a:r>
              <a:rPr lang="en-US" sz="2400" dirty="0" err="1"/>
              <a:t>Por</a:t>
            </a:r>
            <a:r>
              <a:rPr lang="en-US" sz="2400" dirty="0"/>
              <a:t> </a:t>
            </a:r>
            <a:r>
              <a:rPr lang="en-US" sz="2400" dirty="0" err="1"/>
              <a:t>ejemplo</a:t>
            </a:r>
            <a:r>
              <a:rPr lang="en-US" sz="2400" dirty="0"/>
              <a:t>, no </a:t>
            </a:r>
            <a:r>
              <a:rPr lang="en-US" sz="2400" dirty="0" err="1"/>
              <a:t>diga</a:t>
            </a:r>
            <a:r>
              <a:rPr lang="en-US" sz="2400" dirty="0"/>
              <a:t>: </a:t>
            </a:r>
          </a:p>
          <a:p>
            <a:pPr algn="just" eaLnBrk="0" hangingPunct="0">
              <a:lnSpc>
                <a:spcPct val="80000"/>
              </a:lnSpc>
              <a:spcBef>
                <a:spcPct val="20000"/>
              </a:spcBef>
              <a:spcAft>
                <a:spcPct val="20000"/>
              </a:spcAft>
            </a:pPr>
            <a:r>
              <a:rPr lang="en-US" sz="2400" dirty="0">
                <a:solidFill>
                  <a:srgbClr val="FF0000"/>
                </a:solidFill>
              </a:rPr>
              <a:t>“</a:t>
            </a:r>
            <a:r>
              <a:rPr lang="en-US" sz="2400" dirty="0" err="1">
                <a:solidFill>
                  <a:srgbClr val="FF0000"/>
                </a:solidFill>
              </a:rPr>
              <a:t>Ir</a:t>
            </a:r>
            <a:r>
              <a:rPr lang="en-US" sz="2400" dirty="0">
                <a:solidFill>
                  <a:srgbClr val="FF0000"/>
                </a:solidFill>
              </a:rPr>
              <a:t> tan </a:t>
            </a:r>
            <a:r>
              <a:rPr lang="en-US" sz="2400" dirty="0" err="1">
                <a:solidFill>
                  <a:srgbClr val="FF0000"/>
                </a:solidFill>
              </a:rPr>
              <a:t>rápido</a:t>
            </a:r>
            <a:r>
              <a:rPr lang="en-US" sz="2400" dirty="0">
                <a:solidFill>
                  <a:srgbClr val="FF0000"/>
                </a:solidFill>
              </a:rPr>
              <a:t> </a:t>
            </a:r>
            <a:r>
              <a:rPr lang="en-US" sz="2400" dirty="0" err="1">
                <a:solidFill>
                  <a:srgbClr val="FF0000"/>
                </a:solidFill>
              </a:rPr>
              <a:t>como</a:t>
            </a:r>
            <a:r>
              <a:rPr lang="en-US" sz="2400" dirty="0">
                <a:solidFill>
                  <a:srgbClr val="FF0000"/>
                </a:solidFill>
              </a:rPr>
              <a:t> sea </a:t>
            </a:r>
            <a:r>
              <a:rPr lang="en-US" sz="2400" dirty="0" err="1">
                <a:solidFill>
                  <a:srgbClr val="FF0000"/>
                </a:solidFill>
              </a:rPr>
              <a:t>posible</a:t>
            </a:r>
            <a:r>
              <a:rPr lang="en-US" sz="2400" dirty="0">
                <a:solidFill>
                  <a:srgbClr val="FF0000"/>
                </a:solidFill>
              </a:rPr>
              <a:t>” o “</a:t>
            </a:r>
            <a:r>
              <a:rPr lang="en-US" sz="2400" dirty="0" err="1">
                <a:solidFill>
                  <a:srgbClr val="FF0000"/>
                </a:solidFill>
              </a:rPr>
              <a:t>producir</a:t>
            </a:r>
            <a:r>
              <a:rPr lang="en-US" sz="2400" dirty="0">
                <a:solidFill>
                  <a:srgbClr val="FF0000"/>
                </a:solidFill>
              </a:rPr>
              <a:t> </a:t>
            </a:r>
            <a:r>
              <a:rPr lang="en-US" sz="2400" dirty="0" err="1">
                <a:solidFill>
                  <a:srgbClr val="FF0000"/>
                </a:solidFill>
              </a:rPr>
              <a:t>suficiente</a:t>
            </a:r>
            <a:r>
              <a:rPr lang="en-US" sz="2400" dirty="0">
                <a:solidFill>
                  <a:srgbClr val="FF0000"/>
                </a:solidFill>
              </a:rPr>
              <a:t> </a:t>
            </a:r>
            <a:r>
              <a:rPr lang="en-US" sz="2400" dirty="0" err="1">
                <a:solidFill>
                  <a:srgbClr val="FF0000"/>
                </a:solidFill>
              </a:rPr>
              <a:t>para</a:t>
            </a:r>
            <a:r>
              <a:rPr lang="en-US" sz="2400" dirty="0">
                <a:solidFill>
                  <a:srgbClr val="FF0000"/>
                </a:solidFill>
              </a:rPr>
              <a:t> </a:t>
            </a:r>
            <a:r>
              <a:rPr lang="en-US" sz="2400" dirty="0" err="1">
                <a:solidFill>
                  <a:srgbClr val="FF0000"/>
                </a:solidFill>
              </a:rPr>
              <a:t>cumplir</a:t>
            </a:r>
            <a:r>
              <a:rPr lang="en-US" sz="2400" dirty="0">
                <a:solidFill>
                  <a:srgbClr val="FF0000"/>
                </a:solidFill>
              </a:rPr>
              <a:t> con </a:t>
            </a:r>
            <a:r>
              <a:rPr lang="en-US" sz="2400" dirty="0" err="1">
                <a:solidFill>
                  <a:srgbClr val="FF0000"/>
                </a:solidFill>
              </a:rPr>
              <a:t>las</a:t>
            </a:r>
            <a:r>
              <a:rPr lang="en-US" sz="2400" dirty="0">
                <a:solidFill>
                  <a:srgbClr val="FF0000"/>
                </a:solidFill>
              </a:rPr>
              <a:t> </a:t>
            </a:r>
            <a:r>
              <a:rPr lang="en-US" sz="2400" dirty="0" err="1">
                <a:solidFill>
                  <a:srgbClr val="FF0000"/>
                </a:solidFill>
              </a:rPr>
              <a:t>metas</a:t>
            </a:r>
            <a:r>
              <a:rPr lang="en-US" sz="2400" dirty="0">
                <a:solidFill>
                  <a:srgbClr val="FF0000"/>
                </a:solidFill>
              </a:rPr>
              <a:t> de </a:t>
            </a:r>
            <a:r>
              <a:rPr lang="en-US" sz="2400" dirty="0" err="1">
                <a:solidFill>
                  <a:srgbClr val="FF0000"/>
                </a:solidFill>
              </a:rPr>
              <a:t>producción</a:t>
            </a:r>
            <a:r>
              <a:rPr lang="en-US" sz="2400" dirty="0">
                <a:solidFill>
                  <a:srgbClr val="FF0000"/>
                </a:solidFill>
              </a:rPr>
              <a:t> de </a:t>
            </a:r>
            <a:r>
              <a:rPr lang="en-US" sz="2400" dirty="0" err="1">
                <a:solidFill>
                  <a:srgbClr val="FF0000"/>
                </a:solidFill>
              </a:rPr>
              <a:t>esta</a:t>
            </a:r>
            <a:r>
              <a:rPr lang="en-US" sz="2400" dirty="0">
                <a:solidFill>
                  <a:srgbClr val="FF0000"/>
                </a:solidFill>
              </a:rPr>
              <a:t> </a:t>
            </a:r>
            <a:r>
              <a:rPr lang="en-US" sz="2400" dirty="0" err="1">
                <a:solidFill>
                  <a:srgbClr val="FF0000"/>
                </a:solidFill>
              </a:rPr>
              <a:t>semana</a:t>
            </a:r>
            <a:r>
              <a:rPr lang="en-US" sz="2400" dirty="0">
                <a:solidFill>
                  <a:srgbClr val="FF0000"/>
                </a:solidFill>
              </a:rPr>
              <a:t>”.</a:t>
            </a:r>
            <a:r>
              <a:rPr lang="en-US" sz="2400" dirty="0"/>
              <a:t> </a:t>
            </a:r>
          </a:p>
          <a:p>
            <a:pPr algn="just" eaLnBrk="0" hangingPunct="0">
              <a:lnSpc>
                <a:spcPct val="80000"/>
              </a:lnSpc>
              <a:spcBef>
                <a:spcPct val="20000"/>
              </a:spcBef>
              <a:spcAft>
                <a:spcPct val="20000"/>
              </a:spcAft>
            </a:pPr>
            <a:r>
              <a:rPr lang="en-US" sz="2400" dirty="0" err="1"/>
              <a:t>Es</a:t>
            </a:r>
            <a:r>
              <a:rPr lang="en-US" sz="2400" dirty="0"/>
              <a:t> </a:t>
            </a:r>
            <a:r>
              <a:rPr lang="en-US" sz="2400" dirty="0" err="1"/>
              <a:t>esencial</a:t>
            </a:r>
            <a:r>
              <a:rPr lang="en-US" sz="2400" dirty="0"/>
              <a:t> </a:t>
            </a:r>
            <a:r>
              <a:rPr lang="en-US" sz="2400" dirty="0" err="1"/>
              <a:t>especificar</a:t>
            </a:r>
            <a:r>
              <a:rPr lang="en-US" sz="2400" dirty="0"/>
              <a:t> la meta de </a:t>
            </a:r>
            <a:r>
              <a:rPr lang="en-US" sz="2400" dirty="0" err="1"/>
              <a:t>producción</a:t>
            </a:r>
            <a:r>
              <a:rPr lang="en-US" sz="2400" dirty="0"/>
              <a:t> de la </a:t>
            </a:r>
            <a:r>
              <a:rPr lang="en-US" sz="2400" dirty="0" err="1"/>
              <a:t>semana</a:t>
            </a:r>
            <a:r>
              <a:rPr lang="en-US" sz="2400" dirty="0"/>
              <a:t> </a:t>
            </a:r>
            <a:r>
              <a:rPr lang="en-US" sz="2400" dirty="0" err="1"/>
              <a:t>corriente</a:t>
            </a:r>
            <a:r>
              <a:rPr lang="en-US" sz="2400" dirty="0"/>
              <a:t>, o lo </a:t>
            </a:r>
            <a:r>
              <a:rPr lang="en-US" sz="2400" dirty="0" err="1"/>
              <a:t>que</a:t>
            </a:r>
            <a:r>
              <a:rPr lang="en-US" sz="2400" dirty="0"/>
              <a:t> el </a:t>
            </a:r>
            <a:r>
              <a:rPr lang="en-US" sz="2400" dirty="0" err="1"/>
              <a:t>usuario</a:t>
            </a:r>
            <a:r>
              <a:rPr lang="en-US" sz="2400" dirty="0"/>
              <a:t> </a:t>
            </a:r>
            <a:r>
              <a:rPr lang="en-US" sz="2400" dirty="0" err="1"/>
              <a:t>quiere</a:t>
            </a:r>
            <a:r>
              <a:rPr lang="en-US" sz="2400" dirty="0"/>
              <a:t> </a:t>
            </a:r>
            <a:r>
              <a:rPr lang="en-US" sz="2400" dirty="0" err="1"/>
              <a:t>decir</a:t>
            </a:r>
            <a:r>
              <a:rPr lang="en-US" sz="2400" dirty="0"/>
              <a:t> </a:t>
            </a:r>
            <a:r>
              <a:rPr lang="en-US" sz="2400" dirty="0" err="1"/>
              <a:t>por</a:t>
            </a:r>
            <a:r>
              <a:rPr lang="en-US" sz="2400" dirty="0"/>
              <a:t> </a:t>
            </a:r>
            <a:r>
              <a:rPr lang="en-US" sz="2400" dirty="0" err="1"/>
              <a:t>medio</a:t>
            </a:r>
            <a:r>
              <a:rPr lang="en-US" sz="2400" dirty="0"/>
              <a:t> de “</a:t>
            </a:r>
            <a:r>
              <a:rPr lang="en-US" sz="2400" dirty="0">
                <a:solidFill>
                  <a:srgbClr val="FF0000"/>
                </a:solidFill>
              </a:rPr>
              <a:t>tan </a:t>
            </a:r>
            <a:r>
              <a:rPr lang="en-US" sz="2400" dirty="0" err="1">
                <a:solidFill>
                  <a:srgbClr val="FF0000"/>
                </a:solidFill>
              </a:rPr>
              <a:t>rápido</a:t>
            </a:r>
            <a:r>
              <a:rPr lang="en-US" sz="2400" dirty="0">
                <a:solidFill>
                  <a:srgbClr val="FF0000"/>
                </a:solidFill>
              </a:rPr>
              <a:t> </a:t>
            </a:r>
            <a:r>
              <a:rPr lang="en-US" sz="2400" dirty="0" err="1">
                <a:solidFill>
                  <a:srgbClr val="FF0000"/>
                </a:solidFill>
              </a:rPr>
              <a:t>como</a:t>
            </a:r>
            <a:r>
              <a:rPr lang="en-US" sz="2400" dirty="0">
                <a:solidFill>
                  <a:srgbClr val="FF0000"/>
                </a:solidFill>
              </a:rPr>
              <a:t> sea </a:t>
            </a:r>
            <a:r>
              <a:rPr lang="en-US" sz="2400" dirty="0" err="1">
                <a:solidFill>
                  <a:srgbClr val="FF0000"/>
                </a:solidFill>
              </a:rPr>
              <a:t>posible</a:t>
            </a:r>
            <a:r>
              <a:rPr lang="en-US" sz="2400" dirty="0"/>
              <a:t>”.</a:t>
            </a:r>
          </a:p>
        </p:txBody>
      </p:sp>
      <p:sp>
        <p:nvSpPr>
          <p:cNvPr id="57348" name="Rectangle 4"/>
          <p:cNvSpPr>
            <a:spLocks noChangeArrowheads="1"/>
          </p:cNvSpPr>
          <p:nvPr/>
        </p:nvSpPr>
        <p:spPr bwMode="auto">
          <a:xfrm>
            <a:off x="3937000" y="6138863"/>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137593757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27100" y="304800"/>
            <a:ext cx="8013700" cy="982663"/>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5" name="4 Marcador de número de diapositiva"/>
          <p:cNvSpPr>
            <a:spLocks noGrp="1"/>
          </p:cNvSpPr>
          <p:nvPr>
            <p:ph type="sldNum" sz="quarter" idx="12"/>
          </p:nvPr>
        </p:nvSpPr>
        <p:spPr/>
        <p:txBody>
          <a:bodyPr>
            <a:normAutofit/>
          </a:bodyPr>
          <a:lstStyle/>
          <a:p>
            <a:fld id="{412F0D10-E581-43C3-8F86-40D137B4B761}" type="slidenum">
              <a:rPr lang="en-CA"/>
              <a:pPr/>
              <a:t>29</a:t>
            </a:fld>
            <a:endParaRPr lang="en-CA"/>
          </a:p>
        </p:txBody>
      </p:sp>
      <p:sp>
        <p:nvSpPr>
          <p:cNvPr id="59395" name="Rectangle 3"/>
          <p:cNvSpPr>
            <a:spLocks noChangeArrowheads="1"/>
          </p:cNvSpPr>
          <p:nvPr/>
        </p:nvSpPr>
        <p:spPr bwMode="auto">
          <a:xfrm>
            <a:off x="4441825" y="6218238"/>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
        <p:nvSpPr>
          <p:cNvPr id="59396" name="Rectangle 4"/>
          <p:cNvSpPr>
            <a:spLocks noChangeArrowheads="1"/>
          </p:cNvSpPr>
          <p:nvPr/>
        </p:nvSpPr>
        <p:spPr bwMode="auto">
          <a:xfrm>
            <a:off x="869950" y="2157413"/>
            <a:ext cx="7580313" cy="330517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r>
              <a:rPr lang="en-US" sz="2400" dirty="0"/>
              <a:t> </a:t>
            </a:r>
          </a:p>
          <a:p>
            <a:pPr algn="just" eaLnBrk="0" hangingPunct="0"/>
            <a:r>
              <a:rPr lang="en-US" sz="2400" dirty="0"/>
              <a:t>• </a:t>
            </a:r>
            <a:r>
              <a:rPr lang="en-US" sz="2400" dirty="0" err="1"/>
              <a:t>Cuantificando</a:t>
            </a:r>
            <a:r>
              <a:rPr lang="en-US" sz="2400" dirty="0"/>
              <a:t> </a:t>
            </a:r>
            <a:r>
              <a:rPr lang="en-US" sz="2400" dirty="0" err="1"/>
              <a:t>estándares</a:t>
            </a:r>
            <a:r>
              <a:rPr lang="en-US" sz="2400" dirty="0"/>
              <a:t> de </a:t>
            </a:r>
            <a:r>
              <a:rPr lang="en-US" sz="2400" dirty="0" err="1"/>
              <a:t>desempeño</a:t>
            </a:r>
            <a:r>
              <a:rPr lang="en-US" sz="2400" dirty="0"/>
              <a:t> </a:t>
            </a:r>
          </a:p>
          <a:p>
            <a:pPr algn="just" eaLnBrk="0" hangingPunct="0"/>
            <a:r>
              <a:rPr lang="en-US" sz="2400" dirty="0"/>
              <a:t>• </a:t>
            </a:r>
            <a:r>
              <a:rPr lang="en-US" sz="2400" dirty="0" err="1"/>
              <a:t>Estándares</a:t>
            </a:r>
            <a:r>
              <a:rPr lang="en-US" sz="2400" dirty="0"/>
              <a:t> </a:t>
            </a:r>
            <a:r>
              <a:rPr lang="en-US" sz="2400" dirty="0" err="1"/>
              <a:t>cualitativos</a:t>
            </a:r>
            <a:endParaRPr lang="en-US" sz="2400" dirty="0"/>
          </a:p>
          <a:p>
            <a:pPr algn="just" eaLnBrk="0" hangingPunct="0">
              <a:lnSpc>
                <a:spcPct val="80000"/>
              </a:lnSpc>
              <a:spcBef>
                <a:spcPct val="20000"/>
              </a:spcBef>
              <a:spcAft>
                <a:spcPct val="20000"/>
              </a:spcAft>
            </a:pPr>
            <a:r>
              <a:rPr lang="en-US" sz="2400" dirty="0" err="1"/>
              <a:t>Algunas</a:t>
            </a:r>
            <a:r>
              <a:rPr lang="en-US" sz="2400" dirty="0"/>
              <a:t> </a:t>
            </a:r>
            <a:r>
              <a:rPr lang="en-US" sz="2400" dirty="0" err="1"/>
              <a:t>veces</a:t>
            </a:r>
            <a:r>
              <a:rPr lang="en-US" sz="2400" dirty="0"/>
              <a:t> </a:t>
            </a:r>
            <a:r>
              <a:rPr lang="en-US" sz="2400" dirty="0" err="1"/>
              <a:t>es</a:t>
            </a:r>
            <a:r>
              <a:rPr lang="en-US" sz="2400" dirty="0"/>
              <a:t> </a:t>
            </a:r>
            <a:r>
              <a:rPr lang="en-US" sz="2400" dirty="0" err="1"/>
              <a:t>imposible</a:t>
            </a:r>
            <a:r>
              <a:rPr lang="en-US" sz="2400" dirty="0"/>
              <a:t> </a:t>
            </a:r>
            <a:r>
              <a:rPr lang="en-US" sz="2400" dirty="0" err="1"/>
              <a:t>cuantificar</a:t>
            </a:r>
            <a:r>
              <a:rPr lang="en-US" sz="2400" dirty="0"/>
              <a:t> los </a:t>
            </a:r>
            <a:r>
              <a:rPr lang="en-US" sz="2400" dirty="0" err="1"/>
              <a:t>estándares</a:t>
            </a:r>
            <a:r>
              <a:rPr lang="en-US" sz="2400" dirty="0"/>
              <a:t> de </a:t>
            </a:r>
            <a:r>
              <a:rPr lang="en-US" sz="2400" dirty="0" err="1"/>
              <a:t>desempeño</a:t>
            </a:r>
            <a:r>
              <a:rPr lang="en-US" sz="2400" dirty="0"/>
              <a:t>, </a:t>
            </a:r>
            <a:r>
              <a:rPr lang="en-US" sz="2400" dirty="0" err="1"/>
              <a:t>casos</a:t>
            </a:r>
            <a:r>
              <a:rPr lang="en-US" sz="2400" dirty="0"/>
              <a:t> en los </a:t>
            </a:r>
            <a:r>
              <a:rPr lang="en-US" sz="2400" dirty="0" err="1"/>
              <a:t>cuales</a:t>
            </a:r>
            <a:r>
              <a:rPr lang="en-US" sz="2400" dirty="0"/>
              <a:t> solo </a:t>
            </a:r>
            <a:r>
              <a:rPr lang="en-US" sz="2400" dirty="0" err="1"/>
              <a:t>pueden</a:t>
            </a:r>
            <a:r>
              <a:rPr lang="en-US" sz="2400" dirty="0"/>
              <a:t> </a:t>
            </a:r>
            <a:r>
              <a:rPr lang="en-US" sz="2400" dirty="0" err="1"/>
              <a:t>ser</a:t>
            </a:r>
            <a:r>
              <a:rPr lang="en-US" sz="2400" dirty="0"/>
              <a:t> </a:t>
            </a:r>
            <a:r>
              <a:rPr lang="en-US" sz="2400" dirty="0" err="1"/>
              <a:t>usados</a:t>
            </a:r>
            <a:r>
              <a:rPr lang="en-US" sz="2400" dirty="0"/>
              <a:t> </a:t>
            </a:r>
            <a:r>
              <a:rPr lang="en-US" sz="2400" dirty="0" err="1"/>
              <a:t>estándares</a:t>
            </a:r>
            <a:r>
              <a:rPr lang="en-US" sz="2400" dirty="0"/>
              <a:t> </a:t>
            </a:r>
            <a:r>
              <a:rPr lang="en-US" sz="2400" dirty="0" err="1"/>
              <a:t>cualitativos</a:t>
            </a:r>
            <a:r>
              <a:rPr lang="en-US" sz="2400" dirty="0"/>
              <a:t>. </a:t>
            </a:r>
          </a:p>
          <a:p>
            <a:pPr algn="just" eaLnBrk="0" hangingPunct="0">
              <a:lnSpc>
                <a:spcPct val="80000"/>
              </a:lnSpc>
              <a:spcBef>
                <a:spcPct val="20000"/>
              </a:spcBef>
              <a:spcAft>
                <a:spcPct val="20000"/>
              </a:spcAft>
            </a:pPr>
            <a:r>
              <a:rPr lang="en-US" sz="2400" dirty="0">
                <a:solidFill>
                  <a:srgbClr val="FF0000"/>
                </a:solidFill>
              </a:rPr>
              <a:t>(</a:t>
            </a:r>
            <a:r>
              <a:rPr lang="en-US" sz="2400" dirty="0" err="1">
                <a:solidFill>
                  <a:srgbClr val="FF0000"/>
                </a:solidFill>
              </a:rPr>
              <a:t>como</a:t>
            </a:r>
            <a:r>
              <a:rPr lang="en-US" sz="2400" dirty="0">
                <a:solidFill>
                  <a:srgbClr val="FF0000"/>
                </a:solidFill>
              </a:rPr>
              <a:t> </a:t>
            </a:r>
            <a:r>
              <a:rPr lang="en-US" sz="2400" dirty="0" err="1">
                <a:solidFill>
                  <a:srgbClr val="FF0000"/>
                </a:solidFill>
              </a:rPr>
              <a:t>por</a:t>
            </a:r>
            <a:r>
              <a:rPr lang="en-US" sz="2400" dirty="0">
                <a:solidFill>
                  <a:srgbClr val="FF0000"/>
                </a:solidFill>
              </a:rPr>
              <a:t> </a:t>
            </a:r>
            <a:r>
              <a:rPr lang="en-US" sz="2400" dirty="0" err="1">
                <a:solidFill>
                  <a:srgbClr val="FF0000"/>
                </a:solidFill>
              </a:rPr>
              <a:t>ej</a:t>
            </a:r>
            <a:r>
              <a:rPr lang="en-US" sz="2400" dirty="0">
                <a:solidFill>
                  <a:srgbClr val="FF0000"/>
                </a:solidFill>
              </a:rPr>
              <a:t>, “</a:t>
            </a:r>
            <a:r>
              <a:rPr lang="en-US" sz="2400" dirty="0" err="1">
                <a:solidFill>
                  <a:srgbClr val="FF0000"/>
                </a:solidFill>
              </a:rPr>
              <a:t>lucir</a:t>
            </a:r>
            <a:r>
              <a:rPr lang="en-US" sz="2400" dirty="0">
                <a:solidFill>
                  <a:srgbClr val="FF0000"/>
                </a:solidFill>
              </a:rPr>
              <a:t> </a:t>
            </a:r>
            <a:r>
              <a:rPr lang="en-US" sz="2400" dirty="0" err="1">
                <a:solidFill>
                  <a:srgbClr val="FF0000"/>
                </a:solidFill>
              </a:rPr>
              <a:t>aceptable</a:t>
            </a:r>
            <a:r>
              <a:rPr lang="en-US" sz="2400" dirty="0">
                <a:solidFill>
                  <a:srgbClr val="FF0000"/>
                </a:solidFill>
              </a:rPr>
              <a:t>”).</a:t>
            </a:r>
            <a:r>
              <a:rPr lang="en-US" sz="2400" dirty="0"/>
              <a:t> </a:t>
            </a:r>
          </a:p>
          <a:p>
            <a:pPr algn="just" eaLnBrk="0" hangingPunct="0">
              <a:lnSpc>
                <a:spcPct val="80000"/>
              </a:lnSpc>
              <a:spcBef>
                <a:spcPct val="20000"/>
              </a:spcBef>
              <a:spcAft>
                <a:spcPct val="20000"/>
              </a:spcAft>
            </a:pPr>
            <a:r>
              <a:rPr lang="en-US" sz="2400" dirty="0"/>
              <a:t>En </a:t>
            </a:r>
            <a:r>
              <a:rPr lang="en-US" sz="2400" dirty="0" err="1"/>
              <a:t>estos</a:t>
            </a:r>
            <a:r>
              <a:rPr lang="en-US" sz="2400" dirty="0"/>
              <a:t> </a:t>
            </a:r>
            <a:r>
              <a:rPr lang="en-US" sz="2400" dirty="0" err="1"/>
              <a:t>casos</a:t>
            </a:r>
            <a:r>
              <a:rPr lang="en-US" sz="2400" dirty="0"/>
              <a:t>, el </a:t>
            </a:r>
            <a:r>
              <a:rPr lang="en-US" sz="2400" dirty="0" err="1"/>
              <a:t>usuario</a:t>
            </a:r>
            <a:r>
              <a:rPr lang="en-US" sz="2400" dirty="0"/>
              <a:t> y el </a:t>
            </a:r>
            <a:r>
              <a:rPr lang="en-US" sz="2400" dirty="0" err="1"/>
              <a:t>mantenedor</a:t>
            </a:r>
            <a:r>
              <a:rPr lang="en-US" sz="2400" dirty="0"/>
              <a:t> </a:t>
            </a:r>
            <a:r>
              <a:rPr lang="en-US" sz="2400" dirty="0" err="1"/>
              <a:t>deben</a:t>
            </a:r>
            <a:r>
              <a:rPr lang="en-US" sz="2400" dirty="0"/>
              <a:t> </a:t>
            </a:r>
            <a:r>
              <a:rPr lang="en-US" sz="2400" dirty="0" err="1"/>
              <a:t>tener</a:t>
            </a:r>
            <a:r>
              <a:rPr lang="en-US" sz="2400" dirty="0"/>
              <a:t> especial </a:t>
            </a:r>
            <a:r>
              <a:rPr lang="en-US" sz="2400" dirty="0" err="1"/>
              <a:t>cuidado</a:t>
            </a:r>
            <a:r>
              <a:rPr lang="en-US" sz="2400" dirty="0"/>
              <a:t> </a:t>
            </a:r>
            <a:r>
              <a:rPr lang="en-US" sz="2400" dirty="0" err="1"/>
              <a:t>para</a:t>
            </a:r>
            <a:r>
              <a:rPr lang="en-US" sz="2400" dirty="0"/>
              <a:t> </a:t>
            </a:r>
            <a:r>
              <a:rPr lang="en-US" sz="2400" dirty="0" err="1"/>
              <a:t>entenderse</a:t>
            </a:r>
            <a:r>
              <a:rPr lang="en-US" sz="2400" dirty="0"/>
              <a:t> </a:t>
            </a:r>
            <a:r>
              <a:rPr lang="en-US" sz="2400" dirty="0" err="1"/>
              <a:t>uno</a:t>
            </a:r>
            <a:r>
              <a:rPr lang="en-US" sz="2400" dirty="0"/>
              <a:t> con el </a:t>
            </a:r>
            <a:r>
              <a:rPr lang="en-US" sz="2400" dirty="0" err="1"/>
              <a:t>otro</a:t>
            </a:r>
            <a:r>
              <a:rPr lang="en-US" sz="2400" dirty="0"/>
              <a:t>.</a:t>
            </a:r>
          </a:p>
        </p:txBody>
      </p:sp>
    </p:spTree>
    <p:extLst>
      <p:ext uri="{BB962C8B-B14F-4D97-AF65-F5344CB8AC3E}">
        <p14:creationId xmlns:p14="http://schemas.microsoft.com/office/powerpoint/2010/main" xmlns="" val="38361812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9A9DB1EE-1519-497C-86DD-747F42987678}" type="slidenum">
              <a:rPr lang="en-US"/>
              <a:pPr/>
              <a:t>3</a:t>
            </a:fld>
            <a:endParaRPr lang="en-US"/>
          </a:p>
        </p:txBody>
      </p:sp>
      <p:sp>
        <p:nvSpPr>
          <p:cNvPr id="573442" name="Text Box 2"/>
          <p:cNvSpPr txBox="1">
            <a:spLocks noChangeArrowheads="1"/>
          </p:cNvSpPr>
          <p:nvPr/>
        </p:nvSpPr>
        <p:spPr bwMode="auto">
          <a:xfrm>
            <a:off x="685800" y="1357313"/>
            <a:ext cx="792480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buFontTx/>
              <a:buChar char="•"/>
            </a:pPr>
            <a:r>
              <a:rPr lang="es-ES_tradnl" sz="2400" dirty="0">
                <a:solidFill>
                  <a:srgbClr val="A50021"/>
                </a:solidFill>
                <a:latin typeface="Arial" pitchFamily="34" charset="0"/>
              </a:rPr>
              <a:t>PRIMERA GENERACION</a:t>
            </a:r>
            <a:r>
              <a:rPr lang="es-ES_tradnl" sz="2400" dirty="0">
                <a:latin typeface="Arial" pitchFamily="34" charset="0"/>
              </a:rPr>
              <a:t> </a:t>
            </a:r>
            <a:r>
              <a:rPr lang="es-ES_tradnl" sz="2000" dirty="0">
                <a:latin typeface="Arial" pitchFamily="34" charset="0"/>
              </a:rPr>
              <a:t>(..... A 1950)</a:t>
            </a:r>
          </a:p>
          <a:p>
            <a:pPr lvl="1" algn="just">
              <a:spcBef>
                <a:spcPct val="0"/>
              </a:spcBef>
              <a:buFont typeface="Symbol" pitchFamily="18" charset="2"/>
              <a:buNone/>
            </a:pPr>
            <a:r>
              <a:rPr lang="es-ES_tradnl" sz="2000" b="0" dirty="0">
                <a:latin typeface="Arial" pitchFamily="34" charset="0"/>
              </a:rPr>
              <a:t>Industria poco mecanizada</a:t>
            </a:r>
          </a:p>
          <a:p>
            <a:pPr lvl="1" algn="just">
              <a:spcBef>
                <a:spcPct val="0"/>
              </a:spcBef>
            </a:pPr>
            <a:r>
              <a:rPr lang="es-ES_tradnl" sz="2000" b="0" dirty="0">
                <a:latin typeface="Arial" pitchFamily="34" charset="0"/>
              </a:rPr>
              <a:t>Maquinas sencillas y robustas</a:t>
            </a:r>
          </a:p>
          <a:p>
            <a:pPr lvl="1" algn="just">
              <a:spcBef>
                <a:spcPct val="0"/>
              </a:spcBef>
              <a:buFont typeface="Symbol" pitchFamily="18" charset="2"/>
              <a:buNone/>
            </a:pPr>
            <a:r>
              <a:rPr lang="es-ES_tradnl" sz="2000" b="0" dirty="0">
                <a:latin typeface="Arial" pitchFamily="34" charset="0"/>
              </a:rPr>
              <a:t>No importaba mucho los periodos de paradas</a:t>
            </a:r>
          </a:p>
          <a:p>
            <a:pPr lvl="1" algn="just">
              <a:spcBef>
                <a:spcPct val="0"/>
              </a:spcBef>
              <a:buFont typeface="Symbol" pitchFamily="18" charset="2"/>
              <a:buNone/>
            </a:pPr>
            <a:r>
              <a:rPr lang="es-ES_tradnl" sz="2000" b="0" dirty="0">
                <a:latin typeface="Arial" pitchFamily="34" charset="0"/>
              </a:rPr>
              <a:t>Repara en casos de fallas</a:t>
            </a:r>
          </a:p>
          <a:p>
            <a:pPr lvl="1" algn="just">
              <a:spcBef>
                <a:spcPct val="0"/>
              </a:spcBef>
            </a:pPr>
            <a:r>
              <a:rPr lang="es-ES_tradnl" sz="2000" b="0" dirty="0">
                <a:latin typeface="Arial" pitchFamily="34" charset="0"/>
              </a:rPr>
              <a:t>Patrón de falla (Desgaste por vida)</a:t>
            </a:r>
          </a:p>
          <a:p>
            <a:pPr algn="just">
              <a:buFontTx/>
              <a:buChar char="•"/>
            </a:pPr>
            <a:r>
              <a:rPr lang="es-ES_tradnl" sz="2400" dirty="0">
                <a:solidFill>
                  <a:srgbClr val="A50021"/>
                </a:solidFill>
                <a:latin typeface="Arial" pitchFamily="34" charset="0"/>
              </a:rPr>
              <a:t>SEGUNDA GENERACION</a:t>
            </a:r>
            <a:r>
              <a:rPr lang="es-ES_tradnl" sz="2400" dirty="0">
                <a:latin typeface="Arial" pitchFamily="34" charset="0"/>
              </a:rPr>
              <a:t> </a:t>
            </a:r>
            <a:r>
              <a:rPr lang="es-ES_tradnl" sz="2000" dirty="0">
                <a:latin typeface="Arial" pitchFamily="34" charset="0"/>
              </a:rPr>
              <a:t>(1950 A 1975)</a:t>
            </a:r>
          </a:p>
          <a:p>
            <a:pPr lvl="1" algn="just">
              <a:spcBef>
                <a:spcPct val="0"/>
              </a:spcBef>
              <a:buFont typeface="Symbol" pitchFamily="18" charset="2"/>
              <a:buNone/>
            </a:pPr>
            <a:r>
              <a:rPr lang="es-ES_tradnl" sz="2000" b="0" dirty="0">
                <a:latin typeface="Arial" pitchFamily="34" charset="0"/>
              </a:rPr>
              <a:t>Características de la Industria:</a:t>
            </a:r>
          </a:p>
          <a:p>
            <a:pPr lvl="3" algn="just">
              <a:spcBef>
                <a:spcPct val="0"/>
              </a:spcBef>
              <a:buFontTx/>
              <a:buChar char="•"/>
            </a:pPr>
            <a:r>
              <a:rPr lang="es-ES_tradnl" sz="2000" b="0" dirty="0">
                <a:latin typeface="Arial" pitchFamily="34" charset="0"/>
              </a:rPr>
              <a:t>Maquinas de todo tipo y mas complejas</a:t>
            </a:r>
          </a:p>
          <a:p>
            <a:pPr lvl="3" algn="just">
              <a:spcBef>
                <a:spcPct val="0"/>
              </a:spcBef>
              <a:buFontTx/>
              <a:buChar char="•"/>
            </a:pPr>
            <a:r>
              <a:rPr lang="es-ES_tradnl" sz="2000" b="0" dirty="0">
                <a:latin typeface="Arial" pitchFamily="34" charset="0"/>
              </a:rPr>
              <a:t>La industria dependía de las maquinas</a:t>
            </a:r>
          </a:p>
          <a:p>
            <a:pPr lvl="1" algn="just">
              <a:spcBef>
                <a:spcPct val="0"/>
              </a:spcBef>
              <a:buFont typeface="Symbol" pitchFamily="18" charset="2"/>
              <a:buNone/>
            </a:pPr>
            <a:r>
              <a:rPr lang="es-ES_tradnl" sz="2000" b="0" dirty="0">
                <a:latin typeface="Arial" pitchFamily="34" charset="0"/>
              </a:rPr>
              <a:t>Expectativas del Mantenimiento:</a:t>
            </a:r>
          </a:p>
          <a:p>
            <a:pPr lvl="3" algn="just">
              <a:spcBef>
                <a:spcPct val="0"/>
              </a:spcBef>
              <a:buFontTx/>
              <a:buChar char="•"/>
            </a:pPr>
            <a:r>
              <a:rPr lang="es-ES_tradnl" sz="2000" b="0" dirty="0">
                <a:latin typeface="Arial" pitchFamily="34" charset="0"/>
              </a:rPr>
              <a:t>Mayor disponibilidad</a:t>
            </a:r>
          </a:p>
          <a:p>
            <a:pPr lvl="3" algn="just">
              <a:spcBef>
                <a:spcPct val="0"/>
              </a:spcBef>
              <a:buFontTx/>
              <a:buChar char="•"/>
            </a:pPr>
            <a:r>
              <a:rPr lang="es-ES_tradnl" sz="2000" b="0" dirty="0">
                <a:latin typeface="Arial" pitchFamily="34" charset="0"/>
              </a:rPr>
              <a:t>Mayor vida de equipos</a:t>
            </a:r>
          </a:p>
          <a:p>
            <a:pPr lvl="3" algn="just">
              <a:spcBef>
                <a:spcPct val="0"/>
              </a:spcBef>
              <a:buFontTx/>
              <a:buChar char="•"/>
            </a:pPr>
            <a:r>
              <a:rPr lang="es-ES_tradnl" sz="2000" b="0" dirty="0">
                <a:latin typeface="Arial" pitchFamily="34" charset="0"/>
              </a:rPr>
              <a:t>Menores costos</a:t>
            </a:r>
          </a:p>
          <a:p>
            <a:pPr lvl="3" algn="just">
              <a:spcBef>
                <a:spcPct val="0"/>
              </a:spcBef>
              <a:buFontTx/>
              <a:buChar char="•"/>
            </a:pPr>
            <a:r>
              <a:rPr lang="es-ES_tradnl" sz="2000" b="0" dirty="0">
                <a:latin typeface="Arial" pitchFamily="34" charset="0"/>
              </a:rPr>
              <a:t>Prevenir las fallas</a:t>
            </a:r>
          </a:p>
        </p:txBody>
      </p:sp>
      <p:sp>
        <p:nvSpPr>
          <p:cNvPr id="573444" name="Rectangle 4"/>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EL CAMBIANTE MUNDO DEL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42">
                                            <p:txEl>
                                              <p:pRg st="0" end="0"/>
                                            </p:txEl>
                                          </p:spTgt>
                                        </p:tgtEl>
                                        <p:attrNameLst>
                                          <p:attrName>style.visibility</p:attrName>
                                        </p:attrNameLst>
                                      </p:cBhvr>
                                      <p:to>
                                        <p:strVal val="visible"/>
                                      </p:to>
                                    </p:set>
                                    <p:anim calcmode="lin" valueType="num">
                                      <p:cBhvr additive="base">
                                        <p:cTn id="7" dur="500" fill="hold"/>
                                        <p:tgtEl>
                                          <p:spTgt spid="573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42">
                                            <p:txEl>
                                              <p:pRg st="1" end="1"/>
                                            </p:txEl>
                                          </p:spTgt>
                                        </p:tgtEl>
                                        <p:attrNameLst>
                                          <p:attrName>style.visibility</p:attrName>
                                        </p:attrNameLst>
                                      </p:cBhvr>
                                      <p:to>
                                        <p:strVal val="visible"/>
                                      </p:to>
                                    </p:set>
                                    <p:anim calcmode="lin" valueType="num">
                                      <p:cBhvr additive="base">
                                        <p:cTn id="13" dur="500" fill="hold"/>
                                        <p:tgtEl>
                                          <p:spTgt spid="573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42">
                                            <p:txEl>
                                              <p:pRg st="2" end="2"/>
                                            </p:txEl>
                                          </p:spTgt>
                                        </p:tgtEl>
                                        <p:attrNameLst>
                                          <p:attrName>style.visibility</p:attrName>
                                        </p:attrNameLst>
                                      </p:cBhvr>
                                      <p:to>
                                        <p:strVal val="visible"/>
                                      </p:to>
                                    </p:set>
                                    <p:anim calcmode="lin" valueType="num">
                                      <p:cBhvr additive="base">
                                        <p:cTn id="19" dur="500" fill="hold"/>
                                        <p:tgtEl>
                                          <p:spTgt spid="573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42">
                                            <p:txEl>
                                              <p:pRg st="3" end="3"/>
                                            </p:txEl>
                                          </p:spTgt>
                                        </p:tgtEl>
                                        <p:attrNameLst>
                                          <p:attrName>style.visibility</p:attrName>
                                        </p:attrNameLst>
                                      </p:cBhvr>
                                      <p:to>
                                        <p:strVal val="visible"/>
                                      </p:to>
                                    </p:set>
                                    <p:anim calcmode="lin" valueType="num">
                                      <p:cBhvr additive="base">
                                        <p:cTn id="25" dur="500" fill="hold"/>
                                        <p:tgtEl>
                                          <p:spTgt spid="573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3442">
                                            <p:txEl>
                                              <p:pRg st="4" end="4"/>
                                            </p:txEl>
                                          </p:spTgt>
                                        </p:tgtEl>
                                        <p:attrNameLst>
                                          <p:attrName>style.visibility</p:attrName>
                                        </p:attrNameLst>
                                      </p:cBhvr>
                                      <p:to>
                                        <p:strVal val="visible"/>
                                      </p:to>
                                    </p:set>
                                    <p:anim calcmode="lin" valueType="num">
                                      <p:cBhvr additive="base">
                                        <p:cTn id="31" dur="500" fill="hold"/>
                                        <p:tgtEl>
                                          <p:spTgt spid="5734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3442">
                                            <p:txEl>
                                              <p:pRg st="5" end="5"/>
                                            </p:txEl>
                                          </p:spTgt>
                                        </p:tgtEl>
                                        <p:attrNameLst>
                                          <p:attrName>style.visibility</p:attrName>
                                        </p:attrNameLst>
                                      </p:cBhvr>
                                      <p:to>
                                        <p:strVal val="visible"/>
                                      </p:to>
                                    </p:set>
                                    <p:anim calcmode="lin" valueType="num">
                                      <p:cBhvr additive="base">
                                        <p:cTn id="37" dur="500" fill="hold"/>
                                        <p:tgtEl>
                                          <p:spTgt spid="57344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34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3442">
                                            <p:txEl>
                                              <p:pRg st="6" end="6"/>
                                            </p:txEl>
                                          </p:spTgt>
                                        </p:tgtEl>
                                        <p:attrNameLst>
                                          <p:attrName>style.visibility</p:attrName>
                                        </p:attrNameLst>
                                      </p:cBhvr>
                                      <p:to>
                                        <p:strVal val="visible"/>
                                      </p:to>
                                    </p:set>
                                    <p:anim calcmode="lin" valueType="num">
                                      <p:cBhvr additive="base">
                                        <p:cTn id="43" dur="500" fill="hold"/>
                                        <p:tgtEl>
                                          <p:spTgt spid="57344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34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3442">
                                            <p:txEl>
                                              <p:pRg st="7" end="7"/>
                                            </p:txEl>
                                          </p:spTgt>
                                        </p:tgtEl>
                                        <p:attrNameLst>
                                          <p:attrName>style.visibility</p:attrName>
                                        </p:attrNameLst>
                                      </p:cBhvr>
                                      <p:to>
                                        <p:strVal val="visible"/>
                                      </p:to>
                                    </p:set>
                                    <p:anim calcmode="lin" valueType="num">
                                      <p:cBhvr additive="base">
                                        <p:cTn id="49" dur="500" fill="hold"/>
                                        <p:tgtEl>
                                          <p:spTgt spid="57344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3442">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3442">
                                            <p:txEl>
                                              <p:pRg st="8" end="8"/>
                                            </p:txEl>
                                          </p:spTgt>
                                        </p:tgtEl>
                                        <p:attrNameLst>
                                          <p:attrName>style.visibility</p:attrName>
                                        </p:attrNameLst>
                                      </p:cBhvr>
                                      <p:to>
                                        <p:strVal val="visible"/>
                                      </p:to>
                                    </p:set>
                                    <p:anim calcmode="lin" valueType="num">
                                      <p:cBhvr additive="base">
                                        <p:cTn id="53" dur="500" fill="hold"/>
                                        <p:tgtEl>
                                          <p:spTgt spid="573442">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73442">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73442">
                                            <p:txEl>
                                              <p:pRg st="9" end="9"/>
                                            </p:txEl>
                                          </p:spTgt>
                                        </p:tgtEl>
                                        <p:attrNameLst>
                                          <p:attrName>style.visibility</p:attrName>
                                        </p:attrNameLst>
                                      </p:cBhvr>
                                      <p:to>
                                        <p:strVal val="visible"/>
                                      </p:to>
                                    </p:set>
                                    <p:anim calcmode="lin" valueType="num">
                                      <p:cBhvr additive="base">
                                        <p:cTn id="57" dur="500" fill="hold"/>
                                        <p:tgtEl>
                                          <p:spTgt spid="573442">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7344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73442">
                                            <p:txEl>
                                              <p:pRg st="10" end="10"/>
                                            </p:txEl>
                                          </p:spTgt>
                                        </p:tgtEl>
                                        <p:attrNameLst>
                                          <p:attrName>style.visibility</p:attrName>
                                        </p:attrNameLst>
                                      </p:cBhvr>
                                      <p:to>
                                        <p:strVal val="visible"/>
                                      </p:to>
                                    </p:set>
                                    <p:anim calcmode="lin" valueType="num">
                                      <p:cBhvr additive="base">
                                        <p:cTn id="63" dur="500" fill="hold"/>
                                        <p:tgtEl>
                                          <p:spTgt spid="573442">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73442">
                                            <p:txEl>
                                              <p:pRg st="10" end="10"/>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573442">
                                            <p:txEl>
                                              <p:pRg st="11" end="11"/>
                                            </p:txEl>
                                          </p:spTgt>
                                        </p:tgtEl>
                                        <p:attrNameLst>
                                          <p:attrName>style.visibility</p:attrName>
                                        </p:attrNameLst>
                                      </p:cBhvr>
                                      <p:to>
                                        <p:strVal val="visible"/>
                                      </p:to>
                                    </p:set>
                                    <p:anim calcmode="lin" valueType="num">
                                      <p:cBhvr additive="base">
                                        <p:cTn id="67" dur="500" fill="hold"/>
                                        <p:tgtEl>
                                          <p:spTgt spid="573442">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73442">
                                            <p:txEl>
                                              <p:pRg st="11" end="11"/>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573442">
                                            <p:txEl>
                                              <p:pRg st="12" end="12"/>
                                            </p:txEl>
                                          </p:spTgt>
                                        </p:tgtEl>
                                        <p:attrNameLst>
                                          <p:attrName>style.visibility</p:attrName>
                                        </p:attrNameLst>
                                      </p:cBhvr>
                                      <p:to>
                                        <p:strVal val="visible"/>
                                      </p:to>
                                    </p:set>
                                    <p:anim calcmode="lin" valueType="num">
                                      <p:cBhvr additive="base">
                                        <p:cTn id="71" dur="500" fill="hold"/>
                                        <p:tgtEl>
                                          <p:spTgt spid="573442">
                                            <p:txEl>
                                              <p:pRg st="12" end="12"/>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573442">
                                            <p:txEl>
                                              <p:pRg st="12" end="12"/>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573442">
                                            <p:txEl>
                                              <p:pRg st="13" end="13"/>
                                            </p:txEl>
                                          </p:spTgt>
                                        </p:tgtEl>
                                        <p:attrNameLst>
                                          <p:attrName>style.visibility</p:attrName>
                                        </p:attrNameLst>
                                      </p:cBhvr>
                                      <p:to>
                                        <p:strVal val="visible"/>
                                      </p:to>
                                    </p:set>
                                    <p:anim calcmode="lin" valueType="num">
                                      <p:cBhvr additive="base">
                                        <p:cTn id="75" dur="500" fill="hold"/>
                                        <p:tgtEl>
                                          <p:spTgt spid="573442">
                                            <p:txEl>
                                              <p:pRg st="13" end="13"/>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73442">
                                            <p:txEl>
                                              <p:pRg st="13" end="13"/>
                                            </p:txEl>
                                          </p:spTgt>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573442">
                                            <p:txEl>
                                              <p:pRg st="14" end="14"/>
                                            </p:txEl>
                                          </p:spTgt>
                                        </p:tgtEl>
                                        <p:attrNameLst>
                                          <p:attrName>style.visibility</p:attrName>
                                        </p:attrNameLst>
                                      </p:cBhvr>
                                      <p:to>
                                        <p:strVal val="visible"/>
                                      </p:to>
                                    </p:set>
                                    <p:anim calcmode="lin" valueType="num">
                                      <p:cBhvr additive="base">
                                        <p:cTn id="79" dur="500" fill="hold"/>
                                        <p:tgtEl>
                                          <p:spTgt spid="573442">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73442">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14400" y="304800"/>
            <a:ext cx="7937500" cy="982663"/>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5" name="4 Marcador de número de diapositiva"/>
          <p:cNvSpPr>
            <a:spLocks noGrp="1"/>
          </p:cNvSpPr>
          <p:nvPr>
            <p:ph type="sldNum" sz="quarter" idx="12"/>
          </p:nvPr>
        </p:nvSpPr>
        <p:spPr/>
        <p:txBody>
          <a:bodyPr>
            <a:normAutofit/>
          </a:bodyPr>
          <a:lstStyle/>
          <a:p>
            <a:fld id="{2263144D-DE9A-4857-B31A-3BC51472E580}" type="slidenum">
              <a:rPr lang="en-CA"/>
              <a:pPr/>
              <a:t>30</a:t>
            </a:fld>
            <a:endParaRPr lang="en-CA"/>
          </a:p>
        </p:txBody>
      </p:sp>
      <p:sp>
        <p:nvSpPr>
          <p:cNvPr id="61443" name="Rectangle 3"/>
          <p:cNvSpPr>
            <a:spLocks noChangeArrowheads="1"/>
          </p:cNvSpPr>
          <p:nvPr/>
        </p:nvSpPr>
        <p:spPr bwMode="auto">
          <a:xfrm>
            <a:off x="4124325" y="6129338"/>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
        <p:nvSpPr>
          <p:cNvPr id="61444" name="Rectangle 4"/>
          <p:cNvSpPr>
            <a:spLocks noChangeArrowheads="1"/>
          </p:cNvSpPr>
          <p:nvPr/>
        </p:nvSpPr>
        <p:spPr bwMode="auto">
          <a:xfrm>
            <a:off x="1106590" y="1536174"/>
            <a:ext cx="6748258" cy="378565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228600" indent="-228600" algn="just" eaLnBrk="0" hangingPunct="0"/>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endParaRPr lang="en-US" sz="2400" dirty="0"/>
          </a:p>
          <a:p>
            <a:pPr marL="228600" indent="-228600" algn="just" eaLnBrk="0" hangingPunct="0"/>
            <a:r>
              <a:rPr lang="en-US" sz="2400" dirty="0"/>
              <a:t>• </a:t>
            </a:r>
            <a:r>
              <a:rPr lang="en-US" sz="2400" dirty="0" err="1"/>
              <a:t>Cuantificando</a:t>
            </a:r>
            <a:r>
              <a:rPr lang="en-US" sz="2400" dirty="0"/>
              <a:t> </a:t>
            </a:r>
            <a:r>
              <a:rPr lang="en-US" sz="2400" dirty="0" err="1"/>
              <a:t>estándares</a:t>
            </a:r>
            <a:r>
              <a:rPr lang="en-US" sz="2400" dirty="0"/>
              <a:t> de </a:t>
            </a:r>
            <a:r>
              <a:rPr lang="en-US" sz="2400" dirty="0" err="1"/>
              <a:t>desempeño</a:t>
            </a:r>
            <a:r>
              <a:rPr lang="en-US" sz="2400" dirty="0"/>
              <a:t> </a:t>
            </a:r>
          </a:p>
          <a:p>
            <a:pPr marL="228600" indent="-228600" algn="just" eaLnBrk="0" hangingPunct="0"/>
            <a:r>
              <a:rPr lang="en-US" sz="2400" dirty="0"/>
              <a:t>• </a:t>
            </a:r>
            <a:r>
              <a:rPr lang="en-US" sz="2400" dirty="0" err="1"/>
              <a:t>Estándares</a:t>
            </a:r>
            <a:r>
              <a:rPr lang="en-US" sz="2400" dirty="0"/>
              <a:t> </a:t>
            </a:r>
            <a:r>
              <a:rPr lang="en-US" sz="2400" dirty="0" err="1"/>
              <a:t>cualitativos</a:t>
            </a:r>
            <a:endParaRPr lang="en-US" sz="2400" dirty="0"/>
          </a:p>
          <a:p>
            <a:pPr marL="228600" indent="-228600" algn="just" eaLnBrk="0" hangingPunct="0"/>
            <a:r>
              <a:rPr lang="en-US" sz="2400" dirty="0">
                <a:solidFill>
                  <a:srgbClr val="FF0000"/>
                </a:solidFill>
              </a:rPr>
              <a:t>• </a:t>
            </a:r>
            <a:r>
              <a:rPr lang="en-US" sz="2400" dirty="0" err="1">
                <a:solidFill>
                  <a:srgbClr val="FF0000"/>
                </a:solidFill>
              </a:rPr>
              <a:t>Estándares</a:t>
            </a:r>
            <a:r>
              <a:rPr lang="en-US" sz="2400" dirty="0">
                <a:solidFill>
                  <a:srgbClr val="FF0000"/>
                </a:solidFill>
              </a:rPr>
              <a:t> </a:t>
            </a:r>
            <a:r>
              <a:rPr lang="en-US" sz="2400" dirty="0" err="1">
                <a:solidFill>
                  <a:srgbClr val="FF0000"/>
                </a:solidFill>
              </a:rPr>
              <a:t>absolutos</a:t>
            </a:r>
            <a:endParaRPr lang="en-US" sz="2400" dirty="0">
              <a:solidFill>
                <a:srgbClr val="FF0000"/>
              </a:solidFill>
            </a:endParaRPr>
          </a:p>
          <a:p>
            <a:pPr marL="228600" indent="-228600" algn="just" eaLnBrk="0" hangingPunct="0"/>
            <a:r>
              <a:rPr lang="en-US" sz="2400" dirty="0"/>
              <a:t>	</a:t>
            </a:r>
            <a:r>
              <a:rPr lang="en-US" sz="2400" dirty="0" err="1"/>
              <a:t>Ningún</a:t>
            </a:r>
            <a:r>
              <a:rPr lang="en-US" sz="2400" dirty="0"/>
              <a:t> </a:t>
            </a:r>
            <a:r>
              <a:rPr lang="en-US" sz="2400" dirty="0" err="1"/>
              <a:t>estandar</a:t>
            </a:r>
            <a:r>
              <a:rPr lang="en-US" sz="2400" dirty="0"/>
              <a:t> de </a:t>
            </a:r>
            <a:r>
              <a:rPr lang="en-US" sz="2400" dirty="0" err="1"/>
              <a:t>por</a:t>
            </a:r>
            <a:r>
              <a:rPr lang="en-US" sz="2400" dirty="0"/>
              <a:t> </a:t>
            </a:r>
            <a:r>
              <a:rPr lang="en-US" sz="2400" dirty="0" err="1"/>
              <a:t>si</a:t>
            </a:r>
            <a:r>
              <a:rPr lang="en-US" sz="2400" dirty="0"/>
              <a:t> </a:t>
            </a:r>
            <a:r>
              <a:rPr lang="en-US" sz="2400" dirty="0" err="1"/>
              <a:t>implica</a:t>
            </a:r>
            <a:r>
              <a:rPr lang="en-US" sz="2400" dirty="0"/>
              <a:t> un </a:t>
            </a:r>
            <a:r>
              <a:rPr lang="en-US" sz="2400" dirty="0" err="1"/>
              <a:t>absoluto</a:t>
            </a:r>
            <a:endParaRPr lang="en-US" sz="2400" dirty="0"/>
          </a:p>
          <a:p>
            <a:pPr marL="228600" indent="-228600" algn="just" eaLnBrk="0" hangingPunct="0"/>
            <a:r>
              <a:rPr lang="en-US" sz="2400" dirty="0"/>
              <a:t>	</a:t>
            </a:r>
            <a:r>
              <a:rPr lang="en-US" sz="2400" dirty="0" err="1"/>
              <a:t>Por</a:t>
            </a:r>
            <a:r>
              <a:rPr lang="en-US" sz="2400" dirty="0"/>
              <a:t> </a:t>
            </a:r>
            <a:r>
              <a:rPr lang="en-US" sz="2400" dirty="0" err="1"/>
              <a:t>ejemplo</a:t>
            </a:r>
            <a:r>
              <a:rPr lang="en-US" sz="2400" dirty="0"/>
              <a:t>, </a:t>
            </a:r>
            <a:r>
              <a:rPr lang="en-US" sz="2400" dirty="0">
                <a:solidFill>
                  <a:srgbClr val="FF0000"/>
                </a:solidFill>
              </a:rPr>
              <a:t>“</a:t>
            </a:r>
            <a:r>
              <a:rPr lang="en-US" sz="2400" dirty="0" err="1">
                <a:solidFill>
                  <a:srgbClr val="FF0000"/>
                </a:solidFill>
              </a:rPr>
              <a:t>Contener</a:t>
            </a:r>
            <a:r>
              <a:rPr lang="en-US" sz="2400" dirty="0">
                <a:solidFill>
                  <a:srgbClr val="FF0000"/>
                </a:solidFill>
              </a:rPr>
              <a:t> </a:t>
            </a:r>
            <a:r>
              <a:rPr lang="en-US" sz="2400" dirty="0" err="1">
                <a:solidFill>
                  <a:srgbClr val="FF0000"/>
                </a:solidFill>
              </a:rPr>
              <a:t>hidrógeno</a:t>
            </a:r>
            <a:r>
              <a:rPr lang="en-US" sz="2400" dirty="0">
                <a:solidFill>
                  <a:srgbClr val="FF0000"/>
                </a:solidFill>
              </a:rPr>
              <a:t>”</a:t>
            </a:r>
            <a:r>
              <a:rPr lang="en-US" sz="2400" dirty="0"/>
              <a:t> </a:t>
            </a:r>
            <a:r>
              <a:rPr lang="en-US" sz="2400" dirty="0" err="1"/>
              <a:t>sugiere</a:t>
            </a:r>
            <a:r>
              <a:rPr lang="en-US" sz="2400" dirty="0"/>
              <a:t> </a:t>
            </a:r>
            <a:r>
              <a:rPr lang="en-US" sz="2400" dirty="0" err="1"/>
              <a:t>que</a:t>
            </a:r>
            <a:r>
              <a:rPr lang="en-US" sz="2400" dirty="0"/>
              <a:t> </a:t>
            </a:r>
          </a:p>
          <a:p>
            <a:pPr marL="228600" indent="-228600" algn="just" eaLnBrk="0" hangingPunct="0"/>
            <a:r>
              <a:rPr lang="en-US" sz="2400" dirty="0"/>
              <a:t>	no se </a:t>
            </a:r>
            <a:r>
              <a:rPr lang="en-US" sz="2400" dirty="0" err="1"/>
              <a:t>puede</a:t>
            </a:r>
            <a:r>
              <a:rPr lang="en-US" sz="2400" dirty="0"/>
              <a:t> </a:t>
            </a:r>
            <a:r>
              <a:rPr lang="en-US" sz="2400" dirty="0" err="1"/>
              <a:t>tolerar</a:t>
            </a:r>
            <a:r>
              <a:rPr lang="en-US" sz="2400" dirty="0"/>
              <a:t> </a:t>
            </a:r>
            <a:r>
              <a:rPr lang="en-US" sz="2400" dirty="0" err="1"/>
              <a:t>algún</a:t>
            </a:r>
            <a:r>
              <a:rPr lang="en-US" sz="2400" dirty="0"/>
              <a:t> </a:t>
            </a:r>
            <a:r>
              <a:rPr lang="en-US" sz="2400" dirty="0" err="1"/>
              <a:t>tipo</a:t>
            </a:r>
            <a:r>
              <a:rPr lang="en-US" sz="2400" dirty="0"/>
              <a:t> de </a:t>
            </a:r>
            <a:r>
              <a:rPr lang="en-US" sz="2400" dirty="0" err="1"/>
              <a:t>fuga</a:t>
            </a:r>
            <a:r>
              <a:rPr lang="en-US" sz="2400" dirty="0"/>
              <a:t>.</a:t>
            </a:r>
          </a:p>
        </p:txBody>
      </p:sp>
    </p:spTree>
    <p:extLst>
      <p:ext uri="{BB962C8B-B14F-4D97-AF65-F5344CB8AC3E}">
        <p14:creationId xmlns:p14="http://schemas.microsoft.com/office/powerpoint/2010/main" xmlns="" val="39369039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28700" y="319088"/>
            <a:ext cx="7721600" cy="982662"/>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12" name="4 Marcador de número de diapositiva"/>
          <p:cNvSpPr>
            <a:spLocks noGrp="1"/>
          </p:cNvSpPr>
          <p:nvPr>
            <p:ph type="sldNum" sz="quarter" idx="12"/>
          </p:nvPr>
        </p:nvSpPr>
        <p:spPr/>
        <p:txBody>
          <a:bodyPr>
            <a:normAutofit/>
          </a:bodyPr>
          <a:lstStyle/>
          <a:p>
            <a:fld id="{B4F88F47-8823-449A-98E3-E21E39751DD1}" type="slidenum">
              <a:rPr lang="en-CA"/>
              <a:pPr/>
              <a:t>31</a:t>
            </a:fld>
            <a:endParaRPr lang="en-CA"/>
          </a:p>
        </p:txBody>
      </p:sp>
      <p:sp>
        <p:nvSpPr>
          <p:cNvPr id="63492" name="Rectangle 4"/>
          <p:cNvSpPr>
            <a:spLocks noChangeArrowheads="1"/>
          </p:cNvSpPr>
          <p:nvPr/>
        </p:nvSpPr>
        <p:spPr bwMode="auto">
          <a:xfrm>
            <a:off x="863600" y="1893934"/>
            <a:ext cx="6151563" cy="2012859"/>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225425" indent="-225425" algn="just" eaLnBrk="0" hangingPunct="0">
              <a:lnSpc>
                <a:spcPct val="80000"/>
              </a:lnSpc>
              <a:spcBef>
                <a:spcPct val="20000"/>
              </a:spcBef>
              <a:spcAft>
                <a:spcPct val="20000"/>
              </a:spcAft>
            </a:pPr>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r>
              <a:rPr lang="en-US" sz="2400" dirty="0"/>
              <a:t> </a:t>
            </a:r>
          </a:p>
          <a:p>
            <a:pPr marL="225425" indent="-225425" algn="just" eaLnBrk="0" hangingPunct="0">
              <a:lnSpc>
                <a:spcPct val="80000"/>
              </a:lnSpc>
              <a:spcBef>
                <a:spcPct val="20000"/>
              </a:spcBef>
              <a:spcAft>
                <a:spcPct val="20000"/>
              </a:spcAft>
            </a:pPr>
            <a:r>
              <a:rPr lang="en-US" sz="2400" dirty="0"/>
              <a:t>• </a:t>
            </a:r>
            <a:r>
              <a:rPr lang="en-US" sz="2400" dirty="0" err="1"/>
              <a:t>Cuantificando</a:t>
            </a:r>
            <a:r>
              <a:rPr lang="en-US" sz="2400" dirty="0"/>
              <a:t> </a:t>
            </a:r>
            <a:r>
              <a:rPr lang="en-US" sz="2400" dirty="0" err="1"/>
              <a:t>estándares</a:t>
            </a:r>
            <a:r>
              <a:rPr lang="en-US" sz="2400" dirty="0"/>
              <a:t> de </a:t>
            </a:r>
            <a:r>
              <a:rPr lang="en-US" sz="2400" dirty="0" err="1"/>
              <a:t>desempeño</a:t>
            </a:r>
            <a:r>
              <a:rPr lang="en-US" sz="2400" dirty="0"/>
              <a:t> </a:t>
            </a:r>
          </a:p>
          <a:p>
            <a:pPr marL="225425" indent="-225425" algn="just"/>
            <a:r>
              <a:rPr lang="en-US" sz="2400" dirty="0"/>
              <a:t>• </a:t>
            </a:r>
            <a:r>
              <a:rPr lang="en-US" sz="2400" dirty="0" err="1"/>
              <a:t>Estándares</a:t>
            </a:r>
            <a:r>
              <a:rPr lang="en-US" sz="2400" dirty="0"/>
              <a:t> </a:t>
            </a:r>
            <a:r>
              <a:rPr lang="en-US" sz="2400" dirty="0" err="1"/>
              <a:t>cualitativos</a:t>
            </a:r>
            <a:endParaRPr lang="en-US" sz="2400" dirty="0"/>
          </a:p>
          <a:p>
            <a:pPr marL="225425" indent="-225425" algn="just"/>
            <a:r>
              <a:rPr lang="en-US" sz="2400" dirty="0"/>
              <a:t>• </a:t>
            </a:r>
            <a:r>
              <a:rPr lang="en-US" sz="2400" dirty="0" err="1"/>
              <a:t>Estándares</a:t>
            </a:r>
            <a:r>
              <a:rPr lang="en-US" sz="2400" dirty="0"/>
              <a:t> </a:t>
            </a:r>
            <a:r>
              <a:rPr lang="en-US" sz="2400" dirty="0" err="1"/>
              <a:t>absolutos</a:t>
            </a:r>
            <a:endParaRPr lang="en-US" sz="2400" dirty="0"/>
          </a:p>
        </p:txBody>
      </p:sp>
      <p:pic>
        <p:nvPicPr>
          <p:cNvPr id="634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7125" y="2960688"/>
            <a:ext cx="2886075" cy="25463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3495" name="Rectangle 7"/>
          <p:cNvSpPr>
            <a:spLocks noChangeArrowheads="1"/>
          </p:cNvSpPr>
          <p:nvPr/>
        </p:nvSpPr>
        <p:spPr bwMode="auto">
          <a:xfrm>
            <a:off x="866775" y="4333921"/>
            <a:ext cx="4981575" cy="201285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77800" indent="-177800" algn="just" eaLnBrk="0" hangingPunct="0">
              <a:lnSpc>
                <a:spcPct val="80000"/>
              </a:lnSpc>
              <a:spcBef>
                <a:spcPct val="20000"/>
              </a:spcBef>
              <a:spcAft>
                <a:spcPct val="20000"/>
              </a:spcAft>
            </a:pPr>
            <a:r>
              <a:rPr lang="en-US" sz="2400" dirty="0"/>
              <a:t>• </a:t>
            </a:r>
            <a:r>
              <a:rPr lang="en-US" sz="2400" dirty="0" err="1">
                <a:solidFill>
                  <a:srgbClr val="CC6600"/>
                </a:solidFill>
              </a:rPr>
              <a:t>Estándares</a:t>
            </a:r>
            <a:r>
              <a:rPr lang="en-US" sz="2400" dirty="0">
                <a:solidFill>
                  <a:srgbClr val="CC6600"/>
                </a:solidFill>
              </a:rPr>
              <a:t> de </a:t>
            </a:r>
            <a:r>
              <a:rPr lang="en-US" sz="2400" dirty="0" err="1">
                <a:solidFill>
                  <a:srgbClr val="CC6600"/>
                </a:solidFill>
              </a:rPr>
              <a:t>desempeño</a:t>
            </a:r>
            <a:r>
              <a:rPr lang="en-US" sz="2400" dirty="0">
                <a:solidFill>
                  <a:srgbClr val="CC6600"/>
                </a:solidFill>
              </a:rPr>
              <a:t> variables</a:t>
            </a:r>
          </a:p>
          <a:p>
            <a:pPr marL="177800" indent="-177800" algn="just" eaLnBrk="0" hangingPunct="0">
              <a:lnSpc>
                <a:spcPct val="80000"/>
              </a:lnSpc>
              <a:spcBef>
                <a:spcPct val="20000"/>
              </a:spcBef>
              <a:spcAft>
                <a:spcPct val="20000"/>
              </a:spcAft>
            </a:pPr>
            <a:r>
              <a:rPr lang="en-US" sz="2400" dirty="0"/>
              <a:t>	Si un </a:t>
            </a:r>
            <a:r>
              <a:rPr lang="en-US" sz="2400" dirty="0" err="1"/>
              <a:t>activo</a:t>
            </a:r>
            <a:r>
              <a:rPr lang="en-US" sz="2400" dirty="0"/>
              <a:t> </a:t>
            </a:r>
            <a:r>
              <a:rPr lang="en-US" sz="2400" dirty="0" err="1"/>
              <a:t>está</a:t>
            </a:r>
            <a:r>
              <a:rPr lang="en-US" sz="2400" dirty="0"/>
              <a:t> </a:t>
            </a:r>
            <a:r>
              <a:rPr lang="en-US" sz="2400" dirty="0" err="1"/>
              <a:t>sometido</a:t>
            </a:r>
            <a:r>
              <a:rPr lang="en-US" sz="2400" dirty="0"/>
              <a:t>  </a:t>
            </a:r>
            <a:r>
              <a:rPr lang="en-US" sz="2400" dirty="0" err="1"/>
              <a:t>normalmente</a:t>
            </a:r>
            <a:r>
              <a:rPr lang="en-US" sz="2400" dirty="0"/>
              <a:t> a un </a:t>
            </a:r>
            <a:r>
              <a:rPr lang="en-US" sz="2400" dirty="0" err="1"/>
              <a:t>amplio</a:t>
            </a:r>
            <a:r>
              <a:rPr lang="en-US" sz="2400" dirty="0"/>
              <a:t> </a:t>
            </a:r>
            <a:r>
              <a:rPr lang="en-US" sz="2400" dirty="0" err="1"/>
              <a:t>rango</a:t>
            </a:r>
            <a:r>
              <a:rPr lang="en-US" sz="2400" dirty="0"/>
              <a:t> de </a:t>
            </a:r>
            <a:r>
              <a:rPr lang="en-US" sz="2400" dirty="0" err="1"/>
              <a:t>esfuerzos</a:t>
            </a:r>
            <a:r>
              <a:rPr lang="en-US" sz="2400" dirty="0"/>
              <a:t>, el </a:t>
            </a:r>
            <a:r>
              <a:rPr lang="en-US" sz="2400" dirty="0" err="1"/>
              <a:t>esfuerzo</a:t>
            </a:r>
            <a:r>
              <a:rPr lang="en-US" sz="2400" dirty="0"/>
              <a:t> </a:t>
            </a:r>
            <a:r>
              <a:rPr lang="en-US" sz="2400" dirty="0" err="1"/>
              <a:t>más</a:t>
            </a:r>
            <a:r>
              <a:rPr lang="en-US" sz="2400" dirty="0"/>
              <a:t> </a:t>
            </a:r>
            <a:r>
              <a:rPr lang="en-US" sz="2400" dirty="0" err="1"/>
              <a:t>severo</a:t>
            </a:r>
            <a:r>
              <a:rPr lang="en-US" sz="2400" dirty="0"/>
              <a:t> </a:t>
            </a:r>
            <a:r>
              <a:rPr lang="en-US" sz="2400" dirty="0" err="1"/>
              <a:t>debe</a:t>
            </a:r>
            <a:r>
              <a:rPr lang="en-US" sz="2400" dirty="0"/>
              <a:t> </a:t>
            </a:r>
            <a:r>
              <a:rPr lang="en-US" sz="2400" dirty="0" err="1"/>
              <a:t>ser</a:t>
            </a:r>
            <a:r>
              <a:rPr lang="en-US" sz="2400" dirty="0"/>
              <a:t> </a:t>
            </a:r>
            <a:r>
              <a:rPr lang="en-US" sz="2400" dirty="0" err="1"/>
              <a:t>incluido</a:t>
            </a:r>
            <a:r>
              <a:rPr lang="en-US" sz="2400" dirty="0"/>
              <a:t> </a:t>
            </a:r>
            <a:r>
              <a:rPr lang="en-US" sz="2400" dirty="0" err="1"/>
              <a:t>como</a:t>
            </a:r>
            <a:r>
              <a:rPr lang="en-US" sz="2400" dirty="0"/>
              <a:t> el </a:t>
            </a:r>
            <a:r>
              <a:rPr lang="en-US" sz="2400" dirty="0" err="1"/>
              <a:t>desempeño</a:t>
            </a:r>
            <a:r>
              <a:rPr lang="en-US" sz="2400" dirty="0"/>
              <a:t> </a:t>
            </a:r>
            <a:r>
              <a:rPr lang="en-US" sz="2400" dirty="0" err="1"/>
              <a:t>deseado</a:t>
            </a:r>
            <a:endParaRPr lang="en-US" sz="2400" dirty="0"/>
          </a:p>
        </p:txBody>
      </p:sp>
      <p:grpSp>
        <p:nvGrpSpPr>
          <p:cNvPr id="63505" name="Group 17"/>
          <p:cNvGrpSpPr>
            <a:grpSpLocks/>
          </p:cNvGrpSpPr>
          <p:nvPr/>
        </p:nvGrpSpPr>
        <p:grpSpPr bwMode="auto">
          <a:xfrm>
            <a:off x="5195888" y="3395663"/>
            <a:ext cx="981075" cy="366712"/>
            <a:chOff x="2734" y="1767"/>
            <a:chExt cx="618" cy="231"/>
          </a:xfrm>
        </p:grpSpPr>
        <p:sp>
          <p:nvSpPr>
            <p:cNvPr id="63497" name="Text Box 9"/>
            <p:cNvSpPr txBox="1">
              <a:spLocks noChangeArrowheads="1"/>
            </p:cNvSpPr>
            <p:nvPr/>
          </p:nvSpPr>
          <p:spPr bwMode="auto">
            <a:xfrm>
              <a:off x="2734" y="1767"/>
              <a:ext cx="58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Querer</a:t>
              </a:r>
            </a:p>
          </p:txBody>
        </p:sp>
        <p:sp>
          <p:nvSpPr>
            <p:cNvPr id="63499" name="Line 11"/>
            <p:cNvSpPr>
              <a:spLocks noChangeShapeType="1"/>
            </p:cNvSpPr>
            <p:nvPr/>
          </p:nvSpPr>
          <p:spPr bwMode="auto">
            <a:xfrm>
              <a:off x="3192" y="1896"/>
              <a:ext cx="16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grpSp>
      <p:grpSp>
        <p:nvGrpSpPr>
          <p:cNvPr id="63506" name="Group 18"/>
          <p:cNvGrpSpPr>
            <a:grpSpLocks/>
          </p:cNvGrpSpPr>
          <p:nvPr/>
        </p:nvGrpSpPr>
        <p:grpSpPr bwMode="auto">
          <a:xfrm>
            <a:off x="5208588" y="3071813"/>
            <a:ext cx="955675" cy="366712"/>
            <a:chOff x="2734" y="2103"/>
            <a:chExt cx="602" cy="231"/>
          </a:xfrm>
        </p:grpSpPr>
        <p:sp>
          <p:nvSpPr>
            <p:cNvPr id="63498" name="Text Box 10"/>
            <p:cNvSpPr txBox="1">
              <a:spLocks noChangeArrowheads="1"/>
            </p:cNvSpPr>
            <p:nvPr/>
          </p:nvSpPr>
          <p:spPr bwMode="auto">
            <a:xfrm>
              <a:off x="2734" y="2103"/>
              <a:ext cx="52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Poder</a:t>
              </a:r>
            </a:p>
          </p:txBody>
        </p:sp>
        <p:sp>
          <p:nvSpPr>
            <p:cNvPr id="63500" name="Line 12"/>
            <p:cNvSpPr>
              <a:spLocks noChangeShapeType="1"/>
            </p:cNvSpPr>
            <p:nvPr/>
          </p:nvSpPr>
          <p:spPr bwMode="auto">
            <a:xfrm>
              <a:off x="3176" y="2216"/>
              <a:ext cx="16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grpSp>
    </p:spTree>
    <p:extLst>
      <p:ext uri="{BB962C8B-B14F-4D97-AF65-F5344CB8AC3E}">
        <p14:creationId xmlns:p14="http://schemas.microsoft.com/office/powerpoint/2010/main" xmlns="" val="2285571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5"/>
                                        </p:tgtEl>
                                        <p:attrNameLst>
                                          <p:attrName>style.visibility</p:attrName>
                                        </p:attrNameLst>
                                      </p:cBhvr>
                                      <p:to>
                                        <p:strVal val="visible"/>
                                      </p:to>
                                    </p:set>
                                    <p:anim calcmode="lin" valueType="num">
                                      <p:cBhvr additive="base">
                                        <p:cTn id="7" dur="500" fill="hold"/>
                                        <p:tgtEl>
                                          <p:spTgt spid="63495"/>
                                        </p:tgtEl>
                                        <p:attrNameLst>
                                          <p:attrName>ppt_x</p:attrName>
                                        </p:attrNameLst>
                                      </p:cBhvr>
                                      <p:tavLst>
                                        <p:tav tm="0">
                                          <p:val>
                                            <p:strVal val="0-#ppt_w/2"/>
                                          </p:val>
                                        </p:tav>
                                        <p:tav tm="100000">
                                          <p:val>
                                            <p:strVal val="#ppt_x"/>
                                          </p:val>
                                        </p:tav>
                                      </p:tavLst>
                                    </p:anim>
                                    <p:anim calcmode="lin" valueType="num">
                                      <p:cBhvr additive="base">
                                        <p:cTn id="8" dur="500" fill="hold"/>
                                        <p:tgtEl>
                                          <p:spTgt spid="634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63493"/>
                                        </p:tgtEl>
                                        <p:attrNameLst>
                                          <p:attrName>style.visibility</p:attrName>
                                        </p:attrNameLst>
                                      </p:cBhvr>
                                      <p:to>
                                        <p:strVal val="visible"/>
                                      </p:to>
                                    </p:set>
                                    <p:anim calcmode="lin" valueType="num">
                                      <p:cBhvr additive="base">
                                        <p:cTn id="12" dur="500" fill="hold"/>
                                        <p:tgtEl>
                                          <p:spTgt spid="63493"/>
                                        </p:tgtEl>
                                        <p:attrNameLst>
                                          <p:attrName>ppt_x</p:attrName>
                                        </p:attrNameLst>
                                      </p:cBhvr>
                                      <p:tavLst>
                                        <p:tav tm="0">
                                          <p:val>
                                            <p:strVal val="1+#ppt_w/2"/>
                                          </p:val>
                                        </p:tav>
                                        <p:tav tm="100000">
                                          <p:val>
                                            <p:strVal val="#ppt_x"/>
                                          </p:val>
                                        </p:tav>
                                      </p:tavLst>
                                    </p:anim>
                                    <p:anim calcmode="lin" valueType="num">
                                      <p:cBhvr additive="base">
                                        <p:cTn id="13"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350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3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52500" y="304800"/>
            <a:ext cx="7810500" cy="982663"/>
          </a:xfrm>
        </p:spPr>
        <p:txBody>
          <a:bodyPr>
            <a:normAutofit fontScale="90000"/>
          </a:bodyPr>
          <a:lstStyle/>
          <a:p>
            <a:pPr algn="ctr"/>
            <a:r>
              <a:rPr lang="en-US" sz="3200" i="1">
                <a:solidFill>
                  <a:srgbClr val="CC6600"/>
                </a:solidFill>
                <a:effectLst/>
                <a:latin typeface="Times New Roman" pitchFamily="18" charset="0"/>
              </a:rPr>
              <a:t>Describiendo Funciones y </a:t>
            </a:r>
            <a:br>
              <a:rPr lang="en-US" sz="3200" i="1">
                <a:solidFill>
                  <a:srgbClr val="CC6600"/>
                </a:solidFill>
                <a:effectLst/>
                <a:latin typeface="Times New Roman" pitchFamily="18" charset="0"/>
              </a:rPr>
            </a:br>
            <a:r>
              <a:rPr lang="en-US" sz="3200" i="1">
                <a:solidFill>
                  <a:srgbClr val="CC6600"/>
                </a:solidFill>
                <a:effectLst/>
                <a:latin typeface="Times New Roman" pitchFamily="18" charset="0"/>
              </a:rPr>
              <a:t>Estándares de Desempeño</a:t>
            </a:r>
          </a:p>
        </p:txBody>
      </p:sp>
      <p:sp>
        <p:nvSpPr>
          <p:cNvPr id="16" name="4 Marcador de número de diapositiva"/>
          <p:cNvSpPr>
            <a:spLocks noGrp="1"/>
          </p:cNvSpPr>
          <p:nvPr>
            <p:ph type="sldNum" sz="quarter" idx="12"/>
          </p:nvPr>
        </p:nvSpPr>
        <p:spPr/>
        <p:txBody>
          <a:bodyPr>
            <a:normAutofit/>
          </a:bodyPr>
          <a:lstStyle/>
          <a:p>
            <a:fld id="{2F69AE73-5D94-4AC3-B0BF-72CDF00A61C1}" type="slidenum">
              <a:rPr lang="en-CA"/>
              <a:pPr/>
              <a:t>32</a:t>
            </a:fld>
            <a:endParaRPr lang="en-CA"/>
          </a:p>
        </p:txBody>
      </p:sp>
      <p:sp>
        <p:nvSpPr>
          <p:cNvPr id="65539" name="Rectangle 3"/>
          <p:cNvSpPr>
            <a:spLocks noChangeArrowheads="1"/>
          </p:cNvSpPr>
          <p:nvPr/>
        </p:nvSpPr>
        <p:spPr bwMode="auto">
          <a:xfrm>
            <a:off x="3952875" y="6218238"/>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
        <p:nvSpPr>
          <p:cNvPr id="65540" name="Rectangle 4"/>
          <p:cNvSpPr>
            <a:spLocks noChangeArrowheads="1"/>
          </p:cNvSpPr>
          <p:nvPr/>
        </p:nvSpPr>
        <p:spPr bwMode="auto">
          <a:xfrm>
            <a:off x="860425" y="1761140"/>
            <a:ext cx="4508500" cy="275152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73038" indent="-173038" algn="l" eaLnBrk="0" hangingPunct="0">
              <a:lnSpc>
                <a:spcPct val="80000"/>
              </a:lnSpc>
              <a:spcBef>
                <a:spcPct val="10000"/>
              </a:spcBef>
              <a:spcAft>
                <a:spcPct val="10000"/>
              </a:spcAft>
            </a:pPr>
            <a:r>
              <a:rPr lang="en-US" sz="2400" dirty="0"/>
              <a:t>• </a:t>
            </a:r>
            <a:r>
              <a:rPr lang="en-US" sz="2400" dirty="0" err="1"/>
              <a:t>Estándares</a:t>
            </a:r>
            <a:r>
              <a:rPr lang="en-US" sz="2400" dirty="0"/>
              <a:t> de </a:t>
            </a:r>
            <a:r>
              <a:rPr lang="en-US" sz="2400" dirty="0" err="1"/>
              <a:t>desempeño</a:t>
            </a:r>
            <a:r>
              <a:rPr lang="en-US" sz="2400" dirty="0"/>
              <a:t> </a:t>
            </a:r>
            <a:r>
              <a:rPr lang="en-US" sz="2400" dirty="0" err="1"/>
              <a:t>múltiples</a:t>
            </a:r>
            <a:r>
              <a:rPr lang="en-US" sz="2400" dirty="0"/>
              <a:t> </a:t>
            </a:r>
          </a:p>
          <a:p>
            <a:pPr marL="173038" indent="-173038" algn="l" eaLnBrk="0" hangingPunct="0">
              <a:lnSpc>
                <a:spcPct val="80000"/>
              </a:lnSpc>
              <a:spcBef>
                <a:spcPct val="10000"/>
              </a:spcBef>
              <a:spcAft>
                <a:spcPct val="10000"/>
              </a:spcAft>
            </a:pPr>
            <a:r>
              <a:rPr lang="en-US" sz="2400" dirty="0"/>
              <a:t>• </a:t>
            </a:r>
            <a:r>
              <a:rPr lang="en-US" sz="2400" dirty="0" err="1"/>
              <a:t>Cuantificando</a:t>
            </a:r>
            <a:r>
              <a:rPr lang="en-US" sz="2400" dirty="0"/>
              <a:t> </a:t>
            </a:r>
            <a:r>
              <a:rPr lang="en-US" sz="2400" dirty="0" err="1"/>
              <a:t>estándares</a:t>
            </a:r>
            <a:r>
              <a:rPr lang="en-US" sz="2400" dirty="0"/>
              <a:t> de </a:t>
            </a:r>
            <a:r>
              <a:rPr lang="en-US" sz="2400" dirty="0" err="1"/>
              <a:t>desempeño</a:t>
            </a:r>
            <a:r>
              <a:rPr lang="en-US" sz="2400" dirty="0"/>
              <a:t> </a:t>
            </a:r>
          </a:p>
          <a:p>
            <a:pPr marL="173038" indent="-173038" algn="l" eaLnBrk="0" hangingPunct="0">
              <a:lnSpc>
                <a:spcPct val="80000"/>
              </a:lnSpc>
              <a:spcBef>
                <a:spcPct val="10000"/>
              </a:spcBef>
              <a:spcAft>
                <a:spcPct val="10000"/>
              </a:spcAft>
            </a:pPr>
            <a:r>
              <a:rPr lang="en-US" sz="2400" dirty="0"/>
              <a:t>• </a:t>
            </a:r>
            <a:r>
              <a:rPr lang="en-US" sz="2400" dirty="0" err="1"/>
              <a:t>Estándares</a:t>
            </a:r>
            <a:r>
              <a:rPr lang="en-US" sz="2400" dirty="0"/>
              <a:t> </a:t>
            </a:r>
            <a:r>
              <a:rPr lang="en-US" sz="2400" dirty="0" err="1"/>
              <a:t>cualitativos</a:t>
            </a:r>
            <a:endParaRPr lang="en-US" sz="2400" dirty="0"/>
          </a:p>
          <a:p>
            <a:pPr marL="173038" indent="-173038" algn="l" eaLnBrk="0" hangingPunct="0">
              <a:lnSpc>
                <a:spcPct val="80000"/>
              </a:lnSpc>
              <a:spcBef>
                <a:spcPct val="10000"/>
              </a:spcBef>
              <a:spcAft>
                <a:spcPct val="10000"/>
              </a:spcAft>
            </a:pPr>
            <a:r>
              <a:rPr lang="en-US" sz="2400" dirty="0"/>
              <a:t>• </a:t>
            </a:r>
            <a:r>
              <a:rPr lang="en-US" sz="2400" dirty="0" err="1"/>
              <a:t>Estándares</a:t>
            </a:r>
            <a:r>
              <a:rPr lang="en-US" sz="2400" dirty="0"/>
              <a:t> </a:t>
            </a:r>
            <a:r>
              <a:rPr lang="en-US" sz="2400" dirty="0" err="1"/>
              <a:t>absolutos</a:t>
            </a:r>
            <a:endParaRPr lang="en-US" sz="2400" dirty="0"/>
          </a:p>
          <a:p>
            <a:pPr marL="173038" indent="-173038" algn="l" eaLnBrk="0" hangingPunct="0">
              <a:lnSpc>
                <a:spcPct val="80000"/>
              </a:lnSpc>
              <a:spcBef>
                <a:spcPct val="10000"/>
              </a:spcBef>
              <a:spcAft>
                <a:spcPct val="10000"/>
              </a:spcAft>
            </a:pPr>
            <a:r>
              <a:rPr lang="en-US" sz="2400" dirty="0"/>
              <a:t>• </a:t>
            </a:r>
            <a:r>
              <a:rPr lang="en-US" sz="2400" dirty="0" err="1"/>
              <a:t>Expectativas</a:t>
            </a:r>
            <a:r>
              <a:rPr lang="en-US" sz="2400" dirty="0"/>
              <a:t> de </a:t>
            </a:r>
            <a:r>
              <a:rPr lang="en-US" sz="2400" dirty="0" err="1"/>
              <a:t>desempeño</a:t>
            </a:r>
            <a:r>
              <a:rPr lang="en-US" sz="2400" dirty="0"/>
              <a:t> variables</a:t>
            </a:r>
          </a:p>
        </p:txBody>
      </p:sp>
      <p:pic>
        <p:nvPicPr>
          <p:cNvPr id="655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3363" y="2730500"/>
            <a:ext cx="3525837" cy="30829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543" name="Rectangle 7"/>
          <p:cNvSpPr>
            <a:spLocks noChangeArrowheads="1"/>
          </p:cNvSpPr>
          <p:nvPr/>
        </p:nvSpPr>
        <p:spPr bwMode="auto">
          <a:xfrm>
            <a:off x="865188" y="4983915"/>
            <a:ext cx="4260850" cy="1052596"/>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225425" indent="-225425" algn="l" eaLnBrk="0" hangingPunct="0">
              <a:lnSpc>
                <a:spcPct val="80000"/>
              </a:lnSpc>
              <a:spcBef>
                <a:spcPct val="10000"/>
              </a:spcBef>
              <a:spcAft>
                <a:spcPct val="10000"/>
              </a:spcAft>
            </a:pPr>
            <a:r>
              <a:rPr lang="en-US" sz="2400" dirty="0"/>
              <a:t>• </a:t>
            </a:r>
            <a:r>
              <a:rPr lang="en-US" sz="2400" dirty="0" err="1">
                <a:solidFill>
                  <a:srgbClr val="CC6600"/>
                </a:solidFill>
              </a:rPr>
              <a:t>Límites</a:t>
            </a:r>
            <a:r>
              <a:rPr lang="en-US" sz="2400" dirty="0">
                <a:solidFill>
                  <a:srgbClr val="CC6600"/>
                </a:solidFill>
              </a:rPr>
              <a:t> </a:t>
            </a:r>
            <a:r>
              <a:rPr lang="en-US" sz="2400" dirty="0" err="1">
                <a:solidFill>
                  <a:srgbClr val="CC6600"/>
                </a:solidFill>
              </a:rPr>
              <a:t>Superiores</a:t>
            </a:r>
            <a:r>
              <a:rPr lang="en-US" sz="2400" dirty="0">
                <a:solidFill>
                  <a:srgbClr val="CC6600"/>
                </a:solidFill>
              </a:rPr>
              <a:t> e </a:t>
            </a:r>
            <a:r>
              <a:rPr lang="en-US" sz="2400" dirty="0" err="1">
                <a:solidFill>
                  <a:srgbClr val="CC6600"/>
                </a:solidFill>
              </a:rPr>
              <a:t>Inferiores</a:t>
            </a:r>
            <a:r>
              <a:rPr lang="en-US" sz="2400" dirty="0">
                <a:solidFill>
                  <a:srgbClr val="CC6600"/>
                </a:solidFill>
              </a:rPr>
              <a:t>:</a:t>
            </a:r>
          </a:p>
          <a:p>
            <a:pPr marL="225425" indent="-225425" algn="l" eaLnBrk="0" hangingPunct="0">
              <a:lnSpc>
                <a:spcPct val="80000"/>
              </a:lnSpc>
              <a:spcBef>
                <a:spcPct val="10000"/>
              </a:spcBef>
              <a:spcAft>
                <a:spcPct val="10000"/>
              </a:spcAft>
            </a:pPr>
            <a:r>
              <a:rPr lang="en-US" sz="2400" dirty="0"/>
              <a:t>	250 ± 5 </a:t>
            </a:r>
            <a:r>
              <a:rPr lang="en-US" sz="2400" dirty="0" err="1"/>
              <a:t>gm</a:t>
            </a:r>
            <a:r>
              <a:rPr lang="en-US" sz="2400" dirty="0"/>
              <a:t>, 75 ± 0.1 mm</a:t>
            </a:r>
          </a:p>
        </p:txBody>
      </p:sp>
      <p:grpSp>
        <p:nvGrpSpPr>
          <p:cNvPr id="65557" name="Group 21"/>
          <p:cNvGrpSpPr>
            <a:grpSpLocks/>
          </p:cNvGrpSpPr>
          <p:nvPr/>
        </p:nvGrpSpPr>
        <p:grpSpPr bwMode="auto">
          <a:xfrm>
            <a:off x="4175125" y="2805113"/>
            <a:ext cx="1146175" cy="2919412"/>
            <a:chOff x="2630" y="1767"/>
            <a:chExt cx="722" cy="1839"/>
          </a:xfrm>
        </p:grpSpPr>
        <p:sp>
          <p:nvSpPr>
            <p:cNvPr id="65545" name="Text Box 9"/>
            <p:cNvSpPr txBox="1">
              <a:spLocks noChangeArrowheads="1"/>
            </p:cNvSpPr>
            <p:nvPr/>
          </p:nvSpPr>
          <p:spPr bwMode="auto">
            <a:xfrm>
              <a:off x="2734" y="1767"/>
              <a:ext cx="5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65546" name="Text Box 10"/>
            <p:cNvSpPr txBox="1">
              <a:spLocks noChangeArrowheads="1"/>
            </p:cNvSpPr>
            <p:nvPr/>
          </p:nvSpPr>
          <p:spPr bwMode="auto">
            <a:xfrm>
              <a:off x="2734" y="2103"/>
              <a:ext cx="5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sp>
          <p:nvSpPr>
            <p:cNvPr id="65547" name="Line 11"/>
            <p:cNvSpPr>
              <a:spLocks noChangeShapeType="1"/>
            </p:cNvSpPr>
            <p:nvPr/>
          </p:nvSpPr>
          <p:spPr bwMode="auto">
            <a:xfrm>
              <a:off x="3192" y="1896"/>
              <a:ext cx="16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5548" name="Line 12"/>
            <p:cNvSpPr>
              <a:spLocks noChangeShapeType="1"/>
            </p:cNvSpPr>
            <p:nvPr/>
          </p:nvSpPr>
          <p:spPr bwMode="auto">
            <a:xfrm>
              <a:off x="3176" y="2216"/>
              <a:ext cx="16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5553" name="Line 17"/>
            <p:cNvSpPr>
              <a:spLocks noChangeShapeType="1"/>
            </p:cNvSpPr>
            <p:nvPr/>
          </p:nvSpPr>
          <p:spPr bwMode="auto">
            <a:xfrm>
              <a:off x="3144" y="3168"/>
              <a:ext cx="1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5554" name="Line 18"/>
            <p:cNvSpPr>
              <a:spLocks noChangeShapeType="1"/>
            </p:cNvSpPr>
            <p:nvPr/>
          </p:nvSpPr>
          <p:spPr bwMode="auto">
            <a:xfrm>
              <a:off x="3152" y="3488"/>
              <a:ext cx="16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5555" name="Text Box 19"/>
            <p:cNvSpPr txBox="1">
              <a:spLocks noChangeArrowheads="1"/>
            </p:cNvSpPr>
            <p:nvPr/>
          </p:nvSpPr>
          <p:spPr bwMode="auto">
            <a:xfrm>
              <a:off x="2630" y="3375"/>
              <a:ext cx="540"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65556" name="Text Box 20"/>
            <p:cNvSpPr txBox="1">
              <a:spLocks noChangeArrowheads="1"/>
            </p:cNvSpPr>
            <p:nvPr/>
          </p:nvSpPr>
          <p:spPr bwMode="auto">
            <a:xfrm>
              <a:off x="2630" y="3063"/>
              <a:ext cx="5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grpSp>
    </p:spTree>
    <p:extLst>
      <p:ext uri="{BB962C8B-B14F-4D97-AF65-F5344CB8AC3E}">
        <p14:creationId xmlns:p14="http://schemas.microsoft.com/office/powerpoint/2010/main" xmlns="" val="2187583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 calcmode="lin" valueType="num">
                                      <p:cBhvr additive="base">
                                        <p:cTn id="7" dur="500" fill="hold"/>
                                        <p:tgtEl>
                                          <p:spTgt spid="65543"/>
                                        </p:tgtEl>
                                        <p:attrNameLst>
                                          <p:attrName>ppt_x</p:attrName>
                                        </p:attrNameLst>
                                      </p:cBhvr>
                                      <p:tavLst>
                                        <p:tav tm="0">
                                          <p:val>
                                            <p:strVal val="0-#ppt_w/2"/>
                                          </p:val>
                                        </p:tav>
                                        <p:tav tm="100000">
                                          <p:val>
                                            <p:strVal val="#ppt_x"/>
                                          </p:val>
                                        </p:tav>
                                      </p:tavLst>
                                    </p:anim>
                                    <p:anim calcmode="lin" valueType="num">
                                      <p:cBhvr additive="base">
                                        <p:cTn id="8" dur="500" fill="hold"/>
                                        <p:tgtEl>
                                          <p:spTgt spid="655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65541"/>
                                        </p:tgtEl>
                                        <p:attrNameLst>
                                          <p:attrName>style.visibility</p:attrName>
                                        </p:attrNameLst>
                                      </p:cBhvr>
                                      <p:to>
                                        <p:strVal val="visible"/>
                                      </p:to>
                                    </p:set>
                                    <p:anim calcmode="lin" valueType="num">
                                      <p:cBhvr additive="base">
                                        <p:cTn id="12" dur="500" fill="hold"/>
                                        <p:tgtEl>
                                          <p:spTgt spid="65541"/>
                                        </p:tgtEl>
                                        <p:attrNameLst>
                                          <p:attrName>ppt_x</p:attrName>
                                        </p:attrNameLst>
                                      </p:cBhvr>
                                      <p:tavLst>
                                        <p:tav tm="0">
                                          <p:val>
                                            <p:strVal val="1+#ppt_w/2"/>
                                          </p:val>
                                        </p:tav>
                                        <p:tav tm="100000">
                                          <p:val>
                                            <p:strVal val="#ppt_x"/>
                                          </p:val>
                                        </p:tav>
                                      </p:tavLst>
                                    </p:anim>
                                    <p:anim calcmode="lin" valueType="num">
                                      <p:cBhvr additive="base">
                                        <p:cTn id="13" dur="500" fill="hold"/>
                                        <p:tgtEl>
                                          <p:spTgt spid="6554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5557"/>
                                        </p:tgtEl>
                                        <p:attrNameLst>
                                          <p:attrName>style.visibility</p:attrName>
                                        </p:attrNameLst>
                                      </p:cBhvr>
                                      <p:to>
                                        <p:strVal val="visible"/>
                                      </p:to>
                                    </p:set>
                                    <p:animEffect transition="in" filter="wipe(down)">
                                      <p:cBhvr>
                                        <p:cTn id="18" dur="500"/>
                                        <p:tgtEl>
                                          <p:spTgt spid="6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2F9EDAC6-EDC6-4CA3-A3E0-333ADF1213B8}" type="slidenum">
              <a:rPr lang="en-CA"/>
              <a:pPr/>
              <a:t>33</a:t>
            </a:fld>
            <a:endParaRPr lang="en-CA"/>
          </a:p>
        </p:txBody>
      </p:sp>
      <p:sp>
        <p:nvSpPr>
          <p:cNvPr id="67586" name="Rectangle 2"/>
          <p:cNvSpPr>
            <a:spLocks noChangeArrowheads="1"/>
          </p:cNvSpPr>
          <p:nvPr/>
        </p:nvSpPr>
        <p:spPr bwMode="auto">
          <a:xfrm>
            <a:off x="2682875" y="719138"/>
            <a:ext cx="4362450" cy="57943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3200" i="1">
                <a:solidFill>
                  <a:srgbClr val="D26900"/>
                </a:solidFill>
              </a:rPr>
              <a:t>Funciones de Protección</a:t>
            </a:r>
          </a:p>
        </p:txBody>
      </p:sp>
      <p:sp>
        <p:nvSpPr>
          <p:cNvPr id="67587" name="Rectangle 3"/>
          <p:cNvSpPr>
            <a:spLocks noChangeArrowheads="1"/>
          </p:cNvSpPr>
          <p:nvPr/>
        </p:nvSpPr>
        <p:spPr bwMode="auto">
          <a:xfrm>
            <a:off x="1028700" y="3191667"/>
            <a:ext cx="7693025" cy="2160591"/>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225425" indent="-225425" algn="just" eaLnBrk="0" hangingPunct="0">
              <a:lnSpc>
                <a:spcPct val="80000"/>
              </a:lnSpc>
              <a:spcBef>
                <a:spcPct val="10000"/>
              </a:spcBef>
              <a:spcAft>
                <a:spcPct val="10000"/>
              </a:spcAft>
            </a:pPr>
            <a:r>
              <a:rPr lang="en-US" sz="2400" dirty="0"/>
              <a:t>• </a:t>
            </a:r>
            <a:r>
              <a:rPr lang="en-US" sz="2400" dirty="0" err="1"/>
              <a:t>Avisar</a:t>
            </a:r>
            <a:r>
              <a:rPr lang="en-US" sz="2400" dirty="0"/>
              <a:t> al </a:t>
            </a:r>
            <a:r>
              <a:rPr lang="en-US" sz="2400" dirty="0" err="1"/>
              <a:t>operador</a:t>
            </a:r>
            <a:r>
              <a:rPr lang="en-US" sz="2400" dirty="0"/>
              <a:t> </a:t>
            </a:r>
            <a:r>
              <a:rPr lang="en-US" sz="2400" dirty="0" err="1"/>
              <a:t>acerca</a:t>
            </a:r>
            <a:r>
              <a:rPr lang="en-US" sz="2400" dirty="0"/>
              <a:t> de </a:t>
            </a:r>
            <a:r>
              <a:rPr lang="en-US" sz="2400" dirty="0" err="1"/>
              <a:t>condiciones</a:t>
            </a:r>
            <a:r>
              <a:rPr lang="en-US" sz="2400" dirty="0"/>
              <a:t> </a:t>
            </a:r>
            <a:r>
              <a:rPr lang="en-US" sz="2400" dirty="0" err="1"/>
              <a:t>anormales</a:t>
            </a:r>
            <a:r>
              <a:rPr lang="en-US" sz="2400" dirty="0"/>
              <a:t>.</a:t>
            </a:r>
          </a:p>
          <a:p>
            <a:pPr marL="225425" indent="-225425" algn="just" eaLnBrk="0" hangingPunct="0">
              <a:lnSpc>
                <a:spcPct val="80000"/>
              </a:lnSpc>
              <a:spcBef>
                <a:spcPct val="10000"/>
              </a:spcBef>
              <a:spcAft>
                <a:spcPct val="10000"/>
              </a:spcAft>
            </a:pPr>
            <a:r>
              <a:rPr lang="en-US" sz="2400" dirty="0"/>
              <a:t>• </a:t>
            </a:r>
            <a:r>
              <a:rPr lang="en-US" sz="2400" dirty="0" err="1"/>
              <a:t>Apagar</a:t>
            </a:r>
            <a:r>
              <a:rPr lang="en-US" sz="2400" dirty="0"/>
              <a:t> al </a:t>
            </a:r>
            <a:r>
              <a:rPr lang="en-US" sz="2400" dirty="0" err="1"/>
              <a:t>equipo</a:t>
            </a:r>
            <a:r>
              <a:rPr lang="en-US" sz="2400" dirty="0"/>
              <a:t> </a:t>
            </a:r>
            <a:r>
              <a:rPr lang="en-US" sz="2400" dirty="0" err="1"/>
              <a:t>cuando</a:t>
            </a:r>
            <a:r>
              <a:rPr lang="en-US" sz="2400" dirty="0"/>
              <a:t> se </a:t>
            </a:r>
            <a:r>
              <a:rPr lang="en-US" sz="2400" dirty="0" err="1"/>
              <a:t>presente</a:t>
            </a:r>
            <a:r>
              <a:rPr lang="en-US" sz="2400" dirty="0"/>
              <a:t> </a:t>
            </a:r>
            <a:r>
              <a:rPr lang="en-US" sz="2400" dirty="0" err="1"/>
              <a:t>una</a:t>
            </a:r>
            <a:r>
              <a:rPr lang="en-US" sz="2400" dirty="0"/>
              <a:t> </a:t>
            </a:r>
            <a:r>
              <a:rPr lang="en-US" sz="2400" dirty="0" err="1"/>
              <a:t>falla</a:t>
            </a:r>
            <a:r>
              <a:rPr lang="en-US" sz="2400" dirty="0"/>
              <a:t>.</a:t>
            </a:r>
          </a:p>
          <a:p>
            <a:pPr marL="225425" indent="-225425" algn="just" eaLnBrk="0" hangingPunct="0">
              <a:lnSpc>
                <a:spcPct val="80000"/>
              </a:lnSpc>
              <a:spcBef>
                <a:spcPct val="10000"/>
              </a:spcBef>
              <a:spcAft>
                <a:spcPct val="10000"/>
              </a:spcAft>
            </a:pPr>
            <a:r>
              <a:rPr lang="en-US" sz="2400" dirty="0"/>
              <a:t>• </a:t>
            </a:r>
            <a:r>
              <a:rPr lang="en-US" sz="2400" dirty="0" err="1"/>
              <a:t>Eliminar</a:t>
            </a:r>
            <a:r>
              <a:rPr lang="en-US" sz="2400" dirty="0"/>
              <a:t> o </a:t>
            </a:r>
            <a:r>
              <a:rPr lang="en-US" sz="2400" dirty="0" err="1"/>
              <a:t>suavizar</a:t>
            </a:r>
            <a:r>
              <a:rPr lang="en-US" sz="2400" dirty="0"/>
              <a:t> </a:t>
            </a:r>
            <a:r>
              <a:rPr lang="en-US" sz="2400" dirty="0" err="1"/>
              <a:t>las</a:t>
            </a:r>
            <a:r>
              <a:rPr lang="en-US" sz="2400" dirty="0"/>
              <a:t> </a:t>
            </a:r>
            <a:r>
              <a:rPr lang="en-US" sz="2400" dirty="0" err="1"/>
              <a:t>condiciones</a:t>
            </a:r>
            <a:r>
              <a:rPr lang="en-US" sz="2400" dirty="0"/>
              <a:t> </a:t>
            </a:r>
            <a:r>
              <a:rPr lang="en-US" sz="2400" dirty="0" err="1"/>
              <a:t>anormales</a:t>
            </a:r>
            <a:r>
              <a:rPr lang="en-US" sz="2400" dirty="0"/>
              <a:t> </a:t>
            </a:r>
            <a:r>
              <a:rPr lang="en-US" sz="2400" dirty="0" err="1"/>
              <a:t>causadas</a:t>
            </a:r>
            <a:r>
              <a:rPr lang="en-US" sz="2400" dirty="0"/>
              <a:t> </a:t>
            </a:r>
            <a:r>
              <a:rPr lang="en-US" sz="2400" dirty="0" err="1"/>
              <a:t>por</a:t>
            </a:r>
            <a:r>
              <a:rPr lang="en-US" sz="2400" dirty="0"/>
              <a:t> la </a:t>
            </a:r>
            <a:r>
              <a:rPr lang="en-US" sz="2400" dirty="0" err="1"/>
              <a:t>falla</a:t>
            </a:r>
            <a:r>
              <a:rPr lang="en-US" sz="2400" dirty="0"/>
              <a:t>.</a:t>
            </a:r>
          </a:p>
          <a:p>
            <a:pPr marL="225425" indent="-225425" algn="just" eaLnBrk="0" hangingPunct="0">
              <a:lnSpc>
                <a:spcPct val="80000"/>
              </a:lnSpc>
              <a:spcBef>
                <a:spcPct val="10000"/>
              </a:spcBef>
              <a:spcAft>
                <a:spcPct val="10000"/>
              </a:spcAft>
            </a:pPr>
            <a:r>
              <a:rPr lang="en-US" sz="2400" dirty="0"/>
              <a:t>• </a:t>
            </a:r>
            <a:r>
              <a:rPr lang="en-US" sz="2400" dirty="0" err="1"/>
              <a:t>Asumir</a:t>
            </a:r>
            <a:r>
              <a:rPr lang="en-US" sz="2400" dirty="0"/>
              <a:t> la </a:t>
            </a:r>
            <a:r>
              <a:rPr lang="en-US" sz="2400" dirty="0" err="1"/>
              <a:t>función</a:t>
            </a:r>
            <a:r>
              <a:rPr lang="en-US" sz="2400" dirty="0"/>
              <a:t> </a:t>
            </a:r>
            <a:r>
              <a:rPr lang="en-US" sz="2400" dirty="0" err="1"/>
              <a:t>que</a:t>
            </a:r>
            <a:r>
              <a:rPr lang="en-US" sz="2400" dirty="0"/>
              <a:t> ha </a:t>
            </a:r>
            <a:r>
              <a:rPr lang="en-US" sz="2400" dirty="0" err="1"/>
              <a:t>fallado</a:t>
            </a:r>
            <a:r>
              <a:rPr lang="en-US" sz="2400" dirty="0"/>
              <a:t>.</a:t>
            </a:r>
          </a:p>
          <a:p>
            <a:pPr marL="225425" indent="-225425" algn="just" eaLnBrk="0" hangingPunct="0">
              <a:lnSpc>
                <a:spcPct val="80000"/>
              </a:lnSpc>
              <a:spcBef>
                <a:spcPct val="10000"/>
              </a:spcBef>
              <a:spcAft>
                <a:spcPct val="10000"/>
              </a:spcAft>
            </a:pPr>
            <a:r>
              <a:rPr lang="en-US" sz="2400" dirty="0"/>
              <a:t>• </a:t>
            </a:r>
            <a:r>
              <a:rPr lang="en-US" sz="2400" dirty="0" err="1"/>
              <a:t>Prevenir</a:t>
            </a:r>
            <a:r>
              <a:rPr lang="en-US" sz="2400" dirty="0"/>
              <a:t>  </a:t>
            </a:r>
            <a:r>
              <a:rPr lang="en-US" sz="2400" dirty="0" err="1"/>
              <a:t>que</a:t>
            </a:r>
            <a:r>
              <a:rPr lang="en-US" sz="2400" dirty="0"/>
              <a:t> </a:t>
            </a:r>
            <a:r>
              <a:rPr lang="en-US" sz="2400" dirty="0" err="1"/>
              <a:t>crezca</a:t>
            </a:r>
            <a:r>
              <a:rPr lang="en-US" sz="2400" dirty="0"/>
              <a:t> </a:t>
            </a:r>
            <a:r>
              <a:rPr lang="en-US" sz="2400" dirty="0" err="1"/>
              <a:t>una</a:t>
            </a:r>
            <a:r>
              <a:rPr lang="en-US" sz="2400" dirty="0"/>
              <a:t> </a:t>
            </a:r>
            <a:r>
              <a:rPr lang="en-US" sz="2400" dirty="0" err="1"/>
              <a:t>situación</a:t>
            </a:r>
            <a:r>
              <a:rPr lang="en-US" sz="2400" dirty="0"/>
              <a:t>  de </a:t>
            </a:r>
            <a:r>
              <a:rPr lang="en-US" sz="2400" dirty="0" err="1"/>
              <a:t>peligro</a:t>
            </a:r>
            <a:r>
              <a:rPr lang="en-US" sz="2400" dirty="0"/>
              <a:t>.</a:t>
            </a:r>
            <a:endParaRPr lang="en-US" sz="2400" i="1" dirty="0"/>
          </a:p>
        </p:txBody>
      </p:sp>
      <p:sp>
        <p:nvSpPr>
          <p:cNvPr id="67588" name="Rectangle 4"/>
          <p:cNvSpPr>
            <a:spLocks noChangeArrowheads="1"/>
          </p:cNvSpPr>
          <p:nvPr/>
        </p:nvSpPr>
        <p:spPr bwMode="auto">
          <a:xfrm>
            <a:off x="952500" y="2275735"/>
            <a:ext cx="7742238" cy="75713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lnSpc>
                <a:spcPct val="80000"/>
              </a:lnSpc>
              <a:spcBef>
                <a:spcPct val="10000"/>
              </a:spcBef>
              <a:spcAft>
                <a:spcPct val="10000"/>
              </a:spcAft>
            </a:pPr>
            <a:r>
              <a:rPr lang="en-US" sz="2400" dirty="0"/>
              <a:t>Hay </a:t>
            </a:r>
            <a:r>
              <a:rPr lang="en-US" sz="2400" dirty="0" err="1"/>
              <a:t>cinco</a:t>
            </a:r>
            <a:r>
              <a:rPr lang="en-US" sz="2400" dirty="0"/>
              <a:t> </a:t>
            </a:r>
            <a:r>
              <a:rPr lang="en-US" sz="2400" dirty="0" err="1"/>
              <a:t>tipos</a:t>
            </a:r>
            <a:r>
              <a:rPr lang="en-US" sz="2400" dirty="0"/>
              <a:t> </a:t>
            </a:r>
            <a:r>
              <a:rPr lang="en-US" sz="2400" dirty="0" err="1"/>
              <a:t>principales</a:t>
            </a:r>
            <a:r>
              <a:rPr lang="en-US" sz="2400" dirty="0"/>
              <a:t> de </a:t>
            </a:r>
            <a:r>
              <a:rPr lang="en-US" sz="2400" dirty="0" err="1"/>
              <a:t>dispositivos</a:t>
            </a:r>
            <a:r>
              <a:rPr lang="en-US" sz="2400" dirty="0"/>
              <a:t> de </a:t>
            </a:r>
            <a:r>
              <a:rPr lang="en-US" sz="2400" dirty="0" err="1"/>
              <a:t>protección</a:t>
            </a:r>
            <a:endParaRPr lang="en-US" sz="2400" dirty="0"/>
          </a:p>
          <a:p>
            <a:pPr algn="just" eaLnBrk="0" hangingPunct="0">
              <a:lnSpc>
                <a:spcPct val="80000"/>
              </a:lnSpc>
              <a:spcBef>
                <a:spcPct val="10000"/>
              </a:spcBef>
              <a:spcAft>
                <a:spcPct val="10000"/>
              </a:spcAft>
            </a:pPr>
            <a:r>
              <a:rPr lang="en-US" sz="2400" i="1" dirty="0"/>
              <a:t>(</a:t>
            </a:r>
            <a:r>
              <a:rPr lang="en-US" sz="2400" i="1" dirty="0" err="1"/>
              <a:t>puede</a:t>
            </a:r>
            <a:r>
              <a:rPr lang="en-US" sz="2400" i="1" dirty="0"/>
              <a:t> </a:t>
            </a:r>
            <a:r>
              <a:rPr lang="en-US" sz="2400" i="1" dirty="0" err="1"/>
              <a:t>dar</a:t>
            </a:r>
            <a:r>
              <a:rPr lang="en-US" sz="2400" i="1" dirty="0"/>
              <a:t> </a:t>
            </a:r>
            <a:r>
              <a:rPr lang="en-US" sz="2400" i="1" dirty="0" err="1"/>
              <a:t>por</a:t>
            </a:r>
            <a:r>
              <a:rPr lang="en-US" sz="2400" i="1" dirty="0"/>
              <a:t> lo </a:t>
            </a:r>
            <a:r>
              <a:rPr lang="en-US" sz="2400" i="1" dirty="0" err="1"/>
              <a:t>menos</a:t>
            </a:r>
            <a:r>
              <a:rPr lang="en-US" sz="2400" i="1" dirty="0"/>
              <a:t> dos </a:t>
            </a:r>
            <a:r>
              <a:rPr lang="en-US" sz="2400" i="1" dirty="0" err="1"/>
              <a:t>ejemplos</a:t>
            </a:r>
            <a:r>
              <a:rPr lang="en-US" sz="2400" i="1" dirty="0"/>
              <a:t> de </a:t>
            </a:r>
            <a:r>
              <a:rPr lang="en-US" sz="2400" i="1" dirty="0" err="1"/>
              <a:t>cada</a:t>
            </a:r>
            <a:r>
              <a:rPr lang="en-US" sz="2400" i="1" dirty="0"/>
              <a:t> </a:t>
            </a:r>
            <a:r>
              <a:rPr lang="en-US" sz="2400" i="1" dirty="0" err="1"/>
              <a:t>uno</a:t>
            </a:r>
            <a:r>
              <a:rPr lang="en-US" sz="2400" i="1" dirty="0"/>
              <a:t>?):</a:t>
            </a:r>
          </a:p>
        </p:txBody>
      </p:sp>
      <p:sp>
        <p:nvSpPr>
          <p:cNvPr id="67589" name="Rectangle 5"/>
          <p:cNvSpPr>
            <a:spLocks noChangeArrowheads="1"/>
          </p:cNvSpPr>
          <p:nvPr/>
        </p:nvSpPr>
        <p:spPr bwMode="auto">
          <a:xfrm>
            <a:off x="4441825" y="6218238"/>
            <a:ext cx="15224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Funciones</a:t>
            </a:r>
          </a:p>
        </p:txBody>
      </p:sp>
    </p:spTree>
    <p:extLst>
      <p:ext uri="{BB962C8B-B14F-4D97-AF65-F5344CB8AC3E}">
        <p14:creationId xmlns:p14="http://schemas.microsoft.com/office/powerpoint/2010/main" xmlns="" val="34841787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33600" y="0"/>
            <a:ext cx="6629400" cy="920750"/>
          </a:xfrm>
          <a:solidFill>
            <a:schemeClr val="bg1"/>
          </a:solidFill>
        </p:spPr>
        <p:txBody>
          <a:bodyPr>
            <a:normAutofit/>
          </a:bodyPr>
          <a:lstStyle/>
          <a:p>
            <a:pPr algn="ctr"/>
            <a:r>
              <a:rPr lang="en-US" sz="3200" i="1">
                <a:solidFill>
                  <a:srgbClr val="D26900"/>
                </a:solidFill>
                <a:effectLst/>
                <a:latin typeface="Times New Roman" pitchFamily="18" charset="0"/>
              </a:rPr>
              <a:t>Especificando las Funciones</a:t>
            </a:r>
          </a:p>
        </p:txBody>
      </p:sp>
      <p:sp>
        <p:nvSpPr>
          <p:cNvPr id="6" name="4 Marcador de número de diapositiva"/>
          <p:cNvSpPr>
            <a:spLocks noGrp="1"/>
          </p:cNvSpPr>
          <p:nvPr>
            <p:ph type="sldNum" sz="quarter" idx="12"/>
          </p:nvPr>
        </p:nvSpPr>
        <p:spPr/>
        <p:txBody>
          <a:bodyPr>
            <a:normAutofit/>
          </a:bodyPr>
          <a:lstStyle/>
          <a:p>
            <a:fld id="{C0DDEF6E-2958-4E29-B237-5D0CE6EBB809}" type="slidenum">
              <a:rPr lang="en-CA"/>
              <a:pPr/>
              <a:t>34</a:t>
            </a:fld>
            <a:endParaRPr lang="en-CA"/>
          </a:p>
        </p:txBody>
      </p:sp>
      <p:graphicFrame>
        <p:nvGraphicFramePr>
          <p:cNvPr id="69635" name="Object 3"/>
          <p:cNvGraphicFramePr>
            <a:graphicFrameLocks noChangeAspect="1"/>
          </p:cNvGraphicFramePr>
          <p:nvPr/>
        </p:nvGraphicFramePr>
        <p:xfrm>
          <a:off x="0" y="838200"/>
          <a:ext cx="9144000" cy="7594600"/>
        </p:xfrm>
        <a:graphic>
          <a:graphicData uri="http://schemas.openxmlformats.org/presentationml/2006/ole">
            <p:oleObj spid="_x0000_s652355" name="Worksheet" r:id="rId4" imgW="9267749" imgH="7667549" progId="Excel.Sheet.8">
              <p:embed/>
            </p:oleObj>
          </a:graphicData>
        </a:graphic>
      </p:graphicFrame>
      <p:sp>
        <p:nvSpPr>
          <p:cNvPr id="69636" name="Rectangle 4"/>
          <p:cNvSpPr>
            <a:spLocks noChangeArrowheads="1"/>
          </p:cNvSpPr>
          <p:nvPr/>
        </p:nvSpPr>
        <p:spPr bwMode="auto">
          <a:xfrm>
            <a:off x="4837113" y="7010400"/>
            <a:ext cx="1522412" cy="457200"/>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solidFill>
                  <a:srgbClr val="CC6600"/>
                </a:solidFill>
              </a:rPr>
              <a:t>Funciones</a:t>
            </a:r>
          </a:p>
        </p:txBody>
      </p:sp>
      <p:pic>
        <p:nvPicPr>
          <p:cNvPr id="69638" name="Picture 6" descr="gasTurbineExhaus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00450" y="2876550"/>
            <a:ext cx="5543550" cy="2863850"/>
          </a:xfrm>
          <a:prstGeom prst="rect">
            <a:avLst/>
          </a:prstGeom>
          <a:solidFill>
            <a:schemeClr val="bg1"/>
          </a:solidFill>
        </p:spPr>
      </p:pic>
    </p:spTree>
    <p:extLst>
      <p:ext uri="{BB962C8B-B14F-4D97-AF65-F5344CB8AC3E}">
        <p14:creationId xmlns:p14="http://schemas.microsoft.com/office/powerpoint/2010/main" xmlns="" val="30856642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070100" y="0"/>
            <a:ext cx="6413500" cy="920750"/>
          </a:xfrm>
          <a:solidFill>
            <a:schemeClr val="bg1"/>
          </a:solidFill>
        </p:spPr>
        <p:txBody>
          <a:bodyPr>
            <a:normAutofit/>
          </a:bodyPr>
          <a:lstStyle/>
          <a:p>
            <a:pPr algn="ctr"/>
            <a:r>
              <a:rPr lang="en-US" sz="3200" i="1">
                <a:solidFill>
                  <a:srgbClr val="D26900"/>
                </a:solidFill>
                <a:effectLst/>
                <a:latin typeface="Times New Roman" pitchFamily="18" charset="0"/>
              </a:rPr>
              <a:t>Especificando las Funciones</a:t>
            </a:r>
          </a:p>
        </p:txBody>
      </p:sp>
      <p:sp>
        <p:nvSpPr>
          <p:cNvPr id="5" name="4 Marcador de número de diapositiva"/>
          <p:cNvSpPr>
            <a:spLocks noGrp="1"/>
          </p:cNvSpPr>
          <p:nvPr>
            <p:ph type="sldNum" sz="quarter" idx="12"/>
          </p:nvPr>
        </p:nvSpPr>
        <p:spPr/>
        <p:txBody>
          <a:bodyPr>
            <a:normAutofit/>
          </a:bodyPr>
          <a:lstStyle/>
          <a:p>
            <a:fld id="{6DAB9B65-4473-4B5E-90D9-9F4C1AE5BF97}" type="slidenum">
              <a:rPr lang="en-CA"/>
              <a:pPr/>
              <a:t>35</a:t>
            </a:fld>
            <a:endParaRPr lang="en-CA"/>
          </a:p>
        </p:txBody>
      </p:sp>
      <p:graphicFrame>
        <p:nvGraphicFramePr>
          <p:cNvPr id="71683" name="Object 3"/>
          <p:cNvGraphicFramePr>
            <a:graphicFrameLocks noChangeAspect="1"/>
          </p:cNvGraphicFramePr>
          <p:nvPr/>
        </p:nvGraphicFramePr>
        <p:xfrm>
          <a:off x="0" y="1054100"/>
          <a:ext cx="9169400" cy="4991100"/>
        </p:xfrm>
        <a:graphic>
          <a:graphicData uri="http://schemas.openxmlformats.org/presentationml/2006/ole">
            <p:oleObj spid="_x0000_s653379" name="Worksheet" r:id="rId4" imgW="9420149" imgH="4876800" progId="Excel.Sheet.8">
              <p:embed/>
            </p:oleObj>
          </a:graphicData>
        </a:graphic>
      </p:graphicFrame>
      <p:sp>
        <p:nvSpPr>
          <p:cNvPr id="71686" name="Rectangle 6"/>
          <p:cNvSpPr>
            <a:spLocks noChangeArrowheads="1"/>
          </p:cNvSpPr>
          <p:nvPr/>
        </p:nvSpPr>
        <p:spPr bwMode="auto">
          <a:xfrm>
            <a:off x="5040313" y="6235700"/>
            <a:ext cx="1522412" cy="457200"/>
          </a:xfrm>
          <a:prstGeom prst="rect">
            <a:avLst/>
          </a:prstGeom>
          <a:solidFill>
            <a:schemeClr val="bg1"/>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solidFill>
                  <a:srgbClr val="CC6600"/>
                </a:solidFill>
              </a:rPr>
              <a:t>Funciones</a:t>
            </a:r>
          </a:p>
        </p:txBody>
      </p:sp>
    </p:spTree>
    <p:extLst>
      <p:ext uri="{BB962C8B-B14F-4D97-AF65-F5344CB8AC3E}">
        <p14:creationId xmlns:p14="http://schemas.microsoft.com/office/powerpoint/2010/main" xmlns="" val="19015068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825500" y="612775"/>
            <a:ext cx="7086600" cy="784225"/>
          </a:xfrm>
        </p:spPr>
        <p:txBody>
          <a:bodyPr>
            <a:normAutofit/>
          </a:bodyPr>
          <a:lstStyle/>
          <a:p>
            <a:pPr algn="ctr"/>
            <a:r>
              <a:rPr lang="es-CO" sz="3200" i="1">
                <a:solidFill>
                  <a:srgbClr val="D26900"/>
                </a:solidFill>
                <a:effectLst/>
                <a:latin typeface="Times New Roman" pitchFamily="18" charset="0"/>
              </a:rPr>
              <a:t>Preguntas 2, 3, y 4</a:t>
            </a:r>
            <a:r>
              <a:rPr lang="es-CO">
                <a:latin typeface="Times New Roman" pitchFamily="18" charset="0"/>
              </a:rPr>
              <a:t> </a:t>
            </a:r>
            <a:endParaRPr lang="en-CA">
              <a:latin typeface="Times New Roman" pitchFamily="18" charset="0"/>
            </a:endParaRPr>
          </a:p>
        </p:txBody>
      </p:sp>
      <p:sp>
        <p:nvSpPr>
          <p:cNvPr id="173059" name="Rectangle 3"/>
          <p:cNvSpPr>
            <a:spLocks noGrp="1" noChangeArrowheads="1"/>
          </p:cNvSpPr>
          <p:nvPr>
            <p:ph type="subTitle" idx="1"/>
          </p:nvPr>
        </p:nvSpPr>
        <p:spPr>
          <a:xfrm>
            <a:off x="1130300" y="2311400"/>
            <a:ext cx="6400800" cy="2628900"/>
          </a:xfrm>
        </p:spPr>
        <p:txBody>
          <a:bodyPr>
            <a:normAutofit fontScale="92500" lnSpcReduction="10000"/>
          </a:bodyPr>
          <a:lstStyle/>
          <a:p>
            <a:r>
              <a:rPr lang="en-CA" b="1" dirty="0">
                <a:latin typeface="Times New Roman" pitchFamily="18" charset="0"/>
              </a:rPr>
              <a:t>2. </a:t>
            </a:r>
            <a:r>
              <a:rPr lang="en-CA" b="1" dirty="0" err="1" smtClean="0">
                <a:latin typeface="Times New Roman" pitchFamily="18" charset="0"/>
              </a:rPr>
              <a:t>Fallas</a:t>
            </a:r>
            <a:r>
              <a:rPr lang="en-CA" b="1" dirty="0" smtClean="0">
                <a:latin typeface="Times New Roman" pitchFamily="18" charset="0"/>
              </a:rPr>
              <a:t> </a:t>
            </a:r>
            <a:r>
              <a:rPr lang="en-CA" b="1" dirty="0" err="1" smtClean="0">
                <a:latin typeface="Times New Roman" pitchFamily="18" charset="0"/>
              </a:rPr>
              <a:t>Funcional</a:t>
            </a:r>
            <a:endParaRPr lang="en-CA" b="1" dirty="0">
              <a:latin typeface="Times New Roman" pitchFamily="18" charset="0"/>
            </a:endParaRPr>
          </a:p>
          <a:p>
            <a:endParaRPr lang="en-CA" b="1" dirty="0">
              <a:latin typeface="Times New Roman" pitchFamily="18" charset="0"/>
            </a:endParaRPr>
          </a:p>
          <a:p>
            <a:r>
              <a:rPr lang="en-CA" b="1" dirty="0">
                <a:latin typeface="Times New Roman" pitchFamily="18" charset="0"/>
              </a:rPr>
              <a:t>3. </a:t>
            </a:r>
            <a:r>
              <a:rPr lang="en-CA" b="1" dirty="0" err="1">
                <a:latin typeface="Times New Roman" pitchFamily="18" charset="0"/>
              </a:rPr>
              <a:t>Modos</a:t>
            </a:r>
            <a:r>
              <a:rPr lang="en-CA" b="1" dirty="0">
                <a:latin typeface="Times New Roman" pitchFamily="18" charset="0"/>
              </a:rPr>
              <a:t> de </a:t>
            </a:r>
            <a:r>
              <a:rPr lang="en-CA" b="1" dirty="0" err="1">
                <a:latin typeface="Times New Roman" pitchFamily="18" charset="0"/>
              </a:rPr>
              <a:t>falla</a:t>
            </a:r>
            <a:endParaRPr lang="en-CA" b="1" dirty="0">
              <a:latin typeface="Times New Roman" pitchFamily="18" charset="0"/>
            </a:endParaRPr>
          </a:p>
          <a:p>
            <a:endParaRPr lang="en-CA" b="1" dirty="0">
              <a:latin typeface="Times New Roman" pitchFamily="18" charset="0"/>
            </a:endParaRPr>
          </a:p>
          <a:p>
            <a:r>
              <a:rPr lang="en-CA" b="1" dirty="0">
                <a:latin typeface="Times New Roman" pitchFamily="18" charset="0"/>
              </a:rPr>
              <a:t>4. </a:t>
            </a:r>
            <a:r>
              <a:rPr lang="en-CA" b="1" dirty="0" err="1">
                <a:latin typeface="Times New Roman" pitchFamily="18" charset="0"/>
              </a:rPr>
              <a:t>Efectos</a:t>
            </a:r>
            <a:r>
              <a:rPr lang="en-CA" b="1" dirty="0">
                <a:latin typeface="Times New Roman" pitchFamily="18" charset="0"/>
              </a:rPr>
              <a:t> de </a:t>
            </a:r>
            <a:r>
              <a:rPr lang="en-CA" b="1" dirty="0" err="1">
                <a:latin typeface="Times New Roman" pitchFamily="18" charset="0"/>
              </a:rPr>
              <a:t>las</a:t>
            </a:r>
            <a:r>
              <a:rPr lang="en-CA" b="1" dirty="0">
                <a:latin typeface="Times New Roman" pitchFamily="18" charset="0"/>
              </a:rPr>
              <a:t> </a:t>
            </a:r>
            <a:r>
              <a:rPr lang="en-CA" b="1" dirty="0" err="1">
                <a:latin typeface="Times New Roman" pitchFamily="18" charset="0"/>
              </a:rPr>
              <a:t>fallas</a:t>
            </a:r>
            <a:endParaRPr lang="en-CA" b="1" dirty="0">
              <a:latin typeface="Times New Roman" pitchFamily="18" charset="0"/>
            </a:endParaRPr>
          </a:p>
        </p:txBody>
      </p:sp>
      <p:sp>
        <p:nvSpPr>
          <p:cNvPr id="4" name="Rectangle 20"/>
          <p:cNvSpPr>
            <a:spLocks noGrp="1" noChangeArrowheads="1"/>
          </p:cNvSpPr>
          <p:nvPr>
            <p:ph type="sldNum" sz="quarter" idx="12"/>
          </p:nvPr>
        </p:nvSpPr>
        <p:spPr>
          <a:xfrm>
            <a:off x="6705600" y="6248400"/>
            <a:ext cx="1905000" cy="457200"/>
          </a:xfrm>
          <a:prstGeom prst="rect">
            <a:avLst/>
          </a:prstGeom>
        </p:spPr>
        <p:txBody>
          <a:bodyPr/>
          <a:lstStyle/>
          <a:p>
            <a:fld id="{12089A69-0858-497D-8AE3-12AC8653B21F}" type="slidenum">
              <a:rPr lang="en-CA"/>
              <a:pPr/>
              <a:t>36</a:t>
            </a:fld>
            <a:endParaRPr lang="en-CA"/>
          </a:p>
        </p:txBody>
      </p:sp>
    </p:spTree>
    <p:extLst>
      <p:ext uri="{BB962C8B-B14F-4D97-AF65-F5344CB8AC3E}">
        <p14:creationId xmlns:p14="http://schemas.microsoft.com/office/powerpoint/2010/main" xmlns="" val="243274677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 Marcador de número de diapositiva"/>
          <p:cNvSpPr>
            <a:spLocks noGrp="1"/>
          </p:cNvSpPr>
          <p:nvPr>
            <p:ph type="sldNum" sz="quarter" idx="12"/>
          </p:nvPr>
        </p:nvSpPr>
        <p:spPr/>
        <p:txBody>
          <a:bodyPr/>
          <a:lstStyle/>
          <a:p>
            <a:fld id="{D9548FC8-4B53-42AB-9BB8-05F1AD3A2C4E}" type="slidenum">
              <a:rPr lang="en-CA"/>
              <a:pPr/>
              <a:t>37</a:t>
            </a:fld>
            <a:endParaRPr lang="en-CA"/>
          </a:p>
        </p:txBody>
      </p:sp>
      <p:sp>
        <p:nvSpPr>
          <p:cNvPr id="38935" name="Oval 23"/>
          <p:cNvSpPr>
            <a:spLocks noChangeArrowheads="1"/>
          </p:cNvSpPr>
          <p:nvPr/>
        </p:nvSpPr>
        <p:spPr bwMode="auto">
          <a:xfrm>
            <a:off x="5880100" y="5378450"/>
            <a:ext cx="3263900" cy="544513"/>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38934" name="Oval 22"/>
          <p:cNvSpPr>
            <a:spLocks noChangeArrowheads="1"/>
          </p:cNvSpPr>
          <p:nvPr/>
        </p:nvSpPr>
        <p:spPr bwMode="auto">
          <a:xfrm>
            <a:off x="2535238" y="1328738"/>
            <a:ext cx="2835275" cy="544513"/>
          </a:xfrm>
          <a:prstGeom prst="ellipse">
            <a:avLst/>
          </a:prstGeom>
          <a:solidFill>
            <a:schemeClr val="tx2">
              <a:lumMod val="20000"/>
              <a:lumOff val="80000"/>
            </a:schemeClr>
          </a:solidFill>
          <a:ln w="9525">
            <a:solidFill>
              <a:schemeClr val="tx1"/>
            </a:solidFill>
            <a:round/>
            <a:headEnd/>
            <a:tailEnd/>
          </a:ln>
          <a:effectLst/>
        </p:spPr>
        <p:txBody>
          <a:bodyPr wrap="none" anchor="ctr"/>
          <a:lstStyle/>
          <a:p>
            <a:endParaRPr lang="es-CO"/>
          </a:p>
        </p:txBody>
      </p:sp>
      <p:sp>
        <p:nvSpPr>
          <p:cNvPr id="38914" name="Rectangle 2"/>
          <p:cNvSpPr>
            <a:spLocks noChangeArrowheads="1"/>
          </p:cNvSpPr>
          <p:nvPr/>
        </p:nvSpPr>
        <p:spPr bwMode="auto">
          <a:xfrm>
            <a:off x="927100" y="2919413"/>
            <a:ext cx="2103438" cy="1992312"/>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8915" name="Rectangle 3"/>
          <p:cNvSpPr>
            <a:spLocks noChangeArrowheads="1"/>
          </p:cNvSpPr>
          <p:nvPr/>
        </p:nvSpPr>
        <p:spPr bwMode="auto">
          <a:xfrm>
            <a:off x="5681663" y="1957388"/>
            <a:ext cx="2103437" cy="1992312"/>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2" name="Group 4"/>
          <p:cNvGrpSpPr>
            <a:grpSpLocks/>
          </p:cNvGrpSpPr>
          <p:nvPr/>
        </p:nvGrpSpPr>
        <p:grpSpPr bwMode="auto">
          <a:xfrm>
            <a:off x="3852863" y="4211638"/>
            <a:ext cx="990600" cy="762000"/>
            <a:chOff x="1056" y="1344"/>
            <a:chExt cx="624" cy="480"/>
          </a:xfrm>
        </p:grpSpPr>
        <p:grpSp>
          <p:nvGrpSpPr>
            <p:cNvPr id="3" name="Group 5"/>
            <p:cNvGrpSpPr>
              <a:grpSpLocks/>
            </p:cNvGrpSpPr>
            <p:nvPr/>
          </p:nvGrpSpPr>
          <p:grpSpPr bwMode="auto">
            <a:xfrm>
              <a:off x="1056" y="1344"/>
              <a:ext cx="624" cy="480"/>
              <a:chOff x="3072" y="3264"/>
              <a:chExt cx="288" cy="240"/>
            </a:xfrm>
          </p:grpSpPr>
          <p:sp>
            <p:nvSpPr>
              <p:cNvPr id="38918" name="Rectangle 6"/>
              <p:cNvSpPr>
                <a:spLocks noChangeArrowheads="1"/>
              </p:cNvSpPr>
              <p:nvPr/>
            </p:nvSpPr>
            <p:spPr bwMode="auto">
              <a:xfrm>
                <a:off x="3192" y="3264"/>
                <a:ext cx="168" cy="4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38919" name="Oval 7"/>
              <p:cNvSpPr>
                <a:spLocks noChangeArrowheads="1"/>
              </p:cNvSpPr>
              <p:nvPr/>
            </p:nvSpPr>
            <p:spPr bwMode="auto">
              <a:xfrm>
                <a:off x="3072" y="326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38920" name="Text Box 8"/>
            <p:cNvSpPr txBox="1">
              <a:spLocks noChangeArrowheads="1"/>
            </p:cNvSpPr>
            <p:nvPr/>
          </p:nvSpPr>
          <p:spPr bwMode="auto">
            <a:xfrm>
              <a:off x="1189" y="1440"/>
              <a:ext cx="255"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a:t>A</a:t>
              </a:r>
              <a:endParaRPr lang="en-CA" sz="2400"/>
            </a:p>
          </p:txBody>
        </p:sp>
      </p:grpSp>
      <p:sp>
        <p:nvSpPr>
          <p:cNvPr id="38921" name="Text Box 9"/>
          <p:cNvSpPr txBox="1">
            <a:spLocks noChangeArrowheads="1"/>
          </p:cNvSpPr>
          <p:nvPr/>
        </p:nvSpPr>
        <p:spPr bwMode="auto">
          <a:xfrm>
            <a:off x="2783682" y="1328738"/>
            <a:ext cx="242570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dirty="0" err="1"/>
              <a:t>Capacidad</a:t>
            </a:r>
            <a:r>
              <a:rPr lang="en-US" sz="2400" i="1" dirty="0"/>
              <a:t> </a:t>
            </a:r>
            <a:r>
              <a:rPr lang="en-US" sz="2400" i="1" dirty="0" err="1"/>
              <a:t>Inicial</a:t>
            </a:r>
            <a:endParaRPr lang="en-US" sz="2400" i="1" dirty="0"/>
          </a:p>
        </p:txBody>
      </p:sp>
      <p:sp>
        <p:nvSpPr>
          <p:cNvPr id="38922" name="Text Box 10"/>
          <p:cNvSpPr txBox="1">
            <a:spLocks noChangeArrowheads="1"/>
          </p:cNvSpPr>
          <p:nvPr/>
        </p:nvSpPr>
        <p:spPr bwMode="auto">
          <a:xfrm>
            <a:off x="2871788" y="2133600"/>
            <a:ext cx="2640012" cy="19177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2400"/>
              <a:t>Capacidad Nominal</a:t>
            </a:r>
          </a:p>
          <a:p>
            <a:pPr algn="ctr" eaLnBrk="0" hangingPunct="0"/>
            <a:r>
              <a:rPr lang="en-US" sz="2400"/>
              <a:t>de la Bomba A:</a:t>
            </a:r>
          </a:p>
          <a:p>
            <a:pPr algn="ctr" eaLnBrk="0" hangingPunct="0"/>
            <a:r>
              <a:rPr lang="en-US" sz="2400"/>
              <a:t>1,000 litros por </a:t>
            </a:r>
          </a:p>
          <a:p>
            <a:pPr algn="ctr" eaLnBrk="0" hangingPunct="0"/>
            <a:r>
              <a:rPr lang="en-US" sz="2400"/>
              <a:t>minuto</a:t>
            </a:r>
          </a:p>
        </p:txBody>
      </p:sp>
      <p:sp>
        <p:nvSpPr>
          <p:cNvPr id="38923" name="Text Box 11"/>
          <p:cNvSpPr txBox="1">
            <a:spLocks noChangeArrowheads="1"/>
          </p:cNvSpPr>
          <p:nvPr/>
        </p:nvSpPr>
        <p:spPr bwMode="auto">
          <a:xfrm>
            <a:off x="6278563" y="5416550"/>
            <a:ext cx="2714625"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i="1"/>
              <a:t>Desempeño deseado</a:t>
            </a:r>
          </a:p>
        </p:txBody>
      </p:sp>
      <p:sp>
        <p:nvSpPr>
          <p:cNvPr id="38924" name="Text Box 12"/>
          <p:cNvSpPr txBox="1">
            <a:spLocks noChangeArrowheads="1"/>
          </p:cNvSpPr>
          <p:nvPr/>
        </p:nvSpPr>
        <p:spPr bwMode="auto">
          <a:xfrm>
            <a:off x="7127190" y="4367381"/>
            <a:ext cx="1585692" cy="101566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dirty="0" err="1"/>
              <a:t>Entrega</a:t>
            </a:r>
            <a:r>
              <a:rPr lang="en-US" sz="2400" dirty="0"/>
              <a:t> =</a:t>
            </a:r>
          </a:p>
          <a:p>
            <a:pPr algn="ctr" eaLnBrk="0" hangingPunct="0"/>
            <a:r>
              <a:rPr lang="en-US" sz="2400" dirty="0"/>
              <a:t>800 </a:t>
            </a:r>
            <a:r>
              <a:rPr lang="en-US" sz="2400" dirty="0" err="1" smtClean="0"/>
              <a:t>lt</a:t>
            </a:r>
            <a:r>
              <a:rPr lang="en-US" sz="2400" dirty="0" smtClean="0"/>
              <a:t>/min.</a:t>
            </a:r>
            <a:endParaRPr lang="en-US" sz="2400" dirty="0"/>
          </a:p>
        </p:txBody>
      </p:sp>
      <p:sp>
        <p:nvSpPr>
          <p:cNvPr id="38925" name="Rectangle 13"/>
          <p:cNvSpPr>
            <a:spLocks noChangeArrowheads="1"/>
          </p:cNvSpPr>
          <p:nvPr/>
        </p:nvSpPr>
        <p:spPr bwMode="auto">
          <a:xfrm>
            <a:off x="939800" y="4256088"/>
            <a:ext cx="2103438" cy="655637"/>
          </a:xfrm>
          <a:prstGeom prst="rect">
            <a:avLst/>
          </a:prstGeom>
          <a:solidFill>
            <a:schemeClr val="bg2">
              <a:lumMod val="50000"/>
            </a:schemeClr>
          </a:solidFill>
          <a:ln w="12700" cap="sq">
            <a:solidFill>
              <a:schemeClr val="tx1"/>
            </a:solidFill>
            <a:miter lim="800000"/>
            <a:headEnd/>
            <a:tailEnd/>
          </a:ln>
          <a:effectLst/>
        </p:spPr>
        <p:txBody>
          <a:bodyPr wrap="none" anchor="ctr"/>
          <a:lstStyle/>
          <a:p>
            <a:endParaRPr lang="es-CO"/>
          </a:p>
        </p:txBody>
      </p:sp>
      <p:sp>
        <p:nvSpPr>
          <p:cNvPr id="38926" name="Rectangle 14"/>
          <p:cNvSpPr>
            <a:spLocks noChangeArrowheads="1"/>
          </p:cNvSpPr>
          <p:nvPr/>
        </p:nvSpPr>
        <p:spPr bwMode="auto">
          <a:xfrm>
            <a:off x="5678488" y="2573338"/>
            <a:ext cx="2101850" cy="1373187"/>
          </a:xfrm>
          <a:prstGeom prst="rect">
            <a:avLst/>
          </a:prstGeom>
          <a:solidFill>
            <a:schemeClr val="bg2">
              <a:lumMod val="50000"/>
            </a:schemeClr>
          </a:solidFill>
          <a:ln w="12700" cap="sq">
            <a:solidFill>
              <a:schemeClr val="tx1"/>
            </a:solidFill>
            <a:miter lim="800000"/>
            <a:headEnd/>
            <a:tailEnd/>
          </a:ln>
          <a:effectLst/>
        </p:spPr>
        <p:txBody>
          <a:bodyPr wrap="none" anchor="ctr"/>
          <a:lstStyle/>
          <a:p>
            <a:endParaRPr lang="es-CO"/>
          </a:p>
        </p:txBody>
      </p:sp>
      <p:cxnSp>
        <p:nvCxnSpPr>
          <p:cNvPr id="38927" name="AutoShape 15"/>
          <p:cNvCxnSpPr>
            <a:cxnSpLocks noChangeShapeType="1"/>
            <a:stCxn id="38925" idx="3"/>
            <a:endCxn id="38919" idx="2"/>
          </p:cNvCxnSpPr>
          <p:nvPr/>
        </p:nvCxnSpPr>
        <p:spPr bwMode="auto">
          <a:xfrm>
            <a:off x="3043238" y="4584700"/>
            <a:ext cx="800100" cy="7938"/>
          </a:xfrm>
          <a:prstGeom prst="straightConnector1">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8" name="AutoShape 16"/>
          <p:cNvCxnSpPr>
            <a:cxnSpLocks noChangeShapeType="1"/>
            <a:stCxn id="38918" idx="3"/>
          </p:cNvCxnSpPr>
          <p:nvPr/>
        </p:nvCxnSpPr>
        <p:spPr bwMode="auto">
          <a:xfrm flipV="1">
            <a:off x="4852988" y="1957388"/>
            <a:ext cx="1987550" cy="2330450"/>
          </a:xfrm>
          <a:prstGeom prst="bentConnector2">
            <a:avLst/>
          </a:prstGeom>
          <a:noFill/>
          <a:ln w="38100" cap="sq">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0" name="Line 18"/>
          <p:cNvSpPr>
            <a:spLocks noChangeShapeType="1"/>
          </p:cNvSpPr>
          <p:nvPr/>
        </p:nvSpPr>
        <p:spPr bwMode="auto">
          <a:xfrm>
            <a:off x="7791450" y="3757613"/>
            <a:ext cx="850900" cy="0"/>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s-CO"/>
          </a:p>
        </p:txBody>
      </p:sp>
      <p:sp>
        <p:nvSpPr>
          <p:cNvPr id="38931" name="Line 19"/>
          <p:cNvSpPr>
            <a:spLocks noChangeShapeType="1"/>
          </p:cNvSpPr>
          <p:nvPr/>
        </p:nvSpPr>
        <p:spPr bwMode="auto">
          <a:xfrm>
            <a:off x="8078788" y="3921125"/>
            <a:ext cx="463550" cy="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s-CO"/>
          </a:p>
        </p:txBody>
      </p:sp>
      <p:sp>
        <p:nvSpPr>
          <p:cNvPr id="38932" name="Rectangle 20"/>
          <p:cNvSpPr>
            <a:spLocks noChangeArrowheads="1"/>
          </p:cNvSpPr>
          <p:nvPr/>
        </p:nvSpPr>
        <p:spPr bwMode="auto">
          <a:xfrm>
            <a:off x="850900" y="215900"/>
            <a:ext cx="7620000"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pPr algn="ctr"/>
            <a:r>
              <a:rPr lang="en-US" sz="3600" i="1" dirty="0" err="1" smtClean="0">
                <a:solidFill>
                  <a:srgbClr val="D26900"/>
                </a:solidFill>
                <a:effectLst>
                  <a:outerShdw blurRad="38100" dist="38100" dir="2700000" algn="tl">
                    <a:srgbClr val="000000"/>
                  </a:outerShdw>
                </a:effectLst>
              </a:rPr>
              <a:t>Que</a:t>
            </a:r>
            <a:r>
              <a:rPr lang="en-US" sz="3600" i="1" dirty="0" smtClean="0">
                <a:solidFill>
                  <a:srgbClr val="D26900"/>
                </a:solidFill>
                <a:effectLst>
                  <a:outerShdw blurRad="38100" dist="38100" dir="2700000" algn="tl">
                    <a:srgbClr val="000000"/>
                  </a:outerShdw>
                </a:effectLst>
              </a:rPr>
              <a:t> </a:t>
            </a:r>
            <a:r>
              <a:rPr lang="en-US" sz="3600" i="1" dirty="0" err="1" smtClean="0">
                <a:solidFill>
                  <a:srgbClr val="D26900"/>
                </a:solidFill>
                <a:effectLst>
                  <a:outerShdw blurRad="38100" dist="38100" dir="2700000" algn="tl">
                    <a:srgbClr val="000000"/>
                  </a:outerShdw>
                </a:effectLst>
              </a:rPr>
              <a:t>problema</a:t>
            </a:r>
            <a:r>
              <a:rPr lang="en-US" sz="3600" i="1" dirty="0" smtClean="0">
                <a:solidFill>
                  <a:srgbClr val="D26900"/>
                </a:solidFill>
                <a:effectLst>
                  <a:outerShdw blurRad="38100" dist="38100" dir="2700000" algn="tl">
                    <a:srgbClr val="000000"/>
                  </a:outerShdw>
                </a:effectLst>
              </a:rPr>
              <a:t> hay en </a:t>
            </a:r>
            <a:r>
              <a:rPr lang="en-US" sz="3600" i="1" dirty="0" err="1" smtClean="0">
                <a:solidFill>
                  <a:srgbClr val="D26900"/>
                </a:solidFill>
                <a:effectLst>
                  <a:outerShdw blurRad="38100" dist="38100" dir="2700000" algn="tl">
                    <a:srgbClr val="000000"/>
                  </a:outerShdw>
                </a:effectLst>
              </a:rPr>
              <a:t>decir</a:t>
            </a:r>
            <a:r>
              <a:rPr lang="en-US" sz="3600" i="1" dirty="0" smtClean="0">
                <a:solidFill>
                  <a:srgbClr val="D26900"/>
                </a:solidFill>
                <a:effectLst>
                  <a:outerShdw blurRad="38100" dist="38100" dir="2700000" algn="tl">
                    <a:srgbClr val="000000"/>
                  </a:outerShdw>
                </a:effectLst>
              </a:rPr>
              <a:t> </a:t>
            </a:r>
            <a:r>
              <a:rPr lang="en-US" sz="3600" i="1" dirty="0" err="1" smtClean="0">
                <a:solidFill>
                  <a:srgbClr val="D26900"/>
                </a:solidFill>
                <a:effectLst>
                  <a:outerShdw blurRad="38100" dist="38100" dir="2700000" algn="tl">
                    <a:srgbClr val="000000"/>
                  </a:outerShdw>
                </a:effectLst>
              </a:rPr>
              <a:t>folló</a:t>
            </a:r>
            <a:r>
              <a:rPr lang="en-US" sz="3600" i="1" dirty="0" smtClean="0">
                <a:solidFill>
                  <a:srgbClr val="D26900"/>
                </a:solidFill>
                <a:effectLst>
                  <a:outerShdw blurRad="38100" dist="38100" dir="2700000" algn="tl">
                    <a:srgbClr val="000000"/>
                  </a:outerShdw>
                </a:effectLst>
              </a:rPr>
              <a:t> la </a:t>
            </a:r>
            <a:r>
              <a:rPr lang="en-US" sz="3600" i="1" dirty="0" err="1" smtClean="0">
                <a:solidFill>
                  <a:srgbClr val="D26900"/>
                </a:solidFill>
                <a:effectLst>
                  <a:outerShdw blurRad="38100" dist="38100" dir="2700000" algn="tl">
                    <a:srgbClr val="000000"/>
                  </a:outerShdw>
                </a:effectLst>
              </a:rPr>
              <a:t>bomba</a:t>
            </a:r>
            <a:r>
              <a:rPr lang="en-US" sz="3600" i="1" dirty="0" smtClean="0">
                <a:solidFill>
                  <a:srgbClr val="D26900"/>
                </a:solidFill>
                <a:effectLst>
                  <a:outerShdw blurRad="38100" dist="38100" dir="2700000" algn="tl">
                    <a:srgbClr val="000000"/>
                  </a:outerShdw>
                </a:effectLst>
              </a:rPr>
              <a:t>???</a:t>
            </a:r>
            <a:endParaRPr lang="en-US" sz="4400" i="1" dirty="0">
              <a:solidFill>
                <a:srgbClr val="D26900"/>
              </a:solidFill>
              <a:effectLst>
                <a:outerShdw blurRad="38100" dist="38100" dir="2700000" algn="tl">
                  <a:srgbClr val="000000"/>
                </a:outerShdw>
              </a:effectLst>
            </a:endParaRPr>
          </a:p>
        </p:txBody>
      </p:sp>
    </p:spTree>
    <p:extLst>
      <p:ext uri="{BB962C8B-B14F-4D97-AF65-F5344CB8AC3E}">
        <p14:creationId xmlns:p14="http://schemas.microsoft.com/office/powerpoint/2010/main" xmlns="" val="553072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5" grpId="0" animBg="1"/>
      <p:bldP spid="3893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1701800" y="0"/>
            <a:ext cx="6551613" cy="601663"/>
          </a:xfrm>
        </p:spPr>
        <p:txBody>
          <a:bodyPr>
            <a:normAutofit/>
          </a:bodyPr>
          <a:lstStyle/>
          <a:p>
            <a:r>
              <a:rPr lang="en-US" sz="3200" i="1">
                <a:solidFill>
                  <a:srgbClr val="D26900"/>
                </a:solidFill>
                <a:latin typeface="Times New Roman" pitchFamily="18" charset="0"/>
              </a:rPr>
              <a:t>Especificando las Fallas Funcionales</a:t>
            </a:r>
          </a:p>
        </p:txBody>
      </p:sp>
      <p:sp>
        <p:nvSpPr>
          <p:cNvPr id="6" name="4 Marcador de número de diapositiva"/>
          <p:cNvSpPr>
            <a:spLocks noGrp="1"/>
          </p:cNvSpPr>
          <p:nvPr>
            <p:ph type="sldNum" sz="quarter" idx="12"/>
          </p:nvPr>
        </p:nvSpPr>
        <p:spPr/>
        <p:txBody>
          <a:bodyPr>
            <a:normAutofit/>
          </a:bodyPr>
          <a:lstStyle/>
          <a:p>
            <a:fld id="{4B0322E8-4C64-4772-B448-0C4A0A9706E0}" type="slidenum">
              <a:rPr lang="en-CA"/>
              <a:pPr/>
              <a:t>38</a:t>
            </a:fld>
            <a:endParaRPr lang="en-CA"/>
          </a:p>
        </p:txBody>
      </p:sp>
      <p:graphicFrame>
        <p:nvGraphicFramePr>
          <p:cNvPr id="710659" name="Object 3"/>
          <p:cNvGraphicFramePr>
            <a:graphicFrameLocks noChangeAspect="1"/>
          </p:cNvGraphicFramePr>
          <p:nvPr>
            <p:extLst>
              <p:ext uri="{D42A27DB-BD31-4B8C-83A1-F6EECF244321}">
                <p14:modId xmlns:p14="http://schemas.microsoft.com/office/powerpoint/2010/main" xmlns="" val="3518858607"/>
              </p:ext>
            </p:extLst>
          </p:nvPr>
        </p:nvGraphicFramePr>
        <p:xfrm>
          <a:off x="419100" y="1282700"/>
          <a:ext cx="8534400" cy="4648200"/>
        </p:xfrm>
        <a:graphic>
          <a:graphicData uri="http://schemas.openxmlformats.org/presentationml/2006/ole">
            <p:oleObj spid="_x0000_s654403" name="Hoja de cálculo" r:id="rId4" imgW="9467906" imgH="4762438" progId="Excel.Sheet.8">
              <p:embed/>
            </p:oleObj>
          </a:graphicData>
        </a:graphic>
      </p:graphicFrame>
      <p:sp>
        <p:nvSpPr>
          <p:cNvPr id="710660" name="Rectangle 4"/>
          <p:cNvSpPr>
            <a:spLocks noChangeArrowheads="1"/>
          </p:cNvSpPr>
          <p:nvPr/>
        </p:nvSpPr>
        <p:spPr bwMode="auto">
          <a:xfrm>
            <a:off x="3382963" y="2517775"/>
            <a:ext cx="4840287" cy="2676525"/>
          </a:xfrm>
          <a:prstGeom prst="rect">
            <a:avLst/>
          </a:prstGeom>
          <a:solidFill>
            <a:srgbClr val="FFCC66"/>
          </a:solidFill>
          <a:ln w="28575" cap="sq">
            <a:solidFill>
              <a:srgbClr val="009900"/>
            </a:solidFill>
            <a:miter lim="800000"/>
            <a:headEnd/>
            <a:tailEnd/>
          </a:ln>
          <a:effectLst>
            <a:outerShdw dist="107763" dir="18900000" algn="ctr" rotWithShape="0">
              <a:schemeClr val="bg2"/>
            </a:outerShdw>
          </a:effectLst>
        </p:spPr>
        <p:txBody>
          <a:bodyPr anchor="ctr">
            <a:spAutoFit/>
          </a:bodyPr>
          <a:lstStyle/>
          <a:p>
            <a:pPr algn="just" eaLnBrk="0" hangingPunct="0">
              <a:tabLst>
                <a:tab pos="177800" algn="l"/>
              </a:tabLst>
            </a:pPr>
            <a:r>
              <a:rPr lang="en-US" sz="2400">
                <a:solidFill>
                  <a:srgbClr val="000099"/>
                </a:solidFill>
                <a:effectLst>
                  <a:outerShdw blurRad="38100" dist="38100" dir="2700000" algn="tl">
                    <a:srgbClr val="000000"/>
                  </a:outerShdw>
                </a:effectLst>
              </a:rPr>
              <a:t>De qué manera el activo falla en cumplir con los requerimientos  del usuario, el dueño o la sociedad.</a:t>
            </a:r>
            <a:endParaRPr lang="en-US" sz="2400">
              <a:solidFill>
                <a:srgbClr val="000099"/>
              </a:solidFill>
            </a:endParaRPr>
          </a:p>
          <a:p>
            <a:pPr eaLnBrk="0" hangingPunct="0">
              <a:tabLst>
                <a:tab pos="177800" algn="l"/>
              </a:tabLst>
            </a:pPr>
            <a:r>
              <a:rPr lang="en-US" sz="2400">
                <a:solidFill>
                  <a:srgbClr val="000000"/>
                </a:solidFill>
              </a:rPr>
              <a:t>• Estados de Falla</a:t>
            </a:r>
          </a:p>
          <a:p>
            <a:pPr eaLnBrk="0" hangingPunct="0">
              <a:tabLst>
                <a:tab pos="177800" algn="l"/>
              </a:tabLst>
            </a:pPr>
            <a:r>
              <a:rPr lang="en-US" sz="2400">
                <a:solidFill>
                  <a:srgbClr val="000000"/>
                </a:solidFill>
              </a:rPr>
              <a:t>• Definiendo Fallas Funcionales</a:t>
            </a:r>
          </a:p>
          <a:p>
            <a:pPr eaLnBrk="0" hangingPunct="0">
              <a:tabLst>
                <a:tab pos="177800" algn="l"/>
              </a:tabLst>
            </a:pPr>
            <a:r>
              <a:rPr lang="en-US" sz="2400">
                <a:solidFill>
                  <a:srgbClr val="000000"/>
                </a:solidFill>
              </a:rPr>
              <a:t>• Cómo deben ser registradas        	las Fallas Funcionales ?</a:t>
            </a:r>
          </a:p>
        </p:txBody>
      </p:sp>
      <p:sp>
        <p:nvSpPr>
          <p:cNvPr id="710661" name="Text Box 5"/>
          <p:cNvSpPr txBox="1">
            <a:spLocks noChangeArrowheads="1"/>
          </p:cNvSpPr>
          <p:nvPr/>
        </p:nvSpPr>
        <p:spPr bwMode="auto">
          <a:xfrm>
            <a:off x="7105650" y="6184900"/>
            <a:ext cx="1127125" cy="379413"/>
          </a:xfrm>
          <a:prstGeom prst="rect">
            <a:avLst/>
          </a:prstGeom>
          <a:solidFill>
            <a:srgbClr val="0099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endParaRPr lang="en-US" sz="1800" i="1">
              <a:solidFill>
                <a:srgbClr val="FFFFFF"/>
              </a:solidFill>
            </a:endParaRPr>
          </a:p>
        </p:txBody>
      </p:sp>
    </p:spTree>
    <p:extLst>
      <p:ext uri="{BB962C8B-B14F-4D97-AF65-F5344CB8AC3E}">
        <p14:creationId xmlns:p14="http://schemas.microsoft.com/office/powerpoint/2010/main" xmlns="" val="4175953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3 Marcador de número de diapositiva"/>
          <p:cNvSpPr>
            <a:spLocks noGrp="1"/>
          </p:cNvSpPr>
          <p:nvPr>
            <p:ph type="sldNum" sz="quarter" idx="12"/>
          </p:nvPr>
        </p:nvSpPr>
        <p:spPr/>
        <p:txBody>
          <a:bodyPr/>
          <a:lstStyle/>
          <a:p>
            <a:fld id="{2534DFA7-F5CF-4E7F-933A-EF6F85B5B96F}" type="slidenum">
              <a:rPr lang="en-CA"/>
              <a:pPr/>
              <a:t>39</a:t>
            </a:fld>
            <a:endParaRPr lang="en-CA"/>
          </a:p>
        </p:txBody>
      </p:sp>
      <p:sp>
        <p:nvSpPr>
          <p:cNvPr id="76802" name="Rectangle 2"/>
          <p:cNvSpPr>
            <a:spLocks noChangeArrowheads="1"/>
          </p:cNvSpPr>
          <p:nvPr/>
        </p:nvSpPr>
        <p:spPr bwMode="auto">
          <a:xfrm>
            <a:off x="3994150" y="1385888"/>
            <a:ext cx="4953000" cy="1571625"/>
          </a:xfrm>
          <a:prstGeom prst="rect">
            <a:avLst/>
          </a:prstGeom>
          <a:solidFill>
            <a:schemeClr val="accent3">
              <a:lumMod val="85000"/>
            </a:schemeClr>
          </a:solidFill>
          <a:ln w="12700" cap="sq">
            <a:solidFill>
              <a:schemeClr val="tx1"/>
            </a:solidFill>
            <a:miter lim="800000"/>
            <a:headEnd type="none" w="sm" len="sm"/>
            <a:tailEnd type="none" w="sm" len="sm"/>
          </a:ln>
          <a:effectLst/>
        </p:spPr>
        <p:txBody>
          <a:bodyPr wrap="none" anchor="ctr"/>
          <a:lstStyle/>
          <a:p>
            <a:endParaRPr lang="es-CO"/>
          </a:p>
        </p:txBody>
      </p:sp>
      <p:sp>
        <p:nvSpPr>
          <p:cNvPr id="76803" name="Rectangle 3"/>
          <p:cNvSpPr>
            <a:spLocks noChangeArrowheads="1"/>
          </p:cNvSpPr>
          <p:nvPr/>
        </p:nvSpPr>
        <p:spPr bwMode="auto">
          <a:xfrm>
            <a:off x="3994150" y="2909888"/>
            <a:ext cx="4953000" cy="3571875"/>
          </a:xfrm>
          <a:prstGeom prst="rect">
            <a:avLst/>
          </a:prstGeom>
          <a:solidFill>
            <a:schemeClr val="accent3">
              <a:lumMod val="50000"/>
            </a:schemeClr>
          </a:solidFill>
          <a:ln w="12700" cap="sq">
            <a:solidFill>
              <a:schemeClr val="tx1"/>
            </a:solidFill>
            <a:miter lim="800000"/>
            <a:headEnd type="none" w="sm" len="sm"/>
            <a:tailEnd type="none" w="sm" len="sm"/>
          </a:ln>
          <a:effectLst/>
        </p:spPr>
        <p:txBody>
          <a:bodyPr wrap="none" anchor="ctr"/>
          <a:lstStyle/>
          <a:p>
            <a:endParaRPr lang="es-CO"/>
          </a:p>
        </p:txBody>
      </p:sp>
      <p:sp>
        <p:nvSpPr>
          <p:cNvPr id="76804" name="Text Box 4"/>
          <p:cNvSpPr txBox="1">
            <a:spLocks noChangeArrowheads="1"/>
          </p:cNvSpPr>
          <p:nvPr/>
        </p:nvSpPr>
        <p:spPr bwMode="auto">
          <a:xfrm>
            <a:off x="4371975" y="2940050"/>
            <a:ext cx="3095625" cy="1384995"/>
          </a:xfrm>
          <a:prstGeom prst="rect">
            <a:avLst/>
          </a:prstGeom>
          <a:solidFill>
            <a:schemeClr val="accent3">
              <a:lumMod val="85000"/>
            </a:schemeClr>
          </a:solidFill>
          <a:ln>
            <a:noFill/>
          </a:ln>
          <a:effectLst/>
        </p:spPr>
        <p:txBody>
          <a:bodyPr wrap="square">
            <a:spAutoFit/>
          </a:bodyPr>
          <a:lstStyle/>
          <a:p>
            <a:pPr eaLnBrk="0" hangingPunct="0"/>
            <a:r>
              <a:rPr lang="en-US" sz="2400" b="0" dirty="0"/>
              <a:t>(</a:t>
            </a:r>
            <a:r>
              <a:rPr lang="en-US" sz="2400" dirty="0"/>
              <a:t>lo </a:t>
            </a:r>
            <a:r>
              <a:rPr lang="en-US" sz="2400" dirty="0" err="1"/>
              <a:t>que</a:t>
            </a:r>
            <a:r>
              <a:rPr lang="en-US" sz="2400" dirty="0"/>
              <a:t> el </a:t>
            </a:r>
            <a:r>
              <a:rPr lang="en-US" sz="2400" dirty="0" err="1"/>
              <a:t>usuario</a:t>
            </a:r>
            <a:r>
              <a:rPr lang="en-US" sz="2400" dirty="0"/>
              <a:t> </a:t>
            </a:r>
            <a:r>
              <a:rPr lang="en-US" sz="2400" dirty="0" err="1"/>
              <a:t>desea</a:t>
            </a:r>
            <a:r>
              <a:rPr lang="en-US" sz="2400" dirty="0"/>
              <a:t> </a:t>
            </a:r>
          </a:p>
          <a:p>
            <a:pPr eaLnBrk="0" hangingPunct="0"/>
            <a:r>
              <a:rPr lang="en-US" sz="2400" dirty="0" err="1"/>
              <a:t>que</a:t>
            </a:r>
            <a:r>
              <a:rPr lang="en-US" sz="2400" dirty="0"/>
              <a:t> </a:t>
            </a:r>
            <a:r>
              <a:rPr lang="en-US" sz="2400" dirty="0" err="1"/>
              <a:t>haga</a:t>
            </a:r>
            <a:r>
              <a:rPr lang="en-US" sz="2400" b="0" dirty="0"/>
              <a:t>)</a:t>
            </a:r>
          </a:p>
        </p:txBody>
      </p:sp>
      <p:sp>
        <p:nvSpPr>
          <p:cNvPr id="76805" name="Line 5"/>
          <p:cNvSpPr>
            <a:spLocks noChangeShapeType="1"/>
          </p:cNvSpPr>
          <p:nvPr/>
        </p:nvSpPr>
        <p:spPr bwMode="auto">
          <a:xfrm>
            <a:off x="3957638" y="846138"/>
            <a:ext cx="12700" cy="5659437"/>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6806" name="Line 6"/>
          <p:cNvSpPr>
            <a:spLocks noChangeShapeType="1"/>
          </p:cNvSpPr>
          <p:nvPr/>
        </p:nvSpPr>
        <p:spPr bwMode="auto">
          <a:xfrm flipH="1">
            <a:off x="3956050" y="6538913"/>
            <a:ext cx="5262563"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6807" name="Line 7"/>
          <p:cNvSpPr>
            <a:spLocks noChangeShapeType="1"/>
          </p:cNvSpPr>
          <p:nvPr/>
        </p:nvSpPr>
        <p:spPr bwMode="auto">
          <a:xfrm>
            <a:off x="4098925" y="1346200"/>
            <a:ext cx="0" cy="5103813"/>
          </a:xfrm>
          <a:prstGeom prst="line">
            <a:avLst/>
          </a:prstGeom>
          <a:noFill/>
          <a:ln w="7620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6808" name="Rectangle 8"/>
          <p:cNvSpPr>
            <a:spLocks noChangeArrowheads="1"/>
          </p:cNvSpPr>
          <p:nvPr/>
        </p:nvSpPr>
        <p:spPr bwMode="auto">
          <a:xfrm>
            <a:off x="2908300" y="0"/>
            <a:ext cx="4000500"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ctr"/>
          <a:lstStyle/>
          <a:p>
            <a:r>
              <a:rPr lang="en-US" sz="3200" i="1">
                <a:solidFill>
                  <a:srgbClr val="D26900"/>
                </a:solidFill>
              </a:rPr>
              <a:t>Fallas Funcionales</a:t>
            </a:r>
          </a:p>
        </p:txBody>
      </p:sp>
      <p:sp>
        <p:nvSpPr>
          <p:cNvPr id="76809" name="Text Box 9"/>
          <p:cNvSpPr txBox="1">
            <a:spLocks noChangeArrowheads="1"/>
          </p:cNvSpPr>
          <p:nvPr/>
        </p:nvSpPr>
        <p:spPr bwMode="auto">
          <a:xfrm>
            <a:off x="4708525" y="827088"/>
            <a:ext cx="3898900" cy="457200"/>
          </a:xfrm>
          <a:prstGeom prst="rect">
            <a:avLst/>
          </a:prstGeom>
          <a:solidFill>
            <a:schemeClr val="tx1"/>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400">
                <a:solidFill>
                  <a:srgbClr val="FFFF00"/>
                </a:solidFill>
              </a:rPr>
              <a:t>Lo que puede hacer el activo</a:t>
            </a:r>
          </a:p>
        </p:txBody>
      </p:sp>
      <p:sp>
        <p:nvSpPr>
          <p:cNvPr id="76810" name="Text Box 10"/>
          <p:cNvSpPr txBox="1">
            <a:spLocks noChangeArrowheads="1"/>
          </p:cNvSpPr>
          <p:nvPr/>
        </p:nvSpPr>
        <p:spPr bwMode="auto">
          <a:xfrm>
            <a:off x="1250950" y="1941513"/>
            <a:ext cx="1941513" cy="1565275"/>
          </a:xfrm>
          <a:prstGeom prst="rect">
            <a:avLst/>
          </a:prstGeom>
          <a:solidFill>
            <a:schemeClr val="hlink"/>
          </a:solidFill>
          <a:ln w="12700" cap="sq">
            <a:solidFill>
              <a:schemeClr val="hlink"/>
            </a:solidFill>
            <a:miter lim="800000"/>
            <a:headEnd/>
            <a:tailEnd/>
          </a:ln>
          <a:effectLst>
            <a:outerShdw dist="107763" dir="18900000" algn="ctr" rotWithShape="0">
              <a:schemeClr val="bg2"/>
            </a:outerShdw>
          </a:effectLst>
        </p:spPr>
        <p:txBody>
          <a:bodyPr anchor="ctr">
            <a:spAutoFit/>
          </a:bodyPr>
          <a:lstStyle/>
          <a:p>
            <a:pPr eaLnBrk="0" hangingPunct="0"/>
            <a:r>
              <a:rPr lang="en-US" sz="2400">
                <a:solidFill>
                  <a:srgbClr val="FFFFFF"/>
                </a:solidFill>
              </a:rPr>
              <a:t>ESTADO GENERAL </a:t>
            </a:r>
          </a:p>
          <a:p>
            <a:pPr eaLnBrk="0" hangingPunct="0"/>
            <a:r>
              <a:rPr lang="en-US" sz="2400">
                <a:solidFill>
                  <a:srgbClr val="FFFFFF"/>
                </a:solidFill>
              </a:rPr>
              <a:t>DE FALLA</a:t>
            </a:r>
          </a:p>
          <a:p>
            <a:pPr eaLnBrk="0" hangingPunct="0"/>
            <a:endParaRPr lang="en-US" sz="2400">
              <a:solidFill>
                <a:srgbClr val="FFFFFF"/>
              </a:solidFill>
            </a:endParaRPr>
          </a:p>
        </p:txBody>
      </p:sp>
      <p:sp>
        <p:nvSpPr>
          <p:cNvPr id="76811" name="Text Box 11"/>
          <p:cNvSpPr txBox="1">
            <a:spLocks noChangeArrowheads="1"/>
          </p:cNvSpPr>
          <p:nvPr/>
        </p:nvSpPr>
        <p:spPr bwMode="auto">
          <a:xfrm rot="-5360011">
            <a:off x="2853531" y="4482307"/>
            <a:ext cx="1674813"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t>Desempeño</a:t>
            </a:r>
          </a:p>
        </p:txBody>
      </p:sp>
      <p:sp>
        <p:nvSpPr>
          <p:cNvPr id="76812" name="Text Box 12"/>
          <p:cNvSpPr txBox="1">
            <a:spLocks noChangeArrowheads="1"/>
          </p:cNvSpPr>
          <p:nvPr/>
        </p:nvSpPr>
        <p:spPr bwMode="auto">
          <a:xfrm>
            <a:off x="5697538" y="1417638"/>
            <a:ext cx="1198562"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dirty="0"/>
              <a:t>“</a:t>
            </a:r>
            <a:r>
              <a:rPr lang="en-US" sz="2400" b="0" dirty="0" err="1"/>
              <a:t>Puede</a:t>
            </a:r>
            <a:r>
              <a:rPr lang="en-US" sz="2400" b="0" dirty="0"/>
              <a:t>”</a:t>
            </a:r>
          </a:p>
        </p:txBody>
      </p:sp>
      <p:sp>
        <p:nvSpPr>
          <p:cNvPr id="76813" name="Text Box 13"/>
          <p:cNvSpPr txBox="1">
            <a:spLocks noChangeArrowheads="1"/>
          </p:cNvSpPr>
          <p:nvPr/>
        </p:nvSpPr>
        <p:spPr bwMode="auto">
          <a:xfrm>
            <a:off x="5780088" y="2447925"/>
            <a:ext cx="1198562"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dirty="0"/>
              <a:t>“</a:t>
            </a:r>
            <a:r>
              <a:rPr lang="en-US" sz="2400" b="0" dirty="0" err="1"/>
              <a:t>Desea</a:t>
            </a:r>
            <a:r>
              <a:rPr lang="en-US" sz="2400" b="0" dirty="0"/>
              <a:t>”</a:t>
            </a:r>
          </a:p>
        </p:txBody>
      </p:sp>
      <p:sp>
        <p:nvSpPr>
          <p:cNvPr id="76814" name="Text Box 14"/>
          <p:cNvSpPr txBox="1">
            <a:spLocks noChangeArrowheads="1"/>
          </p:cNvSpPr>
          <p:nvPr/>
        </p:nvSpPr>
        <p:spPr bwMode="auto">
          <a:xfrm>
            <a:off x="955675" y="3700463"/>
            <a:ext cx="2422525" cy="1930400"/>
          </a:xfrm>
          <a:prstGeom prst="rect">
            <a:avLst/>
          </a:prstGeom>
          <a:solidFill>
            <a:schemeClr val="hlink"/>
          </a:solidFill>
          <a:ln w="12700" cap="sq">
            <a:solidFill>
              <a:schemeClr val="hlink"/>
            </a:solidFill>
            <a:miter lim="800000"/>
            <a:headEnd/>
            <a:tailEnd/>
          </a:ln>
          <a:effectLst>
            <a:outerShdw dist="107763" dir="18900000" algn="ctr" rotWithShape="0">
              <a:schemeClr val="bg2"/>
            </a:outerShdw>
          </a:effectLst>
        </p:spPr>
        <p:txBody>
          <a:bodyPr anchor="ctr">
            <a:spAutoFit/>
          </a:bodyPr>
          <a:lstStyle/>
          <a:p>
            <a:pPr eaLnBrk="0" hangingPunct="0"/>
            <a:r>
              <a:rPr lang="en-US" sz="2400">
                <a:solidFill>
                  <a:srgbClr val="FFFFFF"/>
                </a:solidFill>
              </a:rPr>
              <a:t>Lo que deseamos que haga está por fuera del alcance de lo que puede hacer</a:t>
            </a:r>
          </a:p>
        </p:txBody>
      </p:sp>
      <p:sp>
        <p:nvSpPr>
          <p:cNvPr id="76816" name="Line 16"/>
          <p:cNvSpPr>
            <a:spLocks noChangeShapeType="1"/>
          </p:cNvSpPr>
          <p:nvPr/>
        </p:nvSpPr>
        <p:spPr bwMode="auto">
          <a:xfrm>
            <a:off x="4325938" y="2916238"/>
            <a:ext cx="0" cy="3530600"/>
          </a:xfrm>
          <a:prstGeom prst="line">
            <a:avLst/>
          </a:prstGeom>
          <a:noFill/>
          <a:ln w="7620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1691784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816"/>
                                        </p:tgtEl>
                                        <p:attrNameLst>
                                          <p:attrName>style.visibility</p:attrName>
                                        </p:attrNameLst>
                                      </p:cBhvr>
                                      <p:to>
                                        <p:strVal val="visible"/>
                                      </p:to>
                                    </p:set>
                                    <p:animEffect transition="in" filter="wipe(down)">
                                      <p:cBhvr>
                                        <p:cTn id="7" dur="1000"/>
                                        <p:tgtEl>
                                          <p:spTgt spid="768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807"/>
                                        </p:tgtEl>
                                        <p:attrNameLst>
                                          <p:attrName>style.visibility</p:attrName>
                                        </p:attrNameLst>
                                      </p:cBhvr>
                                      <p:to>
                                        <p:strVal val="visible"/>
                                      </p:to>
                                    </p:set>
                                    <p:animEffect transition="in" filter="wipe(down)">
                                      <p:cBhvr>
                                        <p:cTn id="10" dur="1000"/>
                                        <p:tgtEl>
                                          <p:spTgt spid="76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animBg="1"/>
      <p:bldP spid="768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F9860FB-C1F2-444A-9EF8-7F25D7307D74}" type="slidenum">
              <a:rPr lang="en-US"/>
              <a:pPr/>
              <a:t>4</a:t>
            </a:fld>
            <a:endParaRPr lang="en-US"/>
          </a:p>
        </p:txBody>
      </p:sp>
      <p:sp>
        <p:nvSpPr>
          <p:cNvPr id="574467" name="Rectangle 3"/>
          <p:cNvSpPr>
            <a:spLocks noChangeArrowheads="1"/>
          </p:cNvSpPr>
          <p:nvPr/>
        </p:nvSpPr>
        <p:spPr bwMode="auto">
          <a:xfrm>
            <a:off x="152400" y="1357313"/>
            <a:ext cx="8686800" cy="496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buFontTx/>
              <a:buChar char="•"/>
            </a:pPr>
            <a:r>
              <a:rPr lang="es-ES_tradnl" sz="2400">
                <a:solidFill>
                  <a:srgbClr val="A50021"/>
                </a:solidFill>
                <a:latin typeface="Arial" pitchFamily="34" charset="0"/>
              </a:rPr>
              <a:t>SEGUNDA GENERACION (Cont.)</a:t>
            </a:r>
          </a:p>
          <a:p>
            <a:pPr lvl="1" algn="l">
              <a:spcBef>
                <a:spcPct val="0"/>
              </a:spcBef>
              <a:buFont typeface="Symbol" pitchFamily="18" charset="2"/>
              <a:buNone/>
            </a:pPr>
            <a:r>
              <a:rPr lang="es-ES_tradnl" sz="2000" b="0">
                <a:latin typeface="Arial" pitchFamily="34" charset="0"/>
              </a:rPr>
              <a:t>Respuesta de  Mantenimiento:</a:t>
            </a:r>
          </a:p>
          <a:p>
            <a:pPr lvl="3" algn="l">
              <a:spcBef>
                <a:spcPct val="0"/>
              </a:spcBef>
              <a:buFontTx/>
              <a:buChar char="•"/>
            </a:pPr>
            <a:r>
              <a:rPr lang="es-ES_tradnl" sz="2000" b="0">
                <a:latin typeface="Arial" pitchFamily="34" charset="0"/>
              </a:rPr>
              <a:t>Cambio de componentes (por horas de operación)</a:t>
            </a:r>
          </a:p>
          <a:p>
            <a:pPr lvl="3" algn="l">
              <a:spcBef>
                <a:spcPct val="0"/>
              </a:spcBef>
              <a:buFontTx/>
              <a:buChar char="•"/>
            </a:pPr>
            <a:r>
              <a:rPr lang="es-ES_tradnl" sz="2000" b="0">
                <a:latin typeface="Arial" pitchFamily="34" charset="0"/>
              </a:rPr>
              <a:t>Overhaules (por horas de operación)</a:t>
            </a:r>
          </a:p>
          <a:p>
            <a:pPr lvl="3" algn="l">
              <a:spcBef>
                <a:spcPct val="0"/>
              </a:spcBef>
              <a:buFontTx/>
              <a:buChar char="•"/>
            </a:pPr>
            <a:r>
              <a:rPr lang="es-ES_tradnl" sz="2000" b="0">
                <a:latin typeface="Arial" pitchFamily="34" charset="0"/>
              </a:rPr>
              <a:t>Uso de estadísticas</a:t>
            </a:r>
          </a:p>
          <a:p>
            <a:pPr lvl="3" algn="l">
              <a:spcBef>
                <a:spcPct val="0"/>
              </a:spcBef>
              <a:buFontTx/>
              <a:buChar char="•"/>
            </a:pPr>
            <a:r>
              <a:rPr lang="es-ES_tradnl" sz="2000" b="0">
                <a:latin typeface="Arial" pitchFamily="34" charset="0"/>
              </a:rPr>
              <a:t>Programas de cambio de componentes</a:t>
            </a:r>
          </a:p>
          <a:p>
            <a:pPr lvl="1" algn="l">
              <a:spcBef>
                <a:spcPct val="0"/>
              </a:spcBef>
            </a:pPr>
            <a:r>
              <a:rPr lang="es-ES_tradnl" sz="2000" b="0">
                <a:latin typeface="Arial" pitchFamily="34" charset="0"/>
              </a:rPr>
              <a:t>Patrón de falla (Fallas al inicio y  desgaste por vida)</a:t>
            </a:r>
            <a:endParaRPr lang="es-ES_tradnl" sz="2400">
              <a:solidFill>
                <a:srgbClr val="A50021"/>
              </a:solidFill>
              <a:latin typeface="Arial" pitchFamily="34" charset="0"/>
            </a:endParaRPr>
          </a:p>
          <a:p>
            <a:pPr algn="l">
              <a:buFontTx/>
              <a:buChar char="•"/>
            </a:pPr>
            <a:r>
              <a:rPr lang="es-ES_tradnl" sz="2400">
                <a:solidFill>
                  <a:srgbClr val="A50021"/>
                </a:solidFill>
                <a:latin typeface="Arial" pitchFamily="34" charset="0"/>
              </a:rPr>
              <a:t>TERCERA GENERACION</a:t>
            </a:r>
            <a:r>
              <a:rPr lang="es-ES_tradnl" sz="2400">
                <a:latin typeface="Arial" pitchFamily="34" charset="0"/>
              </a:rPr>
              <a:t> </a:t>
            </a:r>
            <a:r>
              <a:rPr lang="es-ES_tradnl" sz="2000">
                <a:latin typeface="Arial" pitchFamily="34" charset="0"/>
              </a:rPr>
              <a:t>(1975 A HOY)</a:t>
            </a:r>
          </a:p>
          <a:p>
            <a:pPr lvl="1" algn="l">
              <a:spcBef>
                <a:spcPct val="0"/>
              </a:spcBef>
              <a:buFont typeface="Symbol" pitchFamily="18" charset="2"/>
              <a:buNone/>
            </a:pPr>
            <a:r>
              <a:rPr lang="es-ES_tradnl" sz="2000" b="0">
                <a:latin typeface="Arial" pitchFamily="34" charset="0"/>
              </a:rPr>
              <a:t>Características de la Industria</a:t>
            </a:r>
          </a:p>
          <a:p>
            <a:pPr lvl="3" algn="l">
              <a:spcBef>
                <a:spcPct val="0"/>
              </a:spcBef>
              <a:buFontTx/>
              <a:buChar char="•"/>
            </a:pPr>
            <a:r>
              <a:rPr lang="es-ES_tradnl" sz="2000" b="0">
                <a:latin typeface="Arial" pitchFamily="34" charset="0"/>
              </a:rPr>
              <a:t>Maquinas mucho mas complejas</a:t>
            </a:r>
          </a:p>
          <a:p>
            <a:pPr lvl="1" algn="l">
              <a:spcBef>
                <a:spcPct val="0"/>
              </a:spcBef>
              <a:buFont typeface="Symbol" pitchFamily="18" charset="2"/>
              <a:buNone/>
            </a:pPr>
            <a:r>
              <a:rPr lang="es-ES_tradnl" sz="2000" b="0">
                <a:latin typeface="Arial" pitchFamily="34" charset="0"/>
              </a:rPr>
              <a:t>Expectativas del Mantenimiento:</a:t>
            </a:r>
          </a:p>
          <a:p>
            <a:pPr lvl="3" algn="l">
              <a:spcBef>
                <a:spcPct val="0"/>
              </a:spcBef>
              <a:buFontTx/>
              <a:buChar char="•"/>
            </a:pPr>
            <a:r>
              <a:rPr lang="es-ES_tradnl" sz="2000" b="0">
                <a:latin typeface="Arial" pitchFamily="34" charset="0"/>
              </a:rPr>
              <a:t>Mayor disponibilidad y confiabilidad de equipos</a:t>
            </a:r>
          </a:p>
          <a:p>
            <a:pPr lvl="3" algn="l">
              <a:spcBef>
                <a:spcPct val="0"/>
              </a:spcBef>
              <a:buFontTx/>
              <a:buChar char="•"/>
            </a:pPr>
            <a:r>
              <a:rPr lang="es-ES_tradnl" sz="2000" b="0">
                <a:latin typeface="Arial" pitchFamily="34" charset="0"/>
              </a:rPr>
              <a:t>Mejor calidad del producto</a:t>
            </a:r>
          </a:p>
          <a:p>
            <a:pPr lvl="3" algn="l">
              <a:spcBef>
                <a:spcPct val="0"/>
              </a:spcBef>
              <a:buFontTx/>
              <a:buChar char="•"/>
            </a:pPr>
            <a:r>
              <a:rPr lang="es-ES_tradnl" sz="2000" b="0">
                <a:latin typeface="Arial" pitchFamily="34" charset="0"/>
              </a:rPr>
              <a:t>Mayor vida de equipos</a:t>
            </a:r>
          </a:p>
          <a:p>
            <a:pPr lvl="3" algn="l">
              <a:spcBef>
                <a:spcPct val="0"/>
              </a:spcBef>
              <a:buFontTx/>
              <a:buChar char="•"/>
            </a:pPr>
            <a:r>
              <a:rPr lang="es-ES_tradnl" sz="2000" b="0">
                <a:latin typeface="Arial" pitchFamily="34" charset="0"/>
              </a:rPr>
              <a:t>Mayor seguridad</a:t>
            </a:r>
          </a:p>
        </p:txBody>
      </p:sp>
      <p:sp>
        <p:nvSpPr>
          <p:cNvPr id="574469" name="Rectangle 5"/>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EL CAMBIANTE MUNDO DEL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 calcmode="lin" valueType="num">
                                      <p:cBhvr additive="base">
                                        <p:cTn id="7" dur="500" fill="hold"/>
                                        <p:tgtEl>
                                          <p:spTgt spid="574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4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4467">
                                            <p:txEl>
                                              <p:pRg st="1" end="1"/>
                                            </p:txEl>
                                          </p:spTgt>
                                        </p:tgtEl>
                                        <p:attrNameLst>
                                          <p:attrName>style.visibility</p:attrName>
                                        </p:attrNameLst>
                                      </p:cBhvr>
                                      <p:to>
                                        <p:strVal val="visible"/>
                                      </p:to>
                                    </p:set>
                                    <p:anim calcmode="lin" valueType="num">
                                      <p:cBhvr additive="base">
                                        <p:cTn id="13" dur="500" fill="hold"/>
                                        <p:tgtEl>
                                          <p:spTgt spid="5744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44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74467">
                                            <p:txEl>
                                              <p:pRg st="2" end="2"/>
                                            </p:txEl>
                                          </p:spTgt>
                                        </p:tgtEl>
                                        <p:attrNameLst>
                                          <p:attrName>style.visibility</p:attrName>
                                        </p:attrNameLst>
                                      </p:cBhvr>
                                      <p:to>
                                        <p:strVal val="visible"/>
                                      </p:to>
                                    </p:set>
                                    <p:anim calcmode="lin" valueType="num">
                                      <p:cBhvr additive="base">
                                        <p:cTn id="17" dur="500" fill="hold"/>
                                        <p:tgtEl>
                                          <p:spTgt spid="5744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744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74467">
                                            <p:txEl>
                                              <p:pRg st="3" end="3"/>
                                            </p:txEl>
                                          </p:spTgt>
                                        </p:tgtEl>
                                        <p:attrNameLst>
                                          <p:attrName>style.visibility</p:attrName>
                                        </p:attrNameLst>
                                      </p:cBhvr>
                                      <p:to>
                                        <p:strVal val="visible"/>
                                      </p:to>
                                    </p:set>
                                    <p:anim calcmode="lin" valueType="num">
                                      <p:cBhvr additive="base">
                                        <p:cTn id="21" dur="500" fill="hold"/>
                                        <p:tgtEl>
                                          <p:spTgt spid="5744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7446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74467">
                                            <p:txEl>
                                              <p:pRg st="4" end="4"/>
                                            </p:txEl>
                                          </p:spTgt>
                                        </p:tgtEl>
                                        <p:attrNameLst>
                                          <p:attrName>style.visibility</p:attrName>
                                        </p:attrNameLst>
                                      </p:cBhvr>
                                      <p:to>
                                        <p:strVal val="visible"/>
                                      </p:to>
                                    </p:set>
                                    <p:anim calcmode="lin" valueType="num">
                                      <p:cBhvr additive="base">
                                        <p:cTn id="25" dur="500" fill="hold"/>
                                        <p:tgtEl>
                                          <p:spTgt spid="57446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446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74467">
                                            <p:txEl>
                                              <p:pRg st="5" end="5"/>
                                            </p:txEl>
                                          </p:spTgt>
                                        </p:tgtEl>
                                        <p:attrNameLst>
                                          <p:attrName>style.visibility</p:attrName>
                                        </p:attrNameLst>
                                      </p:cBhvr>
                                      <p:to>
                                        <p:strVal val="visible"/>
                                      </p:to>
                                    </p:set>
                                    <p:anim calcmode="lin" valueType="num">
                                      <p:cBhvr additive="base">
                                        <p:cTn id="29" dur="500" fill="hold"/>
                                        <p:tgtEl>
                                          <p:spTgt spid="57446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74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74467">
                                            <p:txEl>
                                              <p:pRg st="6" end="6"/>
                                            </p:txEl>
                                          </p:spTgt>
                                        </p:tgtEl>
                                        <p:attrNameLst>
                                          <p:attrName>style.visibility</p:attrName>
                                        </p:attrNameLst>
                                      </p:cBhvr>
                                      <p:to>
                                        <p:strVal val="visible"/>
                                      </p:to>
                                    </p:set>
                                    <p:anim calcmode="lin" valueType="num">
                                      <p:cBhvr additive="base">
                                        <p:cTn id="35" dur="500" fill="hold"/>
                                        <p:tgtEl>
                                          <p:spTgt spid="57446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744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74467">
                                            <p:txEl>
                                              <p:pRg st="7" end="7"/>
                                            </p:txEl>
                                          </p:spTgt>
                                        </p:tgtEl>
                                        <p:attrNameLst>
                                          <p:attrName>style.visibility</p:attrName>
                                        </p:attrNameLst>
                                      </p:cBhvr>
                                      <p:to>
                                        <p:strVal val="visible"/>
                                      </p:to>
                                    </p:set>
                                    <p:anim calcmode="lin" valueType="num">
                                      <p:cBhvr additive="base">
                                        <p:cTn id="41" dur="500" fill="hold"/>
                                        <p:tgtEl>
                                          <p:spTgt spid="57446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744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74467">
                                            <p:txEl>
                                              <p:pRg st="8" end="8"/>
                                            </p:txEl>
                                          </p:spTgt>
                                        </p:tgtEl>
                                        <p:attrNameLst>
                                          <p:attrName>style.visibility</p:attrName>
                                        </p:attrNameLst>
                                      </p:cBhvr>
                                      <p:to>
                                        <p:strVal val="visible"/>
                                      </p:to>
                                    </p:set>
                                    <p:anim calcmode="lin" valueType="num">
                                      <p:cBhvr additive="base">
                                        <p:cTn id="47" dur="500" fill="hold"/>
                                        <p:tgtEl>
                                          <p:spTgt spid="57446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74467">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74467">
                                            <p:txEl>
                                              <p:pRg st="9" end="9"/>
                                            </p:txEl>
                                          </p:spTgt>
                                        </p:tgtEl>
                                        <p:attrNameLst>
                                          <p:attrName>style.visibility</p:attrName>
                                        </p:attrNameLst>
                                      </p:cBhvr>
                                      <p:to>
                                        <p:strVal val="visible"/>
                                      </p:to>
                                    </p:set>
                                    <p:anim calcmode="lin" valueType="num">
                                      <p:cBhvr additive="base">
                                        <p:cTn id="51" dur="500" fill="hold"/>
                                        <p:tgtEl>
                                          <p:spTgt spid="574467">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7446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74467">
                                            <p:txEl>
                                              <p:pRg st="10" end="10"/>
                                            </p:txEl>
                                          </p:spTgt>
                                        </p:tgtEl>
                                        <p:attrNameLst>
                                          <p:attrName>style.visibility</p:attrName>
                                        </p:attrNameLst>
                                      </p:cBhvr>
                                      <p:to>
                                        <p:strVal val="visible"/>
                                      </p:to>
                                    </p:set>
                                    <p:anim calcmode="lin" valueType="num">
                                      <p:cBhvr additive="base">
                                        <p:cTn id="57" dur="500" fill="hold"/>
                                        <p:tgtEl>
                                          <p:spTgt spid="574467">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574467">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74467">
                                            <p:txEl>
                                              <p:pRg st="11" end="11"/>
                                            </p:txEl>
                                          </p:spTgt>
                                        </p:tgtEl>
                                        <p:attrNameLst>
                                          <p:attrName>style.visibility</p:attrName>
                                        </p:attrNameLst>
                                      </p:cBhvr>
                                      <p:to>
                                        <p:strVal val="visible"/>
                                      </p:to>
                                    </p:set>
                                    <p:anim calcmode="lin" valueType="num">
                                      <p:cBhvr additive="base">
                                        <p:cTn id="61" dur="500" fill="hold"/>
                                        <p:tgtEl>
                                          <p:spTgt spid="574467">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74467">
                                            <p:txEl>
                                              <p:pRg st="11" end="11"/>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574467">
                                            <p:txEl>
                                              <p:pRg st="12" end="12"/>
                                            </p:txEl>
                                          </p:spTgt>
                                        </p:tgtEl>
                                        <p:attrNameLst>
                                          <p:attrName>style.visibility</p:attrName>
                                        </p:attrNameLst>
                                      </p:cBhvr>
                                      <p:to>
                                        <p:strVal val="visible"/>
                                      </p:to>
                                    </p:set>
                                    <p:anim calcmode="lin" valueType="num">
                                      <p:cBhvr additive="base">
                                        <p:cTn id="65" dur="500" fill="hold"/>
                                        <p:tgtEl>
                                          <p:spTgt spid="574467">
                                            <p:txEl>
                                              <p:pRg st="12" end="12"/>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74467">
                                            <p:txEl>
                                              <p:pRg st="12" end="12"/>
                                            </p:txEl>
                                          </p:spTgt>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74467">
                                            <p:txEl>
                                              <p:pRg st="13" end="13"/>
                                            </p:txEl>
                                          </p:spTgt>
                                        </p:tgtEl>
                                        <p:attrNameLst>
                                          <p:attrName>style.visibility</p:attrName>
                                        </p:attrNameLst>
                                      </p:cBhvr>
                                      <p:to>
                                        <p:strVal val="visible"/>
                                      </p:to>
                                    </p:set>
                                    <p:anim calcmode="lin" valueType="num">
                                      <p:cBhvr additive="base">
                                        <p:cTn id="69" dur="500" fill="hold"/>
                                        <p:tgtEl>
                                          <p:spTgt spid="574467">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74467">
                                            <p:txEl>
                                              <p:pRg st="13" end="13"/>
                                            </p:txEl>
                                          </p:spTgt>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74467">
                                            <p:txEl>
                                              <p:pRg st="14" end="14"/>
                                            </p:txEl>
                                          </p:spTgt>
                                        </p:tgtEl>
                                        <p:attrNameLst>
                                          <p:attrName>style.visibility</p:attrName>
                                        </p:attrNameLst>
                                      </p:cBhvr>
                                      <p:to>
                                        <p:strVal val="visible"/>
                                      </p:to>
                                    </p:set>
                                    <p:anim calcmode="lin" valueType="num">
                                      <p:cBhvr additive="base">
                                        <p:cTn id="73" dur="500" fill="hold"/>
                                        <p:tgtEl>
                                          <p:spTgt spid="574467">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7446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7"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3 Marcador de número de diapositiva"/>
          <p:cNvSpPr>
            <a:spLocks noGrp="1"/>
          </p:cNvSpPr>
          <p:nvPr>
            <p:ph type="sldNum" sz="quarter" idx="12"/>
          </p:nvPr>
        </p:nvSpPr>
        <p:spPr/>
        <p:txBody>
          <a:bodyPr/>
          <a:lstStyle/>
          <a:p>
            <a:fld id="{01337FD4-53F8-422F-9172-6D46AC903A51}" type="slidenum">
              <a:rPr lang="en-CA"/>
              <a:pPr/>
              <a:t>40</a:t>
            </a:fld>
            <a:endParaRPr lang="en-CA"/>
          </a:p>
        </p:txBody>
      </p:sp>
      <p:sp>
        <p:nvSpPr>
          <p:cNvPr id="635906" name="Rectangle 2"/>
          <p:cNvSpPr>
            <a:spLocks noChangeArrowheads="1"/>
          </p:cNvSpPr>
          <p:nvPr/>
        </p:nvSpPr>
        <p:spPr bwMode="auto">
          <a:xfrm>
            <a:off x="3916363" y="1855788"/>
            <a:ext cx="2293937" cy="2405062"/>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07" name="Line 3"/>
          <p:cNvSpPr>
            <a:spLocks noChangeShapeType="1"/>
          </p:cNvSpPr>
          <p:nvPr/>
        </p:nvSpPr>
        <p:spPr bwMode="auto">
          <a:xfrm>
            <a:off x="661988" y="4248150"/>
            <a:ext cx="2940050" cy="1588"/>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08" name="Rectangle 4"/>
          <p:cNvSpPr>
            <a:spLocks noChangeArrowheads="1"/>
          </p:cNvSpPr>
          <p:nvPr/>
        </p:nvSpPr>
        <p:spPr bwMode="auto">
          <a:xfrm>
            <a:off x="661988" y="2452688"/>
            <a:ext cx="2459037" cy="1795462"/>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09" name="Rectangle 5"/>
          <p:cNvSpPr>
            <a:spLocks noChangeArrowheads="1"/>
          </p:cNvSpPr>
          <p:nvPr/>
        </p:nvSpPr>
        <p:spPr bwMode="auto">
          <a:xfrm>
            <a:off x="661988" y="1579563"/>
            <a:ext cx="2457450" cy="860425"/>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10" name="Rectangle 6"/>
          <p:cNvSpPr>
            <a:spLocks noChangeArrowheads="1"/>
          </p:cNvSpPr>
          <p:nvPr/>
        </p:nvSpPr>
        <p:spPr bwMode="auto">
          <a:xfrm rot="-5385394">
            <a:off x="-278606" y="2177257"/>
            <a:ext cx="130175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Desempeño</a:t>
            </a:r>
          </a:p>
        </p:txBody>
      </p:sp>
      <p:sp>
        <p:nvSpPr>
          <p:cNvPr id="635911" name="Rectangle 7"/>
          <p:cNvSpPr>
            <a:spLocks noChangeArrowheads="1"/>
          </p:cNvSpPr>
          <p:nvPr/>
        </p:nvSpPr>
        <p:spPr bwMode="auto">
          <a:xfrm>
            <a:off x="1843088" y="1241425"/>
            <a:ext cx="1174750"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“DESEA”</a:t>
            </a:r>
          </a:p>
        </p:txBody>
      </p:sp>
      <p:sp>
        <p:nvSpPr>
          <p:cNvPr id="635912" name="Rectangle 8"/>
          <p:cNvSpPr>
            <a:spLocks noChangeArrowheads="1"/>
          </p:cNvSpPr>
          <p:nvPr/>
        </p:nvSpPr>
        <p:spPr bwMode="auto">
          <a:xfrm>
            <a:off x="2114550" y="444500"/>
            <a:ext cx="1235075"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1800"/>
              <a:t>“PUEDE”</a:t>
            </a:r>
          </a:p>
        </p:txBody>
      </p:sp>
      <p:sp>
        <p:nvSpPr>
          <p:cNvPr id="635913" name="Line 9"/>
          <p:cNvSpPr>
            <a:spLocks noChangeShapeType="1"/>
          </p:cNvSpPr>
          <p:nvPr/>
        </p:nvSpPr>
        <p:spPr bwMode="auto">
          <a:xfrm flipV="1">
            <a:off x="660400" y="609600"/>
            <a:ext cx="1588" cy="97790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14" name="Rectangle 10"/>
          <p:cNvSpPr>
            <a:spLocks noChangeArrowheads="1"/>
          </p:cNvSpPr>
          <p:nvPr/>
        </p:nvSpPr>
        <p:spPr bwMode="auto">
          <a:xfrm>
            <a:off x="692150" y="2609850"/>
            <a:ext cx="2290763" cy="1525588"/>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2000">
                <a:solidFill>
                  <a:schemeClr val="bg2"/>
                </a:solidFill>
              </a:rPr>
              <a:t>"</a:t>
            </a:r>
            <a:r>
              <a:rPr lang="en-US" sz="1800">
                <a:solidFill>
                  <a:schemeClr val="bg2"/>
                </a:solidFill>
              </a:rPr>
              <a:t>Puede" caer por debajo de lo que se “desea“, después de que entra en servicio</a:t>
            </a:r>
            <a:endParaRPr lang="en-US" sz="1800" i="1">
              <a:solidFill>
                <a:schemeClr val="bg2"/>
              </a:solidFill>
            </a:endParaRPr>
          </a:p>
          <a:p>
            <a:pPr eaLnBrk="0" hangingPunct="0"/>
            <a:endParaRPr lang="en-US" sz="2000" i="1">
              <a:solidFill>
                <a:schemeClr val="bg2"/>
              </a:solidFill>
            </a:endParaRPr>
          </a:p>
        </p:txBody>
      </p:sp>
      <p:sp>
        <p:nvSpPr>
          <p:cNvPr id="635915" name="Rectangle 11"/>
          <p:cNvSpPr>
            <a:spLocks noChangeArrowheads="1"/>
          </p:cNvSpPr>
          <p:nvPr/>
        </p:nvSpPr>
        <p:spPr bwMode="auto">
          <a:xfrm>
            <a:off x="582613" y="4597400"/>
            <a:ext cx="2633662" cy="173990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1800">
                <a:solidFill>
                  <a:schemeClr val="bg2"/>
                </a:solidFill>
              </a:rPr>
              <a:t>Prevenga este estado poniendo energía en el sistema que mantiene el poder por encima del desear</a:t>
            </a:r>
            <a:r>
              <a:rPr lang="en-US" sz="1800" i="1">
                <a:solidFill>
                  <a:schemeClr val="bg2"/>
                </a:solidFill>
              </a:rPr>
              <a:t> </a:t>
            </a:r>
            <a:r>
              <a:rPr lang="en-US" sz="1800">
                <a:solidFill>
                  <a:schemeClr val="bg2"/>
                </a:solidFill>
              </a:rPr>
              <a:t>... Esta energía es llamada mantenimiento</a:t>
            </a:r>
          </a:p>
        </p:txBody>
      </p:sp>
      <p:sp>
        <p:nvSpPr>
          <p:cNvPr id="635916" name="Line 12"/>
          <p:cNvSpPr>
            <a:spLocks noChangeShapeType="1"/>
          </p:cNvSpPr>
          <p:nvPr/>
        </p:nvSpPr>
        <p:spPr bwMode="auto">
          <a:xfrm>
            <a:off x="3849688" y="4248150"/>
            <a:ext cx="2533650" cy="1588"/>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17" name="Rectangle 13"/>
          <p:cNvSpPr>
            <a:spLocks noChangeArrowheads="1"/>
          </p:cNvSpPr>
          <p:nvPr/>
        </p:nvSpPr>
        <p:spPr bwMode="auto">
          <a:xfrm>
            <a:off x="3878263" y="815975"/>
            <a:ext cx="2292350" cy="1673225"/>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18" name="Rectangle 14"/>
          <p:cNvSpPr>
            <a:spLocks noChangeArrowheads="1"/>
          </p:cNvSpPr>
          <p:nvPr/>
        </p:nvSpPr>
        <p:spPr bwMode="auto">
          <a:xfrm rot="-5385394">
            <a:off x="2908300" y="2039938"/>
            <a:ext cx="1301750" cy="6413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Desempeño</a:t>
            </a:r>
          </a:p>
          <a:p>
            <a:pPr algn="ctr" eaLnBrk="0" hangingPunct="0"/>
            <a:endParaRPr lang="en-US" sz="1800">
              <a:solidFill>
                <a:srgbClr val="FFFFFF"/>
              </a:solidFill>
            </a:endParaRPr>
          </a:p>
        </p:txBody>
      </p:sp>
      <p:sp>
        <p:nvSpPr>
          <p:cNvPr id="635919" name="Rectangle 15"/>
          <p:cNvSpPr>
            <a:spLocks noChangeArrowheads="1"/>
          </p:cNvSpPr>
          <p:nvPr/>
        </p:nvSpPr>
        <p:spPr bwMode="auto">
          <a:xfrm>
            <a:off x="4211638" y="2022475"/>
            <a:ext cx="1338262"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solidFill>
                  <a:schemeClr val="bg2"/>
                </a:solidFill>
              </a:rPr>
              <a:t>“</a:t>
            </a:r>
            <a:r>
              <a:rPr lang="en-US" sz="2000">
                <a:solidFill>
                  <a:schemeClr val="bg2"/>
                </a:solidFill>
              </a:rPr>
              <a:t>DESEA</a:t>
            </a:r>
            <a:r>
              <a:rPr lang="en-US" sz="2400">
                <a:solidFill>
                  <a:schemeClr val="bg2"/>
                </a:solidFill>
              </a:rPr>
              <a:t>”</a:t>
            </a:r>
          </a:p>
        </p:txBody>
      </p:sp>
      <p:sp>
        <p:nvSpPr>
          <p:cNvPr id="635920" name="Line 16"/>
          <p:cNvSpPr>
            <a:spLocks noChangeShapeType="1"/>
          </p:cNvSpPr>
          <p:nvPr/>
        </p:nvSpPr>
        <p:spPr bwMode="auto">
          <a:xfrm flipH="1" flipV="1">
            <a:off x="3849688" y="609600"/>
            <a:ext cx="49212" cy="364490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21" name="Line 17"/>
          <p:cNvSpPr>
            <a:spLocks noChangeShapeType="1"/>
          </p:cNvSpPr>
          <p:nvPr/>
        </p:nvSpPr>
        <p:spPr bwMode="auto">
          <a:xfrm>
            <a:off x="4102100" y="762000"/>
            <a:ext cx="1588" cy="1676400"/>
          </a:xfrm>
          <a:prstGeom prst="line">
            <a:avLst/>
          </a:prstGeom>
          <a:noFill/>
          <a:ln w="57150" cap="sq">
            <a:solidFill>
              <a:schemeClr val="hlink"/>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22" name="Rectangle 18"/>
          <p:cNvSpPr>
            <a:spLocks noChangeArrowheads="1"/>
          </p:cNvSpPr>
          <p:nvPr/>
        </p:nvSpPr>
        <p:spPr bwMode="auto">
          <a:xfrm>
            <a:off x="4000500" y="2455863"/>
            <a:ext cx="2065338" cy="173990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1800">
                <a:solidFill>
                  <a:schemeClr val="bg2"/>
                </a:solidFill>
              </a:rPr>
              <a:t>Lo que el usuario </a:t>
            </a:r>
          </a:p>
          <a:p>
            <a:pPr eaLnBrk="0" hangingPunct="0"/>
            <a:r>
              <a:rPr lang="en-US" sz="1800">
                <a:solidFill>
                  <a:schemeClr val="bg2"/>
                </a:solidFill>
              </a:rPr>
              <a:t>“desea” aumenta por encima de lo que “puede”, después de que entra en servicio</a:t>
            </a:r>
          </a:p>
        </p:txBody>
      </p:sp>
      <p:sp>
        <p:nvSpPr>
          <p:cNvPr id="635923" name="Rectangle 19"/>
          <p:cNvSpPr>
            <a:spLocks noChangeArrowheads="1"/>
          </p:cNvSpPr>
          <p:nvPr/>
        </p:nvSpPr>
        <p:spPr bwMode="auto">
          <a:xfrm>
            <a:off x="3729038" y="4545013"/>
            <a:ext cx="2608262" cy="1952625"/>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19063" indent="-119063" eaLnBrk="0" hangingPunct="0">
              <a:lnSpc>
                <a:spcPct val="80000"/>
              </a:lnSpc>
              <a:spcBef>
                <a:spcPct val="10000"/>
              </a:spcBef>
              <a:spcAft>
                <a:spcPct val="10000"/>
              </a:spcAft>
            </a:pPr>
            <a:r>
              <a:rPr lang="en-US" sz="1800">
                <a:solidFill>
                  <a:schemeClr val="bg2"/>
                </a:solidFill>
              </a:rPr>
              <a:t>Para salir de este estado:</a:t>
            </a:r>
          </a:p>
          <a:p>
            <a:pPr marL="119063" indent="-119063" eaLnBrk="0" hangingPunct="0">
              <a:lnSpc>
                <a:spcPct val="80000"/>
              </a:lnSpc>
              <a:spcBef>
                <a:spcPct val="10000"/>
              </a:spcBef>
              <a:spcAft>
                <a:spcPct val="10000"/>
              </a:spcAft>
            </a:pPr>
            <a:r>
              <a:rPr lang="en-US" sz="1800">
                <a:solidFill>
                  <a:schemeClr val="bg2"/>
                </a:solidFill>
              </a:rPr>
              <a:t>• Modifique de tal manera que se pueda hacer lo que se desea, </a:t>
            </a:r>
            <a:r>
              <a:rPr lang="en-US" sz="1800" i="1">
                <a:solidFill>
                  <a:schemeClr val="bg2"/>
                </a:solidFill>
              </a:rPr>
              <a:t>o</a:t>
            </a:r>
          </a:p>
          <a:p>
            <a:pPr marL="119063" indent="-119063" eaLnBrk="0" hangingPunct="0">
              <a:lnSpc>
                <a:spcPct val="80000"/>
              </a:lnSpc>
              <a:spcBef>
                <a:spcPct val="10000"/>
              </a:spcBef>
              <a:spcAft>
                <a:spcPct val="10000"/>
              </a:spcAft>
            </a:pPr>
            <a:r>
              <a:rPr lang="en-US" sz="1800">
                <a:solidFill>
                  <a:schemeClr val="bg2"/>
                </a:solidFill>
              </a:rPr>
              <a:t>• Disminuya lo que el usuario desea que haga.</a:t>
            </a:r>
          </a:p>
        </p:txBody>
      </p:sp>
      <p:sp>
        <p:nvSpPr>
          <p:cNvPr id="635924" name="AutoShape 20"/>
          <p:cNvSpPr>
            <a:spLocks noChangeArrowheads="1"/>
          </p:cNvSpPr>
          <p:nvPr/>
        </p:nvSpPr>
        <p:spPr bwMode="auto">
          <a:xfrm>
            <a:off x="4751388" y="203200"/>
            <a:ext cx="546100" cy="457200"/>
          </a:xfrm>
          <a:prstGeom prst="octagon">
            <a:avLst>
              <a:gd name="adj" fmla="val 29287"/>
            </a:avLst>
          </a:prstGeom>
          <a:solidFill>
            <a:srgbClr val="BC3259"/>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sz="1800"/>
              <a:t>2</a:t>
            </a:r>
          </a:p>
        </p:txBody>
      </p:sp>
      <p:sp>
        <p:nvSpPr>
          <p:cNvPr id="635925" name="Rectangle 21"/>
          <p:cNvSpPr>
            <a:spLocks noChangeArrowheads="1"/>
          </p:cNvSpPr>
          <p:nvPr/>
        </p:nvSpPr>
        <p:spPr bwMode="auto">
          <a:xfrm>
            <a:off x="5072063" y="898525"/>
            <a:ext cx="1187450"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“PUEDE”</a:t>
            </a:r>
          </a:p>
        </p:txBody>
      </p:sp>
      <p:sp>
        <p:nvSpPr>
          <p:cNvPr id="635926" name="AutoShape 22"/>
          <p:cNvSpPr>
            <a:spLocks noChangeArrowheads="1"/>
          </p:cNvSpPr>
          <p:nvPr/>
        </p:nvSpPr>
        <p:spPr bwMode="auto">
          <a:xfrm>
            <a:off x="1409700" y="152400"/>
            <a:ext cx="546100" cy="457200"/>
          </a:xfrm>
          <a:prstGeom prst="octagon">
            <a:avLst>
              <a:gd name="adj" fmla="val 29287"/>
            </a:avLst>
          </a:prstGeom>
          <a:solidFill>
            <a:srgbClr val="BC3259"/>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sz="1800"/>
              <a:t>1</a:t>
            </a:r>
          </a:p>
        </p:txBody>
      </p:sp>
      <p:sp>
        <p:nvSpPr>
          <p:cNvPr id="635927" name="Line 23"/>
          <p:cNvSpPr>
            <a:spLocks noChangeShapeType="1"/>
          </p:cNvSpPr>
          <p:nvPr/>
        </p:nvSpPr>
        <p:spPr bwMode="auto">
          <a:xfrm>
            <a:off x="6503988" y="4248150"/>
            <a:ext cx="2640012" cy="1588"/>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635928" name="Group 24"/>
          <p:cNvGrpSpPr>
            <a:grpSpLocks/>
          </p:cNvGrpSpPr>
          <p:nvPr/>
        </p:nvGrpSpPr>
        <p:grpSpPr bwMode="auto">
          <a:xfrm>
            <a:off x="6673850" y="609600"/>
            <a:ext cx="2200275" cy="3638550"/>
            <a:chOff x="4204" y="384"/>
            <a:chExt cx="1386" cy="2292"/>
          </a:xfrm>
        </p:grpSpPr>
        <p:sp>
          <p:nvSpPr>
            <p:cNvPr id="635929" name="Rectangle 25"/>
            <p:cNvSpPr>
              <a:spLocks noChangeArrowheads="1"/>
            </p:cNvSpPr>
            <p:nvPr/>
          </p:nvSpPr>
          <p:spPr bwMode="auto">
            <a:xfrm>
              <a:off x="4682" y="764"/>
              <a:ext cx="740" cy="231"/>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“DESEA”</a:t>
              </a:r>
            </a:p>
          </p:txBody>
        </p:sp>
        <p:sp>
          <p:nvSpPr>
            <p:cNvPr id="635930" name="Rectangle 26"/>
            <p:cNvSpPr>
              <a:spLocks noChangeArrowheads="1"/>
            </p:cNvSpPr>
            <p:nvPr/>
          </p:nvSpPr>
          <p:spPr bwMode="auto">
            <a:xfrm>
              <a:off x="4205" y="1545"/>
              <a:ext cx="1385" cy="1131"/>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31" name="Rectangle 27"/>
            <p:cNvSpPr>
              <a:spLocks noChangeArrowheads="1"/>
            </p:cNvSpPr>
            <p:nvPr/>
          </p:nvSpPr>
          <p:spPr bwMode="auto">
            <a:xfrm>
              <a:off x="4205" y="995"/>
              <a:ext cx="1384" cy="542"/>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32" name="Line 28"/>
            <p:cNvSpPr>
              <a:spLocks noChangeShapeType="1"/>
            </p:cNvSpPr>
            <p:nvPr/>
          </p:nvSpPr>
          <p:spPr bwMode="auto">
            <a:xfrm flipV="1">
              <a:off x="4204" y="384"/>
              <a:ext cx="1" cy="616"/>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33" name="Rectangle 29"/>
            <p:cNvSpPr>
              <a:spLocks noChangeArrowheads="1"/>
            </p:cNvSpPr>
            <p:nvPr/>
          </p:nvSpPr>
          <p:spPr bwMode="auto">
            <a:xfrm>
              <a:off x="4723" y="1324"/>
              <a:ext cx="748" cy="231"/>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“PUEDE”</a:t>
              </a:r>
            </a:p>
          </p:txBody>
        </p:sp>
      </p:grpSp>
      <p:sp>
        <p:nvSpPr>
          <p:cNvPr id="635934" name="AutoShape 30"/>
          <p:cNvSpPr>
            <a:spLocks noChangeArrowheads="1"/>
          </p:cNvSpPr>
          <p:nvPr/>
        </p:nvSpPr>
        <p:spPr bwMode="auto">
          <a:xfrm>
            <a:off x="7442200" y="190500"/>
            <a:ext cx="546100" cy="457200"/>
          </a:xfrm>
          <a:prstGeom prst="octagon">
            <a:avLst>
              <a:gd name="adj" fmla="val 29287"/>
            </a:avLst>
          </a:prstGeom>
          <a:solidFill>
            <a:srgbClr val="BC3259"/>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r>
              <a:rPr lang="en-US" sz="1800"/>
              <a:t>3</a:t>
            </a:r>
          </a:p>
        </p:txBody>
      </p:sp>
      <p:sp>
        <p:nvSpPr>
          <p:cNvPr id="635935" name="Rectangle 31"/>
          <p:cNvSpPr>
            <a:spLocks noChangeArrowheads="1"/>
          </p:cNvSpPr>
          <p:nvPr/>
        </p:nvSpPr>
        <p:spPr bwMode="auto">
          <a:xfrm>
            <a:off x="6662738" y="4470400"/>
            <a:ext cx="2481262" cy="206375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lnSpc>
                <a:spcPct val="80000"/>
              </a:lnSpc>
              <a:spcBef>
                <a:spcPct val="10000"/>
              </a:spcBef>
              <a:spcAft>
                <a:spcPct val="10000"/>
              </a:spcAft>
            </a:pPr>
            <a:r>
              <a:rPr lang="en-US" sz="1800">
                <a:solidFill>
                  <a:schemeClr val="bg2"/>
                </a:solidFill>
              </a:rPr>
              <a:t>Evite este estado haciendo un mejor trabajo de emparejar lo que “desea”con lo que “puede”en las etapas de diseño, compras, o por medio de una instalación más cuidadosa</a:t>
            </a:r>
          </a:p>
        </p:txBody>
      </p:sp>
      <p:grpSp>
        <p:nvGrpSpPr>
          <p:cNvPr id="635936" name="Group 32"/>
          <p:cNvGrpSpPr>
            <a:grpSpLocks/>
          </p:cNvGrpSpPr>
          <p:nvPr/>
        </p:nvGrpSpPr>
        <p:grpSpPr bwMode="auto">
          <a:xfrm>
            <a:off x="3857625" y="2428875"/>
            <a:ext cx="2281238" cy="42863"/>
            <a:chOff x="2456" y="659"/>
            <a:chExt cx="1533" cy="8"/>
          </a:xfrm>
        </p:grpSpPr>
        <p:sp>
          <p:nvSpPr>
            <p:cNvPr id="635937" name="Line 33"/>
            <p:cNvSpPr>
              <a:spLocks noChangeShapeType="1"/>
            </p:cNvSpPr>
            <p:nvPr/>
          </p:nvSpPr>
          <p:spPr bwMode="auto">
            <a:xfrm flipV="1">
              <a:off x="2457" y="659"/>
              <a:ext cx="1532" cy="8"/>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38" name="Line 34"/>
            <p:cNvSpPr>
              <a:spLocks noChangeShapeType="1"/>
            </p:cNvSpPr>
            <p:nvPr/>
          </p:nvSpPr>
          <p:spPr bwMode="auto">
            <a:xfrm flipV="1">
              <a:off x="2456" y="664"/>
              <a:ext cx="1429" cy="0"/>
            </a:xfrm>
            <a:prstGeom prst="line">
              <a:avLst/>
            </a:prstGeom>
            <a:noFill/>
            <a:ln w="76200">
              <a:solidFill>
                <a:schemeClr val="bg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635939" name="Line 35"/>
          <p:cNvSpPr>
            <a:spLocks noChangeShapeType="1"/>
          </p:cNvSpPr>
          <p:nvPr/>
        </p:nvSpPr>
        <p:spPr bwMode="auto">
          <a:xfrm flipV="1">
            <a:off x="3851275" y="1192213"/>
            <a:ext cx="2300288" cy="0"/>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40" name="Rectangle 36"/>
          <p:cNvSpPr>
            <a:spLocks noChangeArrowheads="1"/>
          </p:cNvSpPr>
          <p:nvPr/>
        </p:nvSpPr>
        <p:spPr bwMode="auto">
          <a:xfrm>
            <a:off x="6745288" y="2468563"/>
            <a:ext cx="2065337" cy="173990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1800">
                <a:solidFill>
                  <a:schemeClr val="bg2"/>
                </a:solidFill>
              </a:rPr>
              <a:t>Lo que el usuario </a:t>
            </a:r>
          </a:p>
          <a:p>
            <a:pPr eaLnBrk="0" hangingPunct="0"/>
            <a:r>
              <a:rPr lang="en-US" sz="1800">
                <a:solidFill>
                  <a:schemeClr val="bg2"/>
                </a:solidFill>
              </a:rPr>
              <a:t>“desea” está por encima de lo que “puede”, una vez que entra en servicio</a:t>
            </a:r>
          </a:p>
        </p:txBody>
      </p:sp>
      <p:sp>
        <p:nvSpPr>
          <p:cNvPr id="635941" name="Text Box 37"/>
          <p:cNvSpPr txBox="1">
            <a:spLocks noChangeArrowheads="1"/>
          </p:cNvSpPr>
          <p:nvPr/>
        </p:nvSpPr>
        <p:spPr bwMode="auto">
          <a:xfrm>
            <a:off x="2719388" y="5045075"/>
            <a:ext cx="4256087" cy="592138"/>
          </a:xfrm>
          <a:prstGeom prst="rect">
            <a:avLst/>
          </a:prstGeom>
          <a:solidFill>
            <a:srgbClr val="99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3200" i="1">
                <a:solidFill>
                  <a:srgbClr val="D66B00"/>
                </a:solidFill>
              </a:rPr>
              <a:t>Las Fallas: tres tipos</a:t>
            </a:r>
          </a:p>
        </p:txBody>
      </p:sp>
      <p:sp>
        <p:nvSpPr>
          <p:cNvPr id="635942" name="Line 38"/>
          <p:cNvSpPr>
            <a:spLocks noChangeShapeType="1"/>
          </p:cNvSpPr>
          <p:nvPr/>
        </p:nvSpPr>
        <p:spPr bwMode="auto">
          <a:xfrm flipV="1">
            <a:off x="660400" y="796925"/>
            <a:ext cx="2633663" cy="3175"/>
          </a:xfrm>
          <a:prstGeom prst="line">
            <a:avLst/>
          </a:prstGeom>
          <a:noFill/>
          <a:ln w="76200" cap="sq">
            <a:pattFill prst="smGrid">
              <a:fgClr>
                <a:srgbClr val="009900"/>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35943" name="Line 39"/>
          <p:cNvSpPr>
            <a:spLocks noChangeShapeType="1"/>
          </p:cNvSpPr>
          <p:nvPr/>
        </p:nvSpPr>
        <p:spPr bwMode="auto">
          <a:xfrm>
            <a:off x="914400" y="787400"/>
            <a:ext cx="1588" cy="1651000"/>
          </a:xfrm>
          <a:prstGeom prst="line">
            <a:avLst/>
          </a:prstGeom>
          <a:noFill/>
          <a:ln w="57150" cap="sq">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1298785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xit" presetSubtype="0" fill="hold" grpId="0" nodeType="clickEffect">
                                  <p:stCondLst>
                                    <p:cond delay="0"/>
                                  </p:stCondLst>
                                  <p:childTnLst>
                                    <p:animEffect transition="out" filter="wedge">
                                      <p:cBhvr>
                                        <p:cTn id="6" dur="2000"/>
                                        <p:tgtEl>
                                          <p:spTgt spid="635941"/>
                                        </p:tgtEl>
                                      </p:cBhvr>
                                    </p:animEffect>
                                    <p:set>
                                      <p:cBhvr>
                                        <p:cTn id="7" dur="1" fill="hold">
                                          <p:stCondLst>
                                            <p:cond delay="1999"/>
                                          </p:stCondLst>
                                        </p:cTn>
                                        <p:tgtEl>
                                          <p:spTgt spid="63594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grpId="0" nodeType="clickEffect">
                                  <p:stCondLst>
                                    <p:cond delay="0"/>
                                  </p:stCondLst>
                                  <p:childTnLst>
                                    <p:animMotion origin="layout" path="M 4.72222E-6 4.07031E-7 L 0.00243 0.24699 " pathEditMode="relative" rAng="0" ptsTypes="AA">
                                      <p:cBhvr>
                                        <p:cTn id="11" dur="2000" fill="hold"/>
                                        <p:tgtEl>
                                          <p:spTgt spid="635942"/>
                                        </p:tgtEl>
                                        <p:attrNameLst>
                                          <p:attrName>ppt_x</p:attrName>
                                          <p:attrName>ppt_y</p:attrName>
                                        </p:attrNameLst>
                                      </p:cBhvr>
                                      <p:rCtr x="122" y="12350"/>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35943"/>
                                        </p:tgtEl>
                                        <p:attrNameLst>
                                          <p:attrName>style.visibility</p:attrName>
                                        </p:attrNameLst>
                                      </p:cBhvr>
                                      <p:to>
                                        <p:strVal val="visible"/>
                                      </p:to>
                                    </p:set>
                                    <p:animEffect transition="in" filter="wipe(up)">
                                      <p:cBhvr>
                                        <p:cTn id="16" dur="500"/>
                                        <p:tgtEl>
                                          <p:spTgt spid="6359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35915"/>
                                        </p:tgtEl>
                                        <p:attrNameLst>
                                          <p:attrName>style.visibility</p:attrName>
                                        </p:attrNameLst>
                                      </p:cBhvr>
                                      <p:to>
                                        <p:strVal val="visible"/>
                                      </p:to>
                                    </p:set>
                                    <p:anim calcmode="lin" valueType="num">
                                      <p:cBhvr additive="base">
                                        <p:cTn id="21" dur="500" fill="hold"/>
                                        <p:tgtEl>
                                          <p:spTgt spid="635915"/>
                                        </p:tgtEl>
                                        <p:attrNameLst>
                                          <p:attrName>ppt_x</p:attrName>
                                        </p:attrNameLst>
                                      </p:cBhvr>
                                      <p:tavLst>
                                        <p:tav tm="0">
                                          <p:val>
                                            <p:strVal val="#ppt_x"/>
                                          </p:val>
                                        </p:tav>
                                        <p:tav tm="100000">
                                          <p:val>
                                            <p:strVal val="#ppt_x"/>
                                          </p:val>
                                        </p:tav>
                                      </p:tavLst>
                                    </p:anim>
                                    <p:anim calcmode="lin" valueType="num">
                                      <p:cBhvr additive="base">
                                        <p:cTn id="22" dur="500" fill="hold"/>
                                        <p:tgtEl>
                                          <p:spTgt spid="63591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1.94444E-6 3.358E-6 L 0.00243 -0.24191 " pathEditMode="relative" rAng="0" ptsTypes="AA">
                                      <p:cBhvr>
                                        <p:cTn id="26" dur="2000" fill="hold"/>
                                        <p:tgtEl>
                                          <p:spTgt spid="635936"/>
                                        </p:tgtEl>
                                        <p:attrNameLst>
                                          <p:attrName>ppt_x</p:attrName>
                                          <p:attrName>ppt_y</p:attrName>
                                        </p:attrNameLst>
                                      </p:cBhvr>
                                      <p:rCtr x="122" y="-12095"/>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35921"/>
                                        </p:tgtEl>
                                        <p:attrNameLst>
                                          <p:attrName>style.visibility</p:attrName>
                                        </p:attrNameLst>
                                      </p:cBhvr>
                                      <p:to>
                                        <p:strVal val="visible"/>
                                      </p:to>
                                    </p:set>
                                    <p:animEffect transition="in" filter="wipe(down)">
                                      <p:cBhvr>
                                        <p:cTn id="31" dur="500"/>
                                        <p:tgtEl>
                                          <p:spTgt spid="6359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35923"/>
                                        </p:tgtEl>
                                        <p:attrNameLst>
                                          <p:attrName>style.visibility</p:attrName>
                                        </p:attrNameLst>
                                      </p:cBhvr>
                                      <p:to>
                                        <p:strVal val="visible"/>
                                      </p:to>
                                    </p:set>
                                    <p:anim calcmode="lin" valueType="num">
                                      <p:cBhvr additive="base">
                                        <p:cTn id="36" dur="500" fill="hold"/>
                                        <p:tgtEl>
                                          <p:spTgt spid="635923"/>
                                        </p:tgtEl>
                                        <p:attrNameLst>
                                          <p:attrName>ppt_x</p:attrName>
                                        </p:attrNameLst>
                                      </p:cBhvr>
                                      <p:tavLst>
                                        <p:tav tm="0">
                                          <p:val>
                                            <p:strVal val="0-#ppt_w/2"/>
                                          </p:val>
                                        </p:tav>
                                        <p:tav tm="100000">
                                          <p:val>
                                            <p:strVal val="#ppt_x"/>
                                          </p:val>
                                        </p:tav>
                                      </p:tavLst>
                                    </p:anim>
                                    <p:anim calcmode="lin" valueType="num">
                                      <p:cBhvr additive="base">
                                        <p:cTn id="37" dur="500" fill="hold"/>
                                        <p:tgtEl>
                                          <p:spTgt spid="63592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35935"/>
                                        </p:tgtEl>
                                        <p:attrNameLst>
                                          <p:attrName>style.visibility</p:attrName>
                                        </p:attrNameLst>
                                      </p:cBhvr>
                                      <p:to>
                                        <p:strVal val="visible"/>
                                      </p:to>
                                    </p:set>
                                    <p:anim calcmode="lin" valueType="num">
                                      <p:cBhvr additive="base">
                                        <p:cTn id="42" dur="500" fill="hold"/>
                                        <p:tgtEl>
                                          <p:spTgt spid="635935"/>
                                        </p:tgtEl>
                                        <p:attrNameLst>
                                          <p:attrName>ppt_x</p:attrName>
                                        </p:attrNameLst>
                                      </p:cBhvr>
                                      <p:tavLst>
                                        <p:tav tm="0">
                                          <p:val>
                                            <p:strVal val="0-#ppt_w/2"/>
                                          </p:val>
                                        </p:tav>
                                        <p:tav tm="100000">
                                          <p:val>
                                            <p:strVal val="#ppt_x"/>
                                          </p:val>
                                        </p:tav>
                                      </p:tavLst>
                                    </p:anim>
                                    <p:anim calcmode="lin" valueType="num">
                                      <p:cBhvr additive="base">
                                        <p:cTn id="43" dur="500" fill="hold"/>
                                        <p:tgtEl>
                                          <p:spTgt spid="6359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5" grpId="0" animBg="1"/>
      <p:bldP spid="635921" grpId="0" animBg="1"/>
      <p:bldP spid="635923" grpId="0" animBg="1" autoUpdateAnimBg="0"/>
      <p:bldP spid="635935" grpId="0" animBg="1" autoUpdateAnimBg="0"/>
      <p:bldP spid="635941" grpId="0" animBg="1"/>
      <p:bldP spid="635942" grpId="0" animBg="1"/>
      <p:bldP spid="63594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476500" y="0"/>
            <a:ext cx="5727700" cy="1143000"/>
          </a:xfrm>
        </p:spPr>
        <p:txBody>
          <a:bodyPr/>
          <a:lstStyle/>
          <a:p>
            <a:r>
              <a:rPr lang="en-US" sz="3200" i="1">
                <a:solidFill>
                  <a:srgbClr val="D26900"/>
                </a:solidFill>
                <a:effectLst/>
                <a:latin typeface="Times New Roman" pitchFamily="18" charset="0"/>
              </a:rPr>
              <a:t>Falla Total vs Falla Parcial</a:t>
            </a:r>
            <a:r>
              <a:rPr lang="en-US">
                <a:solidFill>
                  <a:srgbClr val="FFFFFF"/>
                </a:solidFill>
                <a:latin typeface="Times New Roman" pitchFamily="18" charset="0"/>
              </a:rPr>
              <a:t> </a:t>
            </a:r>
          </a:p>
        </p:txBody>
      </p:sp>
      <p:sp>
        <p:nvSpPr>
          <p:cNvPr id="26" name="4 Marcador de número de diapositiva"/>
          <p:cNvSpPr>
            <a:spLocks noGrp="1"/>
          </p:cNvSpPr>
          <p:nvPr>
            <p:ph type="sldNum" sz="quarter" idx="12"/>
          </p:nvPr>
        </p:nvSpPr>
        <p:spPr/>
        <p:txBody>
          <a:bodyPr>
            <a:normAutofit/>
          </a:bodyPr>
          <a:lstStyle/>
          <a:p>
            <a:fld id="{56318243-EDE5-46B1-BFFA-FF8B6046D4D5}" type="slidenum">
              <a:rPr lang="en-CA"/>
              <a:pPr/>
              <a:t>41</a:t>
            </a:fld>
            <a:endParaRPr lang="en-CA"/>
          </a:p>
        </p:txBody>
      </p:sp>
      <p:graphicFrame>
        <p:nvGraphicFramePr>
          <p:cNvPr id="78851" name="Object 3"/>
          <p:cNvGraphicFramePr>
            <a:graphicFrameLocks noChangeAspect="1"/>
          </p:cNvGraphicFramePr>
          <p:nvPr>
            <p:extLst>
              <p:ext uri="{D42A27DB-BD31-4B8C-83A1-F6EECF244321}">
                <p14:modId xmlns:p14="http://schemas.microsoft.com/office/powerpoint/2010/main" xmlns="" val="3688054141"/>
              </p:ext>
            </p:extLst>
          </p:nvPr>
        </p:nvGraphicFramePr>
        <p:xfrm>
          <a:off x="871538" y="1668463"/>
          <a:ext cx="7981950" cy="2251075"/>
        </p:xfrm>
        <a:graphic>
          <a:graphicData uri="http://schemas.openxmlformats.org/presentationml/2006/ole">
            <p:oleObj spid="_x0000_s655427" name="Hoja de cálculo" r:id="rId4" imgW="9696546" imgH="2762230" progId="Excel.Sheet.8">
              <p:embed/>
            </p:oleObj>
          </a:graphicData>
        </a:graphic>
      </p:graphicFrame>
      <p:sp>
        <p:nvSpPr>
          <p:cNvPr id="78852" name="Rectangle 4"/>
          <p:cNvSpPr>
            <a:spLocks noChangeArrowheads="1"/>
          </p:cNvSpPr>
          <p:nvPr/>
        </p:nvSpPr>
        <p:spPr bwMode="auto">
          <a:xfrm>
            <a:off x="0" y="2957513"/>
            <a:ext cx="9144000" cy="3900487"/>
          </a:xfrm>
          <a:prstGeom prst="rect">
            <a:avLst/>
          </a:prstGeom>
          <a:solidFill>
            <a:schemeClr val="bg2">
              <a:lumMod val="50000"/>
            </a:schemeClr>
          </a:solidFill>
          <a:ln w="12700" cap="sq">
            <a:solidFill>
              <a:srgbClr val="003399"/>
            </a:solidFill>
            <a:miter lim="800000"/>
            <a:headEnd/>
            <a:tailEnd/>
          </a:ln>
          <a:effectLst/>
        </p:spPr>
        <p:txBody>
          <a:bodyPr wrap="none" anchor="ctr"/>
          <a:lstStyle/>
          <a:p>
            <a:endParaRPr lang="es-CO"/>
          </a:p>
        </p:txBody>
      </p:sp>
      <p:sp>
        <p:nvSpPr>
          <p:cNvPr id="78853" name="Rectangle 5"/>
          <p:cNvSpPr>
            <a:spLocks noChangeArrowheads="1"/>
          </p:cNvSpPr>
          <p:nvPr/>
        </p:nvSpPr>
        <p:spPr bwMode="auto">
          <a:xfrm>
            <a:off x="5926138" y="4194175"/>
            <a:ext cx="2152650" cy="1992313"/>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54" name="Rectangle 6"/>
          <p:cNvSpPr>
            <a:spLocks noChangeArrowheads="1"/>
          </p:cNvSpPr>
          <p:nvPr/>
        </p:nvSpPr>
        <p:spPr bwMode="auto">
          <a:xfrm>
            <a:off x="5926138" y="5084763"/>
            <a:ext cx="2152650" cy="1089025"/>
          </a:xfrm>
          <a:prstGeom prst="rect">
            <a:avLst/>
          </a:prstGeom>
          <a:solidFill>
            <a:srgbClr val="CC66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78855" name="Group 7"/>
          <p:cNvGrpSpPr>
            <a:grpSpLocks/>
          </p:cNvGrpSpPr>
          <p:nvPr/>
        </p:nvGrpSpPr>
        <p:grpSpPr bwMode="auto">
          <a:xfrm>
            <a:off x="4657725" y="3656013"/>
            <a:ext cx="990600" cy="762000"/>
            <a:chOff x="1056" y="1344"/>
            <a:chExt cx="624" cy="480"/>
          </a:xfrm>
        </p:grpSpPr>
        <p:grpSp>
          <p:nvGrpSpPr>
            <p:cNvPr id="78856" name="Group 8"/>
            <p:cNvGrpSpPr>
              <a:grpSpLocks/>
            </p:cNvGrpSpPr>
            <p:nvPr/>
          </p:nvGrpSpPr>
          <p:grpSpPr bwMode="auto">
            <a:xfrm>
              <a:off x="1056" y="1344"/>
              <a:ext cx="624" cy="480"/>
              <a:chOff x="3072" y="3264"/>
              <a:chExt cx="288" cy="240"/>
            </a:xfrm>
          </p:grpSpPr>
          <p:sp>
            <p:nvSpPr>
              <p:cNvPr id="78857" name="Rectangle 9"/>
              <p:cNvSpPr>
                <a:spLocks noChangeArrowheads="1"/>
              </p:cNvSpPr>
              <p:nvPr/>
            </p:nvSpPr>
            <p:spPr bwMode="auto">
              <a:xfrm>
                <a:off x="3192" y="3264"/>
                <a:ext cx="168" cy="4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58" name="Oval 10"/>
              <p:cNvSpPr>
                <a:spLocks noChangeArrowheads="1"/>
              </p:cNvSpPr>
              <p:nvPr/>
            </p:nvSpPr>
            <p:spPr bwMode="auto">
              <a:xfrm>
                <a:off x="3072" y="3264"/>
                <a:ext cx="240" cy="240"/>
              </a:xfrm>
              <a:prstGeom prst="ellipse">
                <a:avLst/>
              </a:prstGeom>
              <a:solidFill>
                <a:srgbClr val="800000"/>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78859" name="Text Box 11"/>
            <p:cNvSpPr txBox="1">
              <a:spLocks noChangeArrowheads="1"/>
            </p:cNvSpPr>
            <p:nvPr/>
          </p:nvSpPr>
          <p:spPr bwMode="auto">
            <a:xfrm>
              <a:off x="1189" y="1438"/>
              <a:ext cx="255" cy="288"/>
            </a:xfrm>
            <a:prstGeom prst="rect">
              <a:avLst/>
            </a:prstGeom>
            <a:solidFill>
              <a:srgbClr val="8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a:t>A</a:t>
              </a:r>
              <a:endParaRPr lang="en-CA" sz="2400"/>
            </a:p>
          </p:txBody>
        </p:sp>
      </p:grpSp>
      <p:cxnSp>
        <p:nvCxnSpPr>
          <p:cNvPr id="78860" name="AutoShape 12"/>
          <p:cNvCxnSpPr>
            <a:cxnSpLocks noChangeShapeType="1"/>
            <a:stCxn id="78857" idx="3"/>
            <a:endCxn id="78853" idx="0"/>
          </p:cNvCxnSpPr>
          <p:nvPr/>
        </p:nvCxnSpPr>
        <p:spPr bwMode="auto">
          <a:xfrm>
            <a:off x="5657850" y="3732213"/>
            <a:ext cx="1344613" cy="461962"/>
          </a:xfrm>
          <a:prstGeom prst="bentConnector2">
            <a:avLst/>
          </a:prstGeom>
          <a:noFill/>
          <a:ln w="38100" cap="sq">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8861" name="Rectangle 13"/>
          <p:cNvSpPr>
            <a:spLocks noChangeArrowheads="1"/>
          </p:cNvSpPr>
          <p:nvPr/>
        </p:nvSpPr>
        <p:spPr bwMode="auto">
          <a:xfrm>
            <a:off x="4252913" y="4403725"/>
            <a:ext cx="1477962" cy="8223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solidFill>
                  <a:srgbClr val="FFFFFF"/>
                </a:solidFill>
              </a:rPr>
              <a:t>400 litros/</a:t>
            </a:r>
          </a:p>
          <a:p>
            <a:pPr algn="ctr" eaLnBrk="0" hangingPunct="0"/>
            <a:r>
              <a:rPr lang="en-US" sz="2400">
                <a:solidFill>
                  <a:srgbClr val="FFFFFF"/>
                </a:solidFill>
              </a:rPr>
              <a:t>minuto</a:t>
            </a:r>
          </a:p>
        </p:txBody>
      </p:sp>
      <p:sp>
        <p:nvSpPr>
          <p:cNvPr id="78862" name="Line 14"/>
          <p:cNvSpPr>
            <a:spLocks noChangeShapeType="1"/>
          </p:cNvSpPr>
          <p:nvPr/>
        </p:nvSpPr>
        <p:spPr bwMode="auto">
          <a:xfrm>
            <a:off x="8089900" y="5951538"/>
            <a:ext cx="482600" cy="0"/>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63" name="Rectangle 15"/>
          <p:cNvSpPr>
            <a:spLocks noChangeArrowheads="1"/>
          </p:cNvSpPr>
          <p:nvPr/>
        </p:nvSpPr>
        <p:spPr bwMode="auto">
          <a:xfrm>
            <a:off x="8110538" y="5656263"/>
            <a:ext cx="882650" cy="91598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300</a:t>
            </a:r>
          </a:p>
          <a:p>
            <a:pPr algn="ctr" eaLnBrk="0" hangingPunct="0"/>
            <a:r>
              <a:rPr lang="en-US" sz="1800">
                <a:solidFill>
                  <a:srgbClr val="FFFFFF"/>
                </a:solidFill>
              </a:rPr>
              <a:t>litros/</a:t>
            </a:r>
          </a:p>
          <a:p>
            <a:pPr algn="ctr" eaLnBrk="0" hangingPunct="0"/>
            <a:r>
              <a:rPr lang="en-US" sz="1800">
                <a:solidFill>
                  <a:srgbClr val="FFFFFF"/>
                </a:solidFill>
              </a:rPr>
              <a:t>minuto</a:t>
            </a:r>
          </a:p>
        </p:txBody>
      </p:sp>
      <p:sp>
        <p:nvSpPr>
          <p:cNvPr id="78864" name="Line 16"/>
          <p:cNvSpPr>
            <a:spLocks noChangeShapeType="1"/>
          </p:cNvSpPr>
          <p:nvPr/>
        </p:nvSpPr>
        <p:spPr bwMode="auto">
          <a:xfrm>
            <a:off x="420688" y="4106863"/>
            <a:ext cx="0" cy="1893887"/>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65" name="Line 17"/>
          <p:cNvSpPr>
            <a:spLocks noChangeShapeType="1"/>
          </p:cNvSpPr>
          <p:nvPr/>
        </p:nvSpPr>
        <p:spPr bwMode="auto">
          <a:xfrm>
            <a:off x="420688" y="6000750"/>
            <a:ext cx="3389312"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66" name="Rectangle 18"/>
          <p:cNvSpPr>
            <a:spLocks noChangeArrowheads="1"/>
          </p:cNvSpPr>
          <p:nvPr/>
        </p:nvSpPr>
        <p:spPr bwMode="auto">
          <a:xfrm>
            <a:off x="420688" y="4713288"/>
            <a:ext cx="3068637" cy="1287462"/>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67" name="Rectangle 19"/>
          <p:cNvSpPr>
            <a:spLocks noChangeArrowheads="1"/>
          </p:cNvSpPr>
          <p:nvPr/>
        </p:nvSpPr>
        <p:spPr bwMode="auto">
          <a:xfrm>
            <a:off x="420688" y="4106863"/>
            <a:ext cx="3079750" cy="593725"/>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78868" name="Rectangle 20"/>
          <p:cNvSpPr>
            <a:spLocks noChangeArrowheads="1"/>
          </p:cNvSpPr>
          <p:nvPr/>
        </p:nvSpPr>
        <p:spPr bwMode="auto">
          <a:xfrm>
            <a:off x="568325" y="4641850"/>
            <a:ext cx="2787650"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Lo que los usuarios desean</a:t>
            </a:r>
          </a:p>
        </p:txBody>
      </p:sp>
      <p:sp>
        <p:nvSpPr>
          <p:cNvPr id="78869" name="Rectangle 21"/>
          <p:cNvSpPr>
            <a:spLocks noChangeArrowheads="1"/>
          </p:cNvSpPr>
          <p:nvPr/>
        </p:nvSpPr>
        <p:spPr bwMode="auto">
          <a:xfrm>
            <a:off x="779463" y="4432300"/>
            <a:ext cx="2339975"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”DESEA" = 300 l/min</a:t>
            </a:r>
          </a:p>
        </p:txBody>
      </p:sp>
      <p:sp>
        <p:nvSpPr>
          <p:cNvPr id="78870" name="Rectangle 22"/>
          <p:cNvSpPr>
            <a:spLocks noChangeArrowheads="1"/>
          </p:cNvSpPr>
          <p:nvPr/>
        </p:nvSpPr>
        <p:spPr bwMode="auto">
          <a:xfrm>
            <a:off x="593725" y="3729038"/>
            <a:ext cx="288290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Capacidad inicial del activo</a:t>
            </a:r>
          </a:p>
        </p:txBody>
      </p:sp>
      <p:sp>
        <p:nvSpPr>
          <p:cNvPr id="78871" name="Rectangle 23"/>
          <p:cNvSpPr>
            <a:spLocks noChangeArrowheads="1"/>
          </p:cNvSpPr>
          <p:nvPr/>
        </p:nvSpPr>
        <p:spPr bwMode="auto">
          <a:xfrm>
            <a:off x="722313" y="4062413"/>
            <a:ext cx="2352675"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”PUEDE" = 400 l/min</a:t>
            </a:r>
          </a:p>
        </p:txBody>
      </p:sp>
      <p:sp>
        <p:nvSpPr>
          <p:cNvPr id="78872" name="Text Box 24"/>
          <p:cNvSpPr txBox="1">
            <a:spLocks noChangeArrowheads="1"/>
          </p:cNvSpPr>
          <p:nvPr/>
        </p:nvSpPr>
        <p:spPr bwMode="auto">
          <a:xfrm>
            <a:off x="4456113" y="5276850"/>
            <a:ext cx="1135062" cy="579438"/>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sz="3200">
                <a:solidFill>
                  <a:schemeClr val="bg2"/>
                </a:solidFill>
              </a:rPr>
              <a:t>OK</a:t>
            </a:r>
            <a:r>
              <a:rPr lang="en-US" sz="3200">
                <a:solidFill>
                  <a:schemeClr val="bg2"/>
                </a:solidFill>
                <a:sym typeface="Wingdings" pitchFamily="2" charset="2"/>
              </a:rPr>
              <a:t></a:t>
            </a:r>
          </a:p>
        </p:txBody>
      </p:sp>
      <p:sp>
        <p:nvSpPr>
          <p:cNvPr id="78873" name="Rectangle 25"/>
          <p:cNvSpPr>
            <a:spLocks noChangeArrowheads="1"/>
          </p:cNvSpPr>
          <p:nvPr/>
        </p:nvSpPr>
        <p:spPr bwMode="auto">
          <a:xfrm rot="-5385394">
            <a:off x="-462756" y="4852194"/>
            <a:ext cx="130175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Desempeño</a:t>
            </a:r>
          </a:p>
        </p:txBody>
      </p:sp>
    </p:spTree>
    <p:extLst>
      <p:ext uri="{BB962C8B-B14F-4D97-AF65-F5344CB8AC3E}">
        <p14:creationId xmlns:p14="http://schemas.microsoft.com/office/powerpoint/2010/main" xmlns="" val="2154759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73300" y="165100"/>
            <a:ext cx="6870700" cy="1143000"/>
          </a:xfrm>
        </p:spPr>
        <p:txBody>
          <a:bodyPr/>
          <a:lstStyle/>
          <a:p>
            <a:r>
              <a:rPr lang="en-US" sz="3200" i="1">
                <a:solidFill>
                  <a:srgbClr val="D26900"/>
                </a:solidFill>
                <a:effectLst/>
                <a:latin typeface="Times New Roman" pitchFamily="18" charset="0"/>
              </a:rPr>
              <a:t>Falla Total vs Falla Parcial</a:t>
            </a:r>
          </a:p>
        </p:txBody>
      </p:sp>
      <p:sp>
        <p:nvSpPr>
          <p:cNvPr id="25" name="4 Marcador de número de diapositiva"/>
          <p:cNvSpPr>
            <a:spLocks noGrp="1"/>
          </p:cNvSpPr>
          <p:nvPr>
            <p:ph type="sldNum" sz="quarter" idx="12"/>
          </p:nvPr>
        </p:nvSpPr>
        <p:spPr/>
        <p:txBody>
          <a:bodyPr>
            <a:normAutofit/>
          </a:bodyPr>
          <a:lstStyle/>
          <a:p>
            <a:fld id="{FFADA017-9F93-4B4A-BEDC-6B0276D10E56}" type="slidenum">
              <a:rPr lang="en-CA"/>
              <a:pPr/>
              <a:t>42</a:t>
            </a:fld>
            <a:endParaRPr lang="en-CA"/>
          </a:p>
        </p:txBody>
      </p:sp>
      <p:graphicFrame>
        <p:nvGraphicFramePr>
          <p:cNvPr id="80899" name="Object 3"/>
          <p:cNvGraphicFramePr>
            <a:graphicFrameLocks noChangeAspect="1"/>
          </p:cNvGraphicFramePr>
          <p:nvPr>
            <p:extLst>
              <p:ext uri="{D42A27DB-BD31-4B8C-83A1-F6EECF244321}">
                <p14:modId xmlns:p14="http://schemas.microsoft.com/office/powerpoint/2010/main" xmlns="" val="2609191887"/>
              </p:ext>
            </p:extLst>
          </p:nvPr>
        </p:nvGraphicFramePr>
        <p:xfrm>
          <a:off x="0" y="1484313"/>
          <a:ext cx="9178925" cy="2684462"/>
        </p:xfrm>
        <a:graphic>
          <a:graphicData uri="http://schemas.openxmlformats.org/presentationml/2006/ole">
            <p:oleObj spid="_x0000_s656451" name="Worksheet" r:id="rId4" imgW="9429902" imgH="2781300" progId="Excel.Sheet.8">
              <p:embed/>
            </p:oleObj>
          </a:graphicData>
        </a:graphic>
      </p:graphicFrame>
      <p:sp>
        <p:nvSpPr>
          <p:cNvPr id="80900" name="Rectangle 4"/>
          <p:cNvSpPr>
            <a:spLocks noChangeArrowheads="1"/>
          </p:cNvSpPr>
          <p:nvPr/>
        </p:nvSpPr>
        <p:spPr bwMode="auto">
          <a:xfrm>
            <a:off x="0" y="2957513"/>
            <a:ext cx="9144000" cy="3900487"/>
          </a:xfrm>
          <a:prstGeom prst="rect">
            <a:avLst/>
          </a:prstGeom>
          <a:solidFill>
            <a:schemeClr val="bg2">
              <a:lumMod val="50000"/>
            </a:schemeClr>
          </a:solidFill>
          <a:ln w="12700" cap="sq">
            <a:solidFill>
              <a:srgbClr val="003399"/>
            </a:solidFill>
            <a:miter lim="800000"/>
            <a:headEnd/>
            <a:tailEnd/>
          </a:ln>
          <a:effectLst/>
        </p:spPr>
        <p:txBody>
          <a:bodyPr wrap="none" anchor="ctr"/>
          <a:lstStyle/>
          <a:p>
            <a:endParaRPr lang="es-CO"/>
          </a:p>
        </p:txBody>
      </p:sp>
      <p:sp>
        <p:nvSpPr>
          <p:cNvPr id="80901" name="Rectangle 5"/>
          <p:cNvSpPr>
            <a:spLocks noChangeArrowheads="1"/>
          </p:cNvSpPr>
          <p:nvPr/>
        </p:nvSpPr>
        <p:spPr bwMode="auto">
          <a:xfrm>
            <a:off x="5864225" y="4194175"/>
            <a:ext cx="2214563" cy="1992313"/>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02" name="Rectangle 6"/>
          <p:cNvSpPr>
            <a:spLocks noChangeArrowheads="1"/>
          </p:cNvSpPr>
          <p:nvPr/>
        </p:nvSpPr>
        <p:spPr bwMode="auto">
          <a:xfrm>
            <a:off x="5864225" y="5084763"/>
            <a:ext cx="2214563" cy="1089025"/>
          </a:xfrm>
          <a:prstGeom prst="rect">
            <a:avLst/>
          </a:prstGeom>
          <a:solidFill>
            <a:srgbClr val="CC66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80903" name="Group 7"/>
          <p:cNvGrpSpPr>
            <a:grpSpLocks/>
          </p:cNvGrpSpPr>
          <p:nvPr/>
        </p:nvGrpSpPr>
        <p:grpSpPr bwMode="auto">
          <a:xfrm>
            <a:off x="4629150" y="3656013"/>
            <a:ext cx="1019175" cy="762000"/>
            <a:chOff x="1056" y="1344"/>
            <a:chExt cx="624" cy="480"/>
          </a:xfrm>
        </p:grpSpPr>
        <p:grpSp>
          <p:nvGrpSpPr>
            <p:cNvPr id="80904" name="Group 8"/>
            <p:cNvGrpSpPr>
              <a:grpSpLocks/>
            </p:cNvGrpSpPr>
            <p:nvPr/>
          </p:nvGrpSpPr>
          <p:grpSpPr bwMode="auto">
            <a:xfrm>
              <a:off x="1056" y="1344"/>
              <a:ext cx="624" cy="480"/>
              <a:chOff x="3072" y="3264"/>
              <a:chExt cx="288" cy="240"/>
            </a:xfrm>
          </p:grpSpPr>
          <p:sp>
            <p:nvSpPr>
              <p:cNvPr id="80905" name="Rectangle 9"/>
              <p:cNvSpPr>
                <a:spLocks noChangeArrowheads="1"/>
              </p:cNvSpPr>
              <p:nvPr/>
            </p:nvSpPr>
            <p:spPr bwMode="auto">
              <a:xfrm>
                <a:off x="3192" y="3264"/>
                <a:ext cx="168" cy="4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06" name="Oval 10"/>
              <p:cNvSpPr>
                <a:spLocks noChangeArrowheads="1"/>
              </p:cNvSpPr>
              <p:nvPr/>
            </p:nvSpPr>
            <p:spPr bwMode="auto">
              <a:xfrm>
                <a:off x="3072" y="3264"/>
                <a:ext cx="240" cy="240"/>
              </a:xfrm>
              <a:prstGeom prst="ellipse">
                <a:avLst/>
              </a:prstGeom>
              <a:solidFill>
                <a:srgbClr val="800000"/>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80907" name="Text Box 11"/>
            <p:cNvSpPr txBox="1">
              <a:spLocks noChangeArrowheads="1"/>
            </p:cNvSpPr>
            <p:nvPr/>
          </p:nvSpPr>
          <p:spPr bwMode="auto">
            <a:xfrm>
              <a:off x="1192" y="1438"/>
              <a:ext cx="248" cy="288"/>
            </a:xfrm>
            <a:prstGeom prst="rect">
              <a:avLst/>
            </a:prstGeom>
            <a:solidFill>
              <a:srgbClr val="8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a:t>A</a:t>
              </a:r>
              <a:endParaRPr lang="en-CA" sz="2400"/>
            </a:p>
          </p:txBody>
        </p:sp>
      </p:grpSp>
      <p:cxnSp>
        <p:nvCxnSpPr>
          <p:cNvPr id="80908" name="AutoShape 12"/>
          <p:cNvCxnSpPr>
            <a:cxnSpLocks noChangeShapeType="1"/>
            <a:stCxn id="80905" idx="3"/>
            <a:endCxn id="80901" idx="0"/>
          </p:cNvCxnSpPr>
          <p:nvPr/>
        </p:nvCxnSpPr>
        <p:spPr bwMode="auto">
          <a:xfrm>
            <a:off x="5657850" y="3732213"/>
            <a:ext cx="1314450" cy="461962"/>
          </a:xfrm>
          <a:prstGeom prst="bentConnector2">
            <a:avLst/>
          </a:prstGeom>
          <a:noFill/>
          <a:ln w="38100" cap="sq">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0909" name="Rectangle 13"/>
          <p:cNvSpPr>
            <a:spLocks noChangeArrowheads="1"/>
          </p:cNvSpPr>
          <p:nvPr/>
        </p:nvSpPr>
        <p:spPr bwMode="auto">
          <a:xfrm>
            <a:off x="4387850" y="4403725"/>
            <a:ext cx="1173163" cy="8223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solidFill>
                  <a:srgbClr val="FFFFFF"/>
                </a:solidFill>
              </a:rPr>
              <a:t>0 litros/</a:t>
            </a:r>
          </a:p>
          <a:p>
            <a:pPr algn="ctr" eaLnBrk="0" hangingPunct="0"/>
            <a:r>
              <a:rPr lang="en-US" sz="2400">
                <a:solidFill>
                  <a:srgbClr val="FFFFFF"/>
                </a:solidFill>
              </a:rPr>
              <a:t>minuto</a:t>
            </a:r>
          </a:p>
        </p:txBody>
      </p:sp>
      <p:sp>
        <p:nvSpPr>
          <p:cNvPr id="80910" name="Line 14"/>
          <p:cNvSpPr>
            <a:spLocks noChangeShapeType="1"/>
          </p:cNvSpPr>
          <p:nvPr/>
        </p:nvSpPr>
        <p:spPr bwMode="auto">
          <a:xfrm>
            <a:off x="8075613" y="5951538"/>
            <a:ext cx="496887" cy="1587"/>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11" name="Rectangle 15"/>
          <p:cNvSpPr>
            <a:spLocks noChangeArrowheads="1"/>
          </p:cNvSpPr>
          <p:nvPr/>
        </p:nvSpPr>
        <p:spPr bwMode="auto">
          <a:xfrm>
            <a:off x="8097838" y="5656263"/>
            <a:ext cx="882650" cy="91598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300</a:t>
            </a:r>
          </a:p>
          <a:p>
            <a:pPr algn="ctr" eaLnBrk="0" hangingPunct="0"/>
            <a:r>
              <a:rPr lang="en-US" sz="1800">
                <a:solidFill>
                  <a:srgbClr val="FFFFFF"/>
                </a:solidFill>
              </a:rPr>
              <a:t>litros/</a:t>
            </a:r>
          </a:p>
          <a:p>
            <a:pPr algn="ctr" eaLnBrk="0" hangingPunct="0"/>
            <a:r>
              <a:rPr lang="en-US" sz="1800">
                <a:solidFill>
                  <a:srgbClr val="FFFFFF"/>
                </a:solidFill>
              </a:rPr>
              <a:t>minuto</a:t>
            </a:r>
          </a:p>
        </p:txBody>
      </p:sp>
      <p:sp>
        <p:nvSpPr>
          <p:cNvPr id="80912" name="Line 16"/>
          <p:cNvSpPr>
            <a:spLocks noChangeShapeType="1"/>
          </p:cNvSpPr>
          <p:nvPr/>
        </p:nvSpPr>
        <p:spPr bwMode="auto">
          <a:xfrm>
            <a:off x="420688" y="4106863"/>
            <a:ext cx="0" cy="1893887"/>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13" name="Line 17"/>
          <p:cNvSpPr>
            <a:spLocks noChangeShapeType="1"/>
          </p:cNvSpPr>
          <p:nvPr/>
        </p:nvSpPr>
        <p:spPr bwMode="auto">
          <a:xfrm>
            <a:off x="323850" y="6000750"/>
            <a:ext cx="3486150" cy="1588"/>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14" name="Rectangle 18"/>
          <p:cNvSpPr>
            <a:spLocks noChangeArrowheads="1"/>
          </p:cNvSpPr>
          <p:nvPr/>
        </p:nvSpPr>
        <p:spPr bwMode="auto">
          <a:xfrm>
            <a:off x="333375" y="4713288"/>
            <a:ext cx="3155950" cy="1287462"/>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15" name="Rectangle 19"/>
          <p:cNvSpPr>
            <a:spLocks noChangeArrowheads="1"/>
          </p:cNvSpPr>
          <p:nvPr/>
        </p:nvSpPr>
        <p:spPr bwMode="auto">
          <a:xfrm>
            <a:off x="333375" y="4106863"/>
            <a:ext cx="3167063" cy="593725"/>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0916" name="Rectangle 20"/>
          <p:cNvSpPr>
            <a:spLocks noChangeArrowheads="1"/>
          </p:cNvSpPr>
          <p:nvPr/>
        </p:nvSpPr>
        <p:spPr bwMode="auto">
          <a:xfrm>
            <a:off x="746125" y="4432300"/>
            <a:ext cx="2339975"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”DESEA" = 300 l/min</a:t>
            </a:r>
          </a:p>
        </p:txBody>
      </p:sp>
      <p:sp>
        <p:nvSpPr>
          <p:cNvPr id="80917" name="Rectangle 21"/>
          <p:cNvSpPr>
            <a:spLocks noChangeArrowheads="1"/>
          </p:cNvSpPr>
          <p:nvPr/>
        </p:nvSpPr>
        <p:spPr bwMode="auto">
          <a:xfrm>
            <a:off x="688975" y="4062413"/>
            <a:ext cx="2352675"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”PUEDE" = 400 l/min</a:t>
            </a:r>
          </a:p>
        </p:txBody>
      </p:sp>
      <p:sp>
        <p:nvSpPr>
          <p:cNvPr id="80918" name="Text Box 22"/>
          <p:cNvSpPr txBox="1">
            <a:spLocks noChangeArrowheads="1"/>
          </p:cNvSpPr>
          <p:nvPr/>
        </p:nvSpPr>
        <p:spPr bwMode="auto">
          <a:xfrm>
            <a:off x="4183063" y="5218113"/>
            <a:ext cx="1431925" cy="106680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spcBef>
                <a:spcPct val="50000"/>
              </a:spcBef>
            </a:pPr>
            <a:r>
              <a:rPr lang="en-US" sz="3200">
                <a:solidFill>
                  <a:schemeClr val="bg2"/>
                </a:solidFill>
              </a:rPr>
              <a:t>Falla Total</a:t>
            </a:r>
            <a:r>
              <a:rPr lang="en-US" sz="3200">
                <a:solidFill>
                  <a:schemeClr val="bg2"/>
                </a:solidFill>
                <a:latin typeface="Arial" charset="0"/>
              </a:rPr>
              <a:t>×</a:t>
            </a:r>
          </a:p>
        </p:txBody>
      </p:sp>
      <p:sp>
        <p:nvSpPr>
          <p:cNvPr id="80919" name="Rectangle 23"/>
          <p:cNvSpPr>
            <a:spLocks noChangeArrowheads="1"/>
          </p:cNvSpPr>
          <p:nvPr/>
        </p:nvSpPr>
        <p:spPr bwMode="auto">
          <a:xfrm rot="-5385394">
            <a:off x="-469106" y="4850606"/>
            <a:ext cx="1301750"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Desempeño</a:t>
            </a:r>
          </a:p>
        </p:txBody>
      </p:sp>
      <p:cxnSp>
        <p:nvCxnSpPr>
          <p:cNvPr id="80920" name="AutoShape 24"/>
          <p:cNvCxnSpPr>
            <a:cxnSpLocks noChangeShapeType="1"/>
            <a:stCxn id="80917" idx="0"/>
            <a:endCxn id="80914" idx="2"/>
          </p:cNvCxnSpPr>
          <p:nvPr/>
        </p:nvCxnSpPr>
        <p:spPr bwMode="auto">
          <a:xfrm rot="5400000" flipV="1">
            <a:off x="919163" y="5008563"/>
            <a:ext cx="1938337" cy="46037"/>
          </a:xfrm>
          <a:prstGeom prst="curvedConnector5">
            <a:avLst>
              <a:gd name="adj1" fmla="val -11792"/>
              <a:gd name="adj2" fmla="val 4024139"/>
              <a:gd name="adj3" fmla="val 111792"/>
            </a:avLst>
          </a:prstGeom>
          <a:noFill/>
          <a:ln w="381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744694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0920"/>
                                        </p:tgtEl>
                                        <p:attrNameLst>
                                          <p:attrName>style.visibility</p:attrName>
                                        </p:attrNameLst>
                                      </p:cBhvr>
                                      <p:to>
                                        <p:strVal val="visible"/>
                                      </p:to>
                                    </p:set>
                                    <p:animEffect transition="in" filter="wipe(up)">
                                      <p:cBhvr>
                                        <p:cTn id="7" dur="500"/>
                                        <p:tgtEl>
                                          <p:spTgt spid="80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311400" y="241300"/>
            <a:ext cx="6832600" cy="1143000"/>
          </a:xfrm>
        </p:spPr>
        <p:txBody>
          <a:bodyPr/>
          <a:lstStyle/>
          <a:p>
            <a:r>
              <a:rPr lang="en-US" sz="3200" i="1">
                <a:solidFill>
                  <a:srgbClr val="D26900"/>
                </a:solidFill>
                <a:effectLst/>
                <a:latin typeface="Times New Roman" pitchFamily="18" charset="0"/>
              </a:rPr>
              <a:t>Falla Total vs Falla Parcial</a:t>
            </a:r>
          </a:p>
        </p:txBody>
      </p:sp>
      <p:sp>
        <p:nvSpPr>
          <p:cNvPr id="26" name="4 Marcador de número de diapositiva"/>
          <p:cNvSpPr>
            <a:spLocks noGrp="1"/>
          </p:cNvSpPr>
          <p:nvPr>
            <p:ph type="sldNum" sz="quarter" idx="12"/>
          </p:nvPr>
        </p:nvSpPr>
        <p:spPr/>
        <p:txBody>
          <a:bodyPr>
            <a:normAutofit/>
          </a:bodyPr>
          <a:lstStyle/>
          <a:p>
            <a:fld id="{6D5E3043-E610-4E07-B99B-CBC54DE0A114}" type="slidenum">
              <a:rPr lang="en-CA"/>
              <a:pPr/>
              <a:t>43</a:t>
            </a:fld>
            <a:endParaRPr lang="en-CA"/>
          </a:p>
        </p:txBody>
      </p:sp>
      <p:graphicFrame>
        <p:nvGraphicFramePr>
          <p:cNvPr id="82947" name="Object 3"/>
          <p:cNvGraphicFramePr>
            <a:graphicFrameLocks noChangeAspect="1"/>
          </p:cNvGraphicFramePr>
          <p:nvPr>
            <p:extLst>
              <p:ext uri="{D42A27DB-BD31-4B8C-83A1-F6EECF244321}">
                <p14:modId xmlns:p14="http://schemas.microsoft.com/office/powerpoint/2010/main" xmlns="" val="2222381162"/>
              </p:ext>
            </p:extLst>
          </p:nvPr>
        </p:nvGraphicFramePr>
        <p:xfrm>
          <a:off x="58738" y="1698625"/>
          <a:ext cx="8969375" cy="2728913"/>
        </p:xfrm>
        <a:graphic>
          <a:graphicData uri="http://schemas.openxmlformats.org/presentationml/2006/ole">
            <p:oleObj spid="_x0000_s657475" name="Worksheet" r:id="rId4" imgW="9477451" imgH="2809951" progId="Excel.Sheet.8">
              <p:embed/>
            </p:oleObj>
          </a:graphicData>
        </a:graphic>
      </p:graphicFrame>
      <p:sp>
        <p:nvSpPr>
          <p:cNvPr id="82948" name="Rectangle 4"/>
          <p:cNvSpPr>
            <a:spLocks noChangeArrowheads="1"/>
          </p:cNvSpPr>
          <p:nvPr/>
        </p:nvSpPr>
        <p:spPr bwMode="auto">
          <a:xfrm>
            <a:off x="0" y="2957513"/>
            <a:ext cx="9144000" cy="3900487"/>
          </a:xfrm>
          <a:prstGeom prst="rect">
            <a:avLst/>
          </a:prstGeom>
          <a:solidFill>
            <a:schemeClr val="bg2">
              <a:lumMod val="50000"/>
            </a:schemeClr>
          </a:solidFill>
          <a:ln w="12700" cap="sq">
            <a:solidFill>
              <a:srgbClr val="003399"/>
            </a:solidFill>
            <a:miter lim="800000"/>
            <a:headEnd/>
            <a:tailEnd/>
          </a:ln>
          <a:effectLst/>
        </p:spPr>
        <p:txBody>
          <a:bodyPr wrap="none" anchor="ctr"/>
          <a:lstStyle/>
          <a:p>
            <a:endParaRPr lang="es-CO"/>
          </a:p>
        </p:txBody>
      </p:sp>
      <p:sp>
        <p:nvSpPr>
          <p:cNvPr id="82949" name="Rectangle 5"/>
          <p:cNvSpPr>
            <a:spLocks noChangeArrowheads="1"/>
          </p:cNvSpPr>
          <p:nvPr/>
        </p:nvSpPr>
        <p:spPr bwMode="auto">
          <a:xfrm>
            <a:off x="5926138" y="4194175"/>
            <a:ext cx="2152650" cy="1992313"/>
          </a:xfrm>
          <a:prstGeom prst="rect">
            <a:avLst/>
          </a:prstGeom>
          <a:noFill/>
          <a:ln w="12700" cap="sq">
            <a:solidFill>
              <a:schemeClr val="tx1"/>
            </a:solidFill>
            <a:miter lim="800000"/>
            <a:headEnd/>
            <a:tailEnd/>
          </a:ln>
          <a:effectLst/>
          <a:extLst>
            <a:ext uri="{909E8E84-426E-40DD-AFC4-6F175D3DCCD1}">
              <a14:hiddenFill xmlns:a14="http://schemas.microsoft.com/office/drawing/2010/main" xmlns="">
                <a:solidFill>
                  <a:srgbClr val="CC66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50" name="Rectangle 6"/>
          <p:cNvSpPr>
            <a:spLocks noChangeArrowheads="1"/>
          </p:cNvSpPr>
          <p:nvPr/>
        </p:nvSpPr>
        <p:spPr bwMode="auto">
          <a:xfrm>
            <a:off x="5926138" y="5084763"/>
            <a:ext cx="2152650" cy="1089025"/>
          </a:xfrm>
          <a:prstGeom prst="rect">
            <a:avLst/>
          </a:prstGeom>
          <a:solidFill>
            <a:srgbClr val="CC66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nvGrpSpPr>
          <p:cNvPr id="82951" name="Group 7"/>
          <p:cNvGrpSpPr>
            <a:grpSpLocks/>
          </p:cNvGrpSpPr>
          <p:nvPr/>
        </p:nvGrpSpPr>
        <p:grpSpPr bwMode="auto">
          <a:xfrm>
            <a:off x="4657725" y="3656013"/>
            <a:ext cx="990600" cy="762000"/>
            <a:chOff x="1056" y="1344"/>
            <a:chExt cx="624" cy="480"/>
          </a:xfrm>
        </p:grpSpPr>
        <p:grpSp>
          <p:nvGrpSpPr>
            <p:cNvPr id="82952" name="Group 8"/>
            <p:cNvGrpSpPr>
              <a:grpSpLocks/>
            </p:cNvGrpSpPr>
            <p:nvPr/>
          </p:nvGrpSpPr>
          <p:grpSpPr bwMode="auto">
            <a:xfrm>
              <a:off x="1056" y="1344"/>
              <a:ext cx="624" cy="480"/>
              <a:chOff x="3072" y="3264"/>
              <a:chExt cx="288" cy="240"/>
            </a:xfrm>
          </p:grpSpPr>
          <p:sp>
            <p:nvSpPr>
              <p:cNvPr id="82953" name="Rectangle 9"/>
              <p:cNvSpPr>
                <a:spLocks noChangeArrowheads="1"/>
              </p:cNvSpPr>
              <p:nvPr/>
            </p:nvSpPr>
            <p:spPr bwMode="auto">
              <a:xfrm>
                <a:off x="3192" y="3264"/>
                <a:ext cx="168" cy="48"/>
              </a:xfrm>
              <a:prstGeom prst="rect">
                <a:avLst/>
              </a:prstGeom>
              <a:solidFill>
                <a:srgbClr val="8000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54" name="Oval 10"/>
              <p:cNvSpPr>
                <a:spLocks noChangeArrowheads="1"/>
              </p:cNvSpPr>
              <p:nvPr/>
            </p:nvSpPr>
            <p:spPr bwMode="auto">
              <a:xfrm>
                <a:off x="3072" y="3264"/>
                <a:ext cx="240" cy="240"/>
              </a:xfrm>
              <a:prstGeom prst="ellipse">
                <a:avLst/>
              </a:prstGeom>
              <a:solidFill>
                <a:srgbClr val="800000"/>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82955" name="Text Box 11"/>
            <p:cNvSpPr txBox="1">
              <a:spLocks noChangeArrowheads="1"/>
            </p:cNvSpPr>
            <p:nvPr/>
          </p:nvSpPr>
          <p:spPr bwMode="auto">
            <a:xfrm>
              <a:off x="1189" y="1438"/>
              <a:ext cx="255" cy="288"/>
            </a:xfrm>
            <a:prstGeom prst="rect">
              <a:avLst/>
            </a:prstGeom>
            <a:solidFill>
              <a:srgbClr val="8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b="0"/>
                <a:t>A</a:t>
              </a:r>
              <a:endParaRPr lang="en-CA" sz="2400" b="0"/>
            </a:p>
          </p:txBody>
        </p:sp>
      </p:grpSp>
      <p:cxnSp>
        <p:nvCxnSpPr>
          <p:cNvPr id="82956" name="AutoShape 12"/>
          <p:cNvCxnSpPr>
            <a:cxnSpLocks noChangeShapeType="1"/>
            <a:stCxn id="82953" idx="3"/>
            <a:endCxn id="82949" idx="0"/>
          </p:cNvCxnSpPr>
          <p:nvPr/>
        </p:nvCxnSpPr>
        <p:spPr bwMode="auto">
          <a:xfrm>
            <a:off x="5657850" y="3732213"/>
            <a:ext cx="1344613" cy="461962"/>
          </a:xfrm>
          <a:prstGeom prst="bentConnector2">
            <a:avLst/>
          </a:prstGeom>
          <a:noFill/>
          <a:ln w="38100" cap="sq">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2957" name="Rectangle 13"/>
          <p:cNvSpPr>
            <a:spLocks noChangeArrowheads="1"/>
          </p:cNvSpPr>
          <p:nvPr/>
        </p:nvSpPr>
        <p:spPr bwMode="auto">
          <a:xfrm>
            <a:off x="4254500" y="4403725"/>
            <a:ext cx="1477963" cy="8223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solidFill>
                  <a:srgbClr val="FFFFFF"/>
                </a:solidFill>
              </a:rPr>
              <a:t>280 litros/</a:t>
            </a:r>
          </a:p>
          <a:p>
            <a:pPr algn="ctr" eaLnBrk="0" hangingPunct="0"/>
            <a:r>
              <a:rPr lang="en-US" sz="2400">
                <a:solidFill>
                  <a:srgbClr val="FFFFFF"/>
                </a:solidFill>
              </a:rPr>
              <a:t>minuto</a:t>
            </a:r>
          </a:p>
        </p:txBody>
      </p:sp>
      <p:sp>
        <p:nvSpPr>
          <p:cNvPr id="82958" name="Line 14"/>
          <p:cNvSpPr>
            <a:spLocks noChangeShapeType="1"/>
          </p:cNvSpPr>
          <p:nvPr/>
        </p:nvSpPr>
        <p:spPr bwMode="auto">
          <a:xfrm>
            <a:off x="8089900" y="5951538"/>
            <a:ext cx="482600" cy="0"/>
          </a:xfrm>
          <a:prstGeom prst="line">
            <a:avLst/>
          </a:prstGeom>
          <a:noFill/>
          <a:ln w="381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59" name="Rectangle 15"/>
          <p:cNvSpPr>
            <a:spLocks noChangeArrowheads="1"/>
          </p:cNvSpPr>
          <p:nvPr/>
        </p:nvSpPr>
        <p:spPr bwMode="auto">
          <a:xfrm>
            <a:off x="8110538" y="5656263"/>
            <a:ext cx="882650" cy="915987"/>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300</a:t>
            </a:r>
          </a:p>
          <a:p>
            <a:pPr algn="ctr" eaLnBrk="0" hangingPunct="0"/>
            <a:r>
              <a:rPr lang="en-US" sz="1800">
                <a:solidFill>
                  <a:srgbClr val="FFFFFF"/>
                </a:solidFill>
              </a:rPr>
              <a:t>litros/</a:t>
            </a:r>
          </a:p>
          <a:p>
            <a:pPr algn="ctr" eaLnBrk="0" hangingPunct="0"/>
            <a:r>
              <a:rPr lang="en-US" sz="1800">
                <a:solidFill>
                  <a:srgbClr val="FFFFFF"/>
                </a:solidFill>
              </a:rPr>
              <a:t>minuto</a:t>
            </a:r>
          </a:p>
        </p:txBody>
      </p:sp>
      <p:sp>
        <p:nvSpPr>
          <p:cNvPr id="82960" name="Line 16"/>
          <p:cNvSpPr>
            <a:spLocks noChangeShapeType="1"/>
          </p:cNvSpPr>
          <p:nvPr/>
        </p:nvSpPr>
        <p:spPr bwMode="auto">
          <a:xfrm>
            <a:off x="420688" y="4106863"/>
            <a:ext cx="0" cy="1893887"/>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61" name="Line 17"/>
          <p:cNvSpPr>
            <a:spLocks noChangeShapeType="1"/>
          </p:cNvSpPr>
          <p:nvPr/>
        </p:nvSpPr>
        <p:spPr bwMode="auto">
          <a:xfrm>
            <a:off x="420688" y="6000750"/>
            <a:ext cx="3389312"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62" name="Rectangle 18"/>
          <p:cNvSpPr>
            <a:spLocks noChangeArrowheads="1"/>
          </p:cNvSpPr>
          <p:nvPr/>
        </p:nvSpPr>
        <p:spPr bwMode="auto">
          <a:xfrm>
            <a:off x="420688" y="4713288"/>
            <a:ext cx="3068637" cy="1287462"/>
          </a:xfrm>
          <a:prstGeom prst="rect">
            <a:avLst/>
          </a:prstGeom>
          <a:solidFill>
            <a:srgbClr val="009900"/>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63" name="Rectangle 19"/>
          <p:cNvSpPr>
            <a:spLocks noChangeArrowheads="1"/>
          </p:cNvSpPr>
          <p:nvPr/>
        </p:nvSpPr>
        <p:spPr bwMode="auto">
          <a:xfrm>
            <a:off x="420688" y="4106863"/>
            <a:ext cx="3079750" cy="593725"/>
          </a:xfrm>
          <a:prstGeom prst="rect">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64" name="Rectangle 20"/>
          <p:cNvSpPr>
            <a:spLocks noChangeArrowheads="1"/>
          </p:cNvSpPr>
          <p:nvPr/>
        </p:nvSpPr>
        <p:spPr bwMode="auto">
          <a:xfrm>
            <a:off x="779463" y="4432300"/>
            <a:ext cx="2339975" cy="366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”DESEA" = 300 l/min</a:t>
            </a:r>
          </a:p>
        </p:txBody>
      </p:sp>
      <p:sp>
        <p:nvSpPr>
          <p:cNvPr id="82965" name="Rectangle 21"/>
          <p:cNvSpPr>
            <a:spLocks noChangeArrowheads="1"/>
          </p:cNvSpPr>
          <p:nvPr/>
        </p:nvSpPr>
        <p:spPr bwMode="auto">
          <a:xfrm>
            <a:off x="722313" y="4062413"/>
            <a:ext cx="2352675"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000099"/>
                </a:solidFill>
              </a:rPr>
              <a:t>”PUEDE" = 400 l/min</a:t>
            </a:r>
          </a:p>
        </p:txBody>
      </p:sp>
      <p:sp>
        <p:nvSpPr>
          <p:cNvPr id="82966" name="Text Box 22"/>
          <p:cNvSpPr txBox="1">
            <a:spLocks noChangeArrowheads="1"/>
          </p:cNvSpPr>
          <p:nvPr/>
        </p:nvSpPr>
        <p:spPr bwMode="auto">
          <a:xfrm>
            <a:off x="854075" y="4802188"/>
            <a:ext cx="2393950" cy="1069975"/>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1600">
                <a:solidFill>
                  <a:schemeClr val="bg2"/>
                </a:solidFill>
              </a:rPr>
              <a:t>Aún trabaja, pero la capacidad está por debajo de lo que el usuario acepta</a:t>
            </a:r>
          </a:p>
        </p:txBody>
      </p:sp>
      <p:sp>
        <p:nvSpPr>
          <p:cNvPr id="82967" name="Rectangle 23"/>
          <p:cNvSpPr>
            <a:spLocks noChangeArrowheads="1"/>
          </p:cNvSpPr>
          <p:nvPr/>
        </p:nvSpPr>
        <p:spPr bwMode="auto">
          <a:xfrm rot="-5385394">
            <a:off x="-462756" y="4852194"/>
            <a:ext cx="130175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solidFill>
                  <a:srgbClr val="FFFFFF"/>
                </a:solidFill>
              </a:rPr>
              <a:t>Desempeño</a:t>
            </a:r>
          </a:p>
        </p:txBody>
      </p:sp>
      <p:sp>
        <p:nvSpPr>
          <p:cNvPr id="82968" name="Line 24"/>
          <p:cNvSpPr>
            <a:spLocks noChangeShapeType="1"/>
          </p:cNvSpPr>
          <p:nvPr/>
        </p:nvSpPr>
        <p:spPr bwMode="auto">
          <a:xfrm flipV="1">
            <a:off x="544513" y="4997450"/>
            <a:ext cx="0" cy="1003300"/>
          </a:xfrm>
          <a:prstGeom prst="line">
            <a:avLst/>
          </a:prstGeom>
          <a:noFill/>
          <a:ln w="57150" cap="sq">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2969" name="Text Box 25"/>
          <p:cNvSpPr txBox="1">
            <a:spLocks noChangeArrowheads="1"/>
          </p:cNvSpPr>
          <p:nvPr/>
        </p:nvSpPr>
        <p:spPr bwMode="auto">
          <a:xfrm>
            <a:off x="4106863" y="5232400"/>
            <a:ext cx="1565275" cy="822325"/>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2400">
                <a:solidFill>
                  <a:schemeClr val="bg2"/>
                </a:solidFill>
              </a:rPr>
              <a:t>Falla Parcial</a:t>
            </a:r>
            <a:r>
              <a:rPr lang="en-US" sz="2400">
                <a:solidFill>
                  <a:schemeClr val="bg2"/>
                </a:solidFill>
                <a:latin typeface="Arial" charset="0"/>
              </a:rPr>
              <a:t>×</a:t>
            </a:r>
            <a:r>
              <a:rPr lang="en-US" sz="2400" b="0">
                <a:solidFill>
                  <a:schemeClr val="bg2"/>
                </a:solidFill>
              </a:rPr>
              <a:t> </a:t>
            </a:r>
          </a:p>
        </p:txBody>
      </p:sp>
    </p:spTree>
    <p:extLst>
      <p:ext uri="{BB962C8B-B14F-4D97-AF65-F5344CB8AC3E}">
        <p14:creationId xmlns:p14="http://schemas.microsoft.com/office/powerpoint/2010/main" xmlns="" val="3031993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311400" y="228600"/>
            <a:ext cx="5372100" cy="1143000"/>
          </a:xfrm>
        </p:spPr>
        <p:txBody>
          <a:bodyPr/>
          <a:lstStyle/>
          <a:p>
            <a:r>
              <a:rPr lang="en-US" sz="3200" i="1">
                <a:solidFill>
                  <a:srgbClr val="D26900"/>
                </a:solidFill>
                <a:effectLst/>
                <a:latin typeface="Times New Roman" pitchFamily="18" charset="0"/>
              </a:rPr>
              <a:t>Límites Superior e Inferior</a:t>
            </a:r>
          </a:p>
        </p:txBody>
      </p:sp>
      <p:sp>
        <p:nvSpPr>
          <p:cNvPr id="9" name="4 Marcador de número de diapositiva"/>
          <p:cNvSpPr>
            <a:spLocks noGrp="1"/>
          </p:cNvSpPr>
          <p:nvPr>
            <p:ph type="sldNum" sz="quarter" idx="12"/>
          </p:nvPr>
        </p:nvSpPr>
        <p:spPr/>
        <p:txBody>
          <a:bodyPr>
            <a:normAutofit/>
          </a:bodyPr>
          <a:lstStyle/>
          <a:p>
            <a:fld id="{33B46A58-5474-4242-9EF2-F7746E77B937}" type="slidenum">
              <a:rPr lang="en-CA"/>
              <a:pPr/>
              <a:t>44</a:t>
            </a:fld>
            <a:endParaRPr lang="en-CA"/>
          </a:p>
        </p:txBody>
      </p:sp>
      <p:graphicFrame>
        <p:nvGraphicFramePr>
          <p:cNvPr id="84995" name="Object 3"/>
          <p:cNvGraphicFramePr>
            <a:graphicFrameLocks noChangeAspect="1"/>
          </p:cNvGraphicFramePr>
          <p:nvPr>
            <p:extLst>
              <p:ext uri="{D42A27DB-BD31-4B8C-83A1-F6EECF244321}">
                <p14:modId xmlns:p14="http://schemas.microsoft.com/office/powerpoint/2010/main" xmlns="" val="2247406472"/>
              </p:ext>
            </p:extLst>
          </p:nvPr>
        </p:nvGraphicFramePr>
        <p:xfrm>
          <a:off x="58738" y="1698625"/>
          <a:ext cx="8983662" cy="2641600"/>
        </p:xfrm>
        <a:graphic>
          <a:graphicData uri="http://schemas.openxmlformats.org/presentationml/2006/ole">
            <p:oleObj spid="_x0000_s658499" name="Worksheet" r:id="rId4" imgW="9201302" imgH="2686202" progId="Excel.Sheet.8">
              <p:embed/>
            </p:oleObj>
          </a:graphicData>
        </a:graphic>
      </p:graphicFrame>
      <p:sp>
        <p:nvSpPr>
          <p:cNvPr id="84996" name="Rectangle 4"/>
          <p:cNvSpPr>
            <a:spLocks noChangeArrowheads="1"/>
          </p:cNvSpPr>
          <p:nvPr/>
        </p:nvSpPr>
        <p:spPr bwMode="auto">
          <a:xfrm>
            <a:off x="0" y="2957513"/>
            <a:ext cx="9144000" cy="3900487"/>
          </a:xfrm>
          <a:prstGeom prst="rect">
            <a:avLst/>
          </a:prstGeom>
          <a:solidFill>
            <a:schemeClr val="bg2">
              <a:lumMod val="50000"/>
            </a:schemeClr>
          </a:solidFill>
          <a:ln w="12700" cap="sq">
            <a:solidFill>
              <a:srgbClr val="003399"/>
            </a:solidFill>
            <a:miter lim="800000"/>
            <a:headEnd/>
            <a:tailEnd/>
          </a:ln>
          <a:effectLst/>
        </p:spPr>
        <p:txBody>
          <a:bodyPr wrap="none" anchor="ctr"/>
          <a:lstStyle/>
          <a:p>
            <a:endParaRPr lang="es-CO" dirty="0"/>
          </a:p>
        </p:txBody>
      </p:sp>
      <p:pic>
        <p:nvPicPr>
          <p:cNvPr id="849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60963" y="3343275"/>
            <a:ext cx="3570287" cy="3160713"/>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4998" name="Rectangle 6"/>
          <p:cNvSpPr>
            <a:spLocks noChangeArrowheads="1"/>
          </p:cNvSpPr>
          <p:nvPr/>
        </p:nvSpPr>
        <p:spPr bwMode="auto">
          <a:xfrm>
            <a:off x="336550" y="3720922"/>
            <a:ext cx="3549650" cy="2400657"/>
          </a:xfrm>
          <a:prstGeom prst="rect">
            <a:avLst/>
          </a:prstGeom>
          <a:solidFill>
            <a:srgbClr val="000000"/>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2000" dirty="0">
                <a:solidFill>
                  <a:srgbClr val="FFFFFF"/>
                </a:solidFill>
              </a:rPr>
              <a:t>OK</a:t>
            </a:r>
          </a:p>
          <a:p>
            <a:pPr algn="just" eaLnBrk="0" hangingPunct="0"/>
            <a:r>
              <a:rPr lang="en-US" sz="2000" i="1" dirty="0" smtClean="0">
                <a:solidFill>
                  <a:srgbClr val="FFFFFF"/>
                </a:solidFill>
              </a:rPr>
              <a:t>(La </a:t>
            </a:r>
            <a:r>
              <a:rPr lang="en-US" sz="2000" i="1" dirty="0" err="1" smtClean="0">
                <a:solidFill>
                  <a:srgbClr val="FFFFFF"/>
                </a:solidFill>
              </a:rPr>
              <a:t>diferencia</a:t>
            </a:r>
            <a:r>
              <a:rPr lang="en-US" sz="2000" i="1" dirty="0" smtClean="0">
                <a:solidFill>
                  <a:srgbClr val="FFFFFF"/>
                </a:solidFill>
              </a:rPr>
              <a:t> entre los</a:t>
            </a:r>
          </a:p>
          <a:p>
            <a:pPr algn="just" eaLnBrk="0" hangingPunct="0"/>
            <a:r>
              <a:rPr lang="en-US" sz="2000" i="1" dirty="0" err="1" smtClean="0">
                <a:solidFill>
                  <a:srgbClr val="FFFFFF"/>
                </a:solidFill>
              </a:rPr>
              <a:t>límites</a:t>
            </a:r>
            <a:r>
              <a:rPr lang="en-US" sz="2000" i="1" dirty="0" smtClean="0">
                <a:solidFill>
                  <a:srgbClr val="FFFFFF"/>
                </a:solidFill>
              </a:rPr>
              <a:t> de </a:t>
            </a:r>
            <a:r>
              <a:rPr lang="en-US" sz="2000" i="1" dirty="0" err="1" smtClean="0">
                <a:solidFill>
                  <a:srgbClr val="FFFFFF"/>
                </a:solidFill>
              </a:rPr>
              <a:t>especificación</a:t>
            </a:r>
            <a:endParaRPr lang="en-US" sz="2000" i="1" dirty="0" smtClean="0">
              <a:solidFill>
                <a:srgbClr val="FFFFFF"/>
              </a:solidFill>
            </a:endParaRPr>
          </a:p>
          <a:p>
            <a:pPr algn="just" eaLnBrk="0" hangingPunct="0"/>
            <a:r>
              <a:rPr lang="en-US" sz="2000" i="1" dirty="0" err="1" smtClean="0">
                <a:solidFill>
                  <a:srgbClr val="FFFFFF"/>
                </a:solidFill>
              </a:rPr>
              <a:t>deberían</a:t>
            </a:r>
            <a:r>
              <a:rPr lang="en-US" sz="2000" i="1" dirty="0" smtClean="0">
                <a:solidFill>
                  <a:srgbClr val="FFFFFF"/>
                </a:solidFill>
              </a:rPr>
              <a:t> </a:t>
            </a:r>
            <a:r>
              <a:rPr lang="en-US" sz="2000" i="1" dirty="0" err="1" smtClean="0">
                <a:solidFill>
                  <a:srgbClr val="FFFFFF"/>
                </a:solidFill>
              </a:rPr>
              <a:t>ser</a:t>
            </a:r>
            <a:r>
              <a:rPr lang="en-US" sz="2000" i="1" dirty="0" smtClean="0">
                <a:solidFill>
                  <a:srgbClr val="FFFFFF"/>
                </a:solidFill>
              </a:rPr>
              <a:t>  entre 1.5 y 2 </a:t>
            </a:r>
            <a:r>
              <a:rPr lang="en-US" sz="2000" i="1" dirty="0" err="1" smtClean="0">
                <a:solidFill>
                  <a:srgbClr val="FFFFFF"/>
                </a:solidFill>
              </a:rPr>
              <a:t>veces</a:t>
            </a:r>
            <a:r>
              <a:rPr lang="en-US" sz="2000" i="1" dirty="0" smtClean="0">
                <a:solidFill>
                  <a:srgbClr val="FFFFFF"/>
                </a:solidFill>
              </a:rPr>
              <a:t> la </a:t>
            </a:r>
            <a:r>
              <a:rPr lang="en-US" sz="2000" i="1" dirty="0" err="1" smtClean="0">
                <a:solidFill>
                  <a:srgbClr val="FFFFFF"/>
                </a:solidFill>
              </a:rPr>
              <a:t>diferencia</a:t>
            </a:r>
            <a:r>
              <a:rPr lang="en-US" sz="2000" i="1" dirty="0" smtClean="0">
                <a:solidFill>
                  <a:srgbClr val="FFFFFF"/>
                </a:solidFill>
              </a:rPr>
              <a:t>  </a:t>
            </a:r>
            <a:r>
              <a:rPr lang="en-US" sz="2000" i="1" dirty="0" err="1" smtClean="0">
                <a:solidFill>
                  <a:srgbClr val="FFFFFF"/>
                </a:solidFill>
              </a:rPr>
              <a:t>inicial</a:t>
            </a:r>
            <a:r>
              <a:rPr lang="en-US" sz="2000" i="1" dirty="0" smtClean="0">
                <a:solidFill>
                  <a:srgbClr val="FFFFFF"/>
                </a:solidFill>
              </a:rPr>
              <a:t> entre los </a:t>
            </a:r>
            <a:r>
              <a:rPr lang="en-US" sz="2000" i="1" dirty="0" err="1" smtClean="0">
                <a:solidFill>
                  <a:srgbClr val="FFFFFF"/>
                </a:solidFill>
              </a:rPr>
              <a:t>límites</a:t>
            </a:r>
            <a:r>
              <a:rPr lang="en-US" sz="2000" i="1" dirty="0" smtClean="0">
                <a:solidFill>
                  <a:srgbClr val="FFFFFF"/>
                </a:solidFill>
              </a:rPr>
              <a:t> de control )</a:t>
            </a:r>
            <a:endParaRPr lang="en-US" sz="2000" i="1" dirty="0">
              <a:solidFill>
                <a:srgbClr val="FFFFFF"/>
              </a:solidFill>
            </a:endParaRPr>
          </a:p>
        </p:txBody>
      </p:sp>
      <p:sp>
        <p:nvSpPr>
          <p:cNvPr id="84999" name="Text Box 7"/>
          <p:cNvSpPr txBox="1">
            <a:spLocks noChangeArrowheads="1"/>
          </p:cNvSpPr>
          <p:nvPr/>
        </p:nvSpPr>
        <p:spPr bwMode="auto">
          <a:xfrm>
            <a:off x="7740650" y="0"/>
            <a:ext cx="1127125" cy="379413"/>
          </a:xfrm>
          <a:prstGeom prst="rect">
            <a:avLst/>
          </a:prstGeom>
          <a:solidFill>
            <a:srgbClr val="0099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p>
        </p:txBody>
      </p:sp>
      <p:sp>
        <p:nvSpPr>
          <p:cNvPr id="85000" name="Text Box 8"/>
          <p:cNvSpPr txBox="1">
            <a:spLocks noChangeArrowheads="1"/>
          </p:cNvSpPr>
          <p:nvPr/>
        </p:nvSpPr>
        <p:spPr bwMode="auto">
          <a:xfrm>
            <a:off x="4011613" y="5276850"/>
            <a:ext cx="1135062" cy="579438"/>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r>
              <a:rPr lang="en-US" sz="3200">
                <a:solidFill>
                  <a:schemeClr val="bg2"/>
                </a:solidFill>
              </a:rPr>
              <a:t>OK</a:t>
            </a:r>
            <a:r>
              <a:rPr lang="en-US" sz="3200">
                <a:solidFill>
                  <a:schemeClr val="bg2"/>
                </a:solidFill>
                <a:sym typeface="Wingdings" pitchFamily="2" charset="2"/>
              </a:rPr>
              <a:t></a:t>
            </a:r>
          </a:p>
        </p:txBody>
      </p:sp>
    </p:spTree>
    <p:extLst>
      <p:ext uri="{BB962C8B-B14F-4D97-AF65-F5344CB8AC3E}">
        <p14:creationId xmlns:p14="http://schemas.microsoft.com/office/powerpoint/2010/main" xmlns="" val="627488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01800" y="0"/>
            <a:ext cx="6551613" cy="601663"/>
          </a:xfrm>
        </p:spPr>
        <p:txBody>
          <a:bodyPr>
            <a:normAutofit/>
          </a:bodyPr>
          <a:lstStyle/>
          <a:p>
            <a:r>
              <a:rPr lang="en-US" sz="3200" i="1">
                <a:solidFill>
                  <a:srgbClr val="D26900"/>
                </a:solidFill>
                <a:latin typeface="Times New Roman" pitchFamily="18" charset="0"/>
              </a:rPr>
              <a:t>Especificando las Fallas Funcionales</a:t>
            </a:r>
          </a:p>
        </p:txBody>
      </p:sp>
      <p:sp>
        <p:nvSpPr>
          <p:cNvPr id="5" name="4 Marcador de número de diapositiva"/>
          <p:cNvSpPr>
            <a:spLocks noGrp="1"/>
          </p:cNvSpPr>
          <p:nvPr>
            <p:ph type="sldNum" sz="quarter" idx="12"/>
          </p:nvPr>
        </p:nvSpPr>
        <p:spPr/>
        <p:txBody>
          <a:bodyPr>
            <a:normAutofit/>
          </a:bodyPr>
          <a:lstStyle/>
          <a:p>
            <a:fld id="{443F3E4B-371D-4E9D-B615-DE958F87F9AB}" type="slidenum">
              <a:rPr lang="en-CA"/>
              <a:pPr/>
              <a:t>45</a:t>
            </a:fld>
            <a:endParaRPr lang="en-CA"/>
          </a:p>
        </p:txBody>
      </p:sp>
      <p:pic>
        <p:nvPicPr>
          <p:cNvPr id="74760"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5855"/>
          <a:stretch/>
        </p:blipFill>
        <p:spPr bwMode="auto">
          <a:xfrm>
            <a:off x="503238" y="990600"/>
            <a:ext cx="7661275" cy="19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74761" name="Picture 9"/>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213"/>
          <a:stretch/>
        </p:blipFill>
        <p:spPr bwMode="auto">
          <a:xfrm>
            <a:off x="12700" y="3352800"/>
            <a:ext cx="9144000" cy="2706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240296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47900" y="0"/>
            <a:ext cx="4906963" cy="511175"/>
          </a:xfrm>
        </p:spPr>
        <p:txBody>
          <a:bodyPr>
            <a:normAutofit fontScale="90000"/>
          </a:bodyPr>
          <a:lstStyle/>
          <a:p>
            <a:r>
              <a:rPr lang="en-US" sz="2800" i="1">
                <a:solidFill>
                  <a:srgbClr val="D26900"/>
                </a:solidFill>
                <a:effectLst/>
                <a:latin typeface="Times New Roman" pitchFamily="18" charset="0"/>
              </a:rPr>
              <a:t>Límites Superior e Inferior</a:t>
            </a:r>
          </a:p>
        </p:txBody>
      </p:sp>
      <p:sp>
        <p:nvSpPr>
          <p:cNvPr id="38" name="4 Marcador de número de diapositiva"/>
          <p:cNvSpPr>
            <a:spLocks noGrp="1"/>
          </p:cNvSpPr>
          <p:nvPr>
            <p:ph type="sldNum" sz="quarter" idx="12"/>
          </p:nvPr>
        </p:nvSpPr>
        <p:spPr/>
        <p:txBody>
          <a:bodyPr>
            <a:normAutofit/>
          </a:bodyPr>
          <a:lstStyle/>
          <a:p>
            <a:fld id="{CB83653B-AE0D-488D-8E6E-109BBA15A50F}" type="slidenum">
              <a:rPr lang="en-CA"/>
              <a:pPr/>
              <a:t>46</a:t>
            </a:fld>
            <a:endParaRPr lang="en-CA"/>
          </a:p>
        </p:txBody>
      </p:sp>
      <p:graphicFrame>
        <p:nvGraphicFramePr>
          <p:cNvPr id="87043" name="Object 3"/>
          <p:cNvGraphicFramePr>
            <a:graphicFrameLocks noChangeAspect="1"/>
          </p:cNvGraphicFramePr>
          <p:nvPr>
            <p:extLst>
              <p:ext uri="{D42A27DB-BD31-4B8C-83A1-F6EECF244321}">
                <p14:modId xmlns:p14="http://schemas.microsoft.com/office/powerpoint/2010/main" xmlns="" val="2710824999"/>
              </p:ext>
            </p:extLst>
          </p:nvPr>
        </p:nvGraphicFramePr>
        <p:xfrm>
          <a:off x="0" y="571500"/>
          <a:ext cx="8940800" cy="1803400"/>
        </p:xfrm>
        <a:graphic>
          <a:graphicData uri="http://schemas.openxmlformats.org/presentationml/2006/ole">
            <p:oleObj spid="_x0000_s659523" name="Worksheet" r:id="rId4" imgW="9182100" imgH="1876349" progId="Excel.Sheet.8">
              <p:embed/>
            </p:oleObj>
          </a:graphicData>
        </a:graphic>
      </p:graphicFrame>
      <p:sp>
        <p:nvSpPr>
          <p:cNvPr id="87044" name="Rectangle 4"/>
          <p:cNvSpPr>
            <a:spLocks noChangeArrowheads="1"/>
          </p:cNvSpPr>
          <p:nvPr/>
        </p:nvSpPr>
        <p:spPr bwMode="auto">
          <a:xfrm>
            <a:off x="0" y="2424113"/>
            <a:ext cx="9144000" cy="3900487"/>
          </a:xfrm>
          <a:prstGeom prst="rect">
            <a:avLst/>
          </a:prstGeom>
          <a:solidFill>
            <a:schemeClr val="bg2">
              <a:lumMod val="50000"/>
            </a:schemeClr>
          </a:solidFill>
          <a:ln w="12700" cap="sq">
            <a:solidFill>
              <a:srgbClr val="003399"/>
            </a:solidFill>
            <a:miter lim="800000"/>
            <a:headEnd/>
            <a:tailEnd/>
          </a:ln>
          <a:effectLst/>
        </p:spPr>
        <p:txBody>
          <a:bodyPr wrap="none" anchor="ctr"/>
          <a:lstStyle/>
          <a:p>
            <a:pPr algn="ctr" eaLnBrk="0" hangingPunct="0"/>
            <a:endParaRPr lang="en-US" sz="2400"/>
          </a:p>
        </p:txBody>
      </p:sp>
      <p:pic>
        <p:nvPicPr>
          <p:cNvPr id="870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21338" y="2619375"/>
            <a:ext cx="3522662" cy="37084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87046" name="Group 6"/>
          <p:cNvGrpSpPr>
            <a:grpSpLocks/>
          </p:cNvGrpSpPr>
          <p:nvPr/>
        </p:nvGrpSpPr>
        <p:grpSpPr bwMode="auto">
          <a:xfrm>
            <a:off x="1311275" y="412750"/>
            <a:ext cx="4230688" cy="5305425"/>
            <a:chOff x="571" y="820"/>
            <a:chExt cx="2665" cy="3342"/>
          </a:xfrm>
        </p:grpSpPr>
        <p:sp>
          <p:nvSpPr>
            <p:cNvPr id="87047" name="Oval 7"/>
            <p:cNvSpPr>
              <a:spLocks noChangeArrowheads="1"/>
            </p:cNvSpPr>
            <p:nvPr/>
          </p:nvSpPr>
          <p:spPr bwMode="auto">
            <a:xfrm>
              <a:off x="662" y="2556"/>
              <a:ext cx="1645" cy="1606"/>
            </a:xfrm>
            <a:prstGeom prst="ellipse">
              <a:avLst/>
            </a:prstGeom>
            <a:solidFill>
              <a:schemeClr val="hlink"/>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48" name="Oval 8"/>
            <p:cNvSpPr>
              <a:spLocks noChangeArrowheads="1"/>
            </p:cNvSpPr>
            <p:nvPr/>
          </p:nvSpPr>
          <p:spPr bwMode="auto">
            <a:xfrm>
              <a:off x="896" y="2801"/>
              <a:ext cx="1177" cy="1115"/>
            </a:xfrm>
            <a:prstGeom prst="ellipse">
              <a:avLst/>
            </a:prstGeom>
            <a:solidFill>
              <a:srgbClr val="FFCC66"/>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49" name="Oval 9"/>
            <p:cNvSpPr>
              <a:spLocks noChangeArrowheads="1"/>
            </p:cNvSpPr>
            <p:nvPr/>
          </p:nvSpPr>
          <p:spPr bwMode="auto">
            <a:xfrm>
              <a:off x="1193" y="3078"/>
              <a:ext cx="584" cy="561"/>
            </a:xfrm>
            <a:prstGeom prst="ellipse">
              <a:avLst/>
            </a:prstGeom>
            <a:solidFill>
              <a:srgbClr val="009900"/>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0" name="Oval 10"/>
            <p:cNvSpPr>
              <a:spLocks noChangeArrowheads="1"/>
            </p:cNvSpPr>
            <p:nvPr/>
          </p:nvSpPr>
          <p:spPr bwMode="auto">
            <a:xfrm>
              <a:off x="3189" y="820"/>
              <a:ext cx="47" cy="47"/>
            </a:xfrm>
            <a:prstGeom prst="ellipse">
              <a:avLst/>
            </a:prstGeom>
            <a:solidFill>
              <a:schemeClr val="tx1"/>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1" name="Oval 11"/>
            <p:cNvSpPr>
              <a:spLocks noChangeArrowheads="1"/>
            </p:cNvSpPr>
            <p:nvPr/>
          </p:nvSpPr>
          <p:spPr bwMode="auto">
            <a:xfrm>
              <a:off x="1456" y="3007"/>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2" name="Oval 12"/>
            <p:cNvSpPr>
              <a:spLocks noChangeArrowheads="1"/>
            </p:cNvSpPr>
            <p:nvPr/>
          </p:nvSpPr>
          <p:spPr bwMode="auto">
            <a:xfrm>
              <a:off x="1552" y="310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3" name="Oval 13"/>
            <p:cNvSpPr>
              <a:spLocks noChangeArrowheads="1"/>
            </p:cNvSpPr>
            <p:nvPr/>
          </p:nvSpPr>
          <p:spPr bwMode="auto">
            <a:xfrm>
              <a:off x="1508" y="3005"/>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4" name="Oval 14"/>
            <p:cNvSpPr>
              <a:spLocks noChangeArrowheads="1"/>
            </p:cNvSpPr>
            <p:nvPr/>
          </p:nvSpPr>
          <p:spPr bwMode="auto">
            <a:xfrm>
              <a:off x="1422" y="3074"/>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5" name="Oval 15"/>
            <p:cNvSpPr>
              <a:spLocks noChangeArrowheads="1"/>
            </p:cNvSpPr>
            <p:nvPr/>
          </p:nvSpPr>
          <p:spPr bwMode="auto">
            <a:xfrm>
              <a:off x="1375" y="2981"/>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6" name="Oval 16"/>
            <p:cNvSpPr>
              <a:spLocks noChangeArrowheads="1"/>
            </p:cNvSpPr>
            <p:nvPr/>
          </p:nvSpPr>
          <p:spPr bwMode="auto">
            <a:xfrm>
              <a:off x="1429" y="2949"/>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7" name="Oval 17"/>
            <p:cNvSpPr>
              <a:spLocks noChangeArrowheads="1"/>
            </p:cNvSpPr>
            <p:nvPr/>
          </p:nvSpPr>
          <p:spPr bwMode="auto">
            <a:xfrm>
              <a:off x="1468" y="3090"/>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8" name="Oval 18"/>
            <p:cNvSpPr>
              <a:spLocks noChangeArrowheads="1"/>
            </p:cNvSpPr>
            <p:nvPr/>
          </p:nvSpPr>
          <p:spPr bwMode="auto">
            <a:xfrm>
              <a:off x="1329" y="304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59" name="Oval 19"/>
            <p:cNvSpPr>
              <a:spLocks noChangeArrowheads="1"/>
            </p:cNvSpPr>
            <p:nvPr/>
          </p:nvSpPr>
          <p:spPr bwMode="auto">
            <a:xfrm>
              <a:off x="1507" y="2887"/>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0" name="Oval 20"/>
            <p:cNvSpPr>
              <a:spLocks noChangeArrowheads="1"/>
            </p:cNvSpPr>
            <p:nvPr/>
          </p:nvSpPr>
          <p:spPr bwMode="auto">
            <a:xfrm>
              <a:off x="1531" y="2942"/>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1" name="Oval 21"/>
            <p:cNvSpPr>
              <a:spLocks noChangeArrowheads="1"/>
            </p:cNvSpPr>
            <p:nvPr/>
          </p:nvSpPr>
          <p:spPr bwMode="auto">
            <a:xfrm>
              <a:off x="1617" y="2895"/>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2" name="Oval 22"/>
            <p:cNvSpPr>
              <a:spLocks noChangeArrowheads="1"/>
            </p:cNvSpPr>
            <p:nvPr/>
          </p:nvSpPr>
          <p:spPr bwMode="auto">
            <a:xfrm>
              <a:off x="1461" y="2786"/>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3" name="Oval 23"/>
            <p:cNvSpPr>
              <a:spLocks noChangeArrowheads="1"/>
            </p:cNvSpPr>
            <p:nvPr/>
          </p:nvSpPr>
          <p:spPr bwMode="auto">
            <a:xfrm>
              <a:off x="1570" y="276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4" name="Oval 24"/>
            <p:cNvSpPr>
              <a:spLocks noChangeArrowheads="1"/>
            </p:cNvSpPr>
            <p:nvPr/>
          </p:nvSpPr>
          <p:spPr bwMode="auto">
            <a:xfrm>
              <a:off x="1593" y="2965"/>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5" name="Oval 25"/>
            <p:cNvSpPr>
              <a:spLocks noChangeArrowheads="1"/>
            </p:cNvSpPr>
            <p:nvPr/>
          </p:nvSpPr>
          <p:spPr bwMode="auto">
            <a:xfrm>
              <a:off x="1375" y="2879"/>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7066" name="Text Box 26"/>
            <p:cNvSpPr txBox="1">
              <a:spLocks noChangeArrowheads="1"/>
            </p:cNvSpPr>
            <p:nvPr/>
          </p:nvSpPr>
          <p:spPr bwMode="auto">
            <a:xfrm>
              <a:off x="571" y="2166"/>
              <a:ext cx="1784" cy="404"/>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a:t>Fuera de especificación </a:t>
              </a:r>
            </a:p>
            <a:p>
              <a:pPr algn="ctr" eaLnBrk="0" hangingPunct="0"/>
              <a:r>
                <a:rPr lang="en-US" sz="1800"/>
                <a:t>solamente en una dirección</a:t>
              </a:r>
            </a:p>
          </p:txBody>
        </p:sp>
      </p:grpSp>
      <p:sp>
        <p:nvSpPr>
          <p:cNvPr id="87069" name="Text Box 29"/>
          <p:cNvSpPr txBox="1">
            <a:spLocks noChangeArrowheads="1"/>
          </p:cNvSpPr>
          <p:nvPr/>
        </p:nvSpPr>
        <p:spPr bwMode="auto">
          <a:xfrm>
            <a:off x="8016875" y="0"/>
            <a:ext cx="835025" cy="379413"/>
          </a:xfrm>
          <a:prstGeom prst="rect">
            <a:avLst/>
          </a:prstGeom>
          <a:solidFill>
            <a:srgbClr val="0099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endParaRPr lang="en-US" sz="1800" i="1">
              <a:solidFill>
                <a:srgbClr val="FFFFFF"/>
              </a:solidFill>
            </a:endParaRPr>
          </a:p>
        </p:txBody>
      </p:sp>
      <p:sp>
        <p:nvSpPr>
          <p:cNvPr id="87070" name="Text Box 30"/>
          <p:cNvSpPr txBox="1">
            <a:spLocks noChangeArrowheads="1"/>
          </p:cNvSpPr>
          <p:nvPr/>
        </p:nvSpPr>
        <p:spPr bwMode="auto">
          <a:xfrm>
            <a:off x="4683125" y="3224213"/>
            <a:ext cx="857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87071" name="Text Box 31"/>
          <p:cNvSpPr txBox="1">
            <a:spLocks noChangeArrowheads="1"/>
          </p:cNvSpPr>
          <p:nvPr/>
        </p:nvSpPr>
        <p:spPr bwMode="auto">
          <a:xfrm>
            <a:off x="4683125" y="375761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sp>
        <p:nvSpPr>
          <p:cNvPr id="87072" name="Line 32"/>
          <p:cNvSpPr>
            <a:spLocks noChangeShapeType="1"/>
          </p:cNvSpPr>
          <p:nvPr/>
        </p:nvSpPr>
        <p:spPr bwMode="auto">
          <a:xfrm>
            <a:off x="5410200" y="3429000"/>
            <a:ext cx="2540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73" name="Line 33"/>
          <p:cNvSpPr>
            <a:spLocks noChangeShapeType="1"/>
          </p:cNvSpPr>
          <p:nvPr/>
        </p:nvSpPr>
        <p:spPr bwMode="auto">
          <a:xfrm>
            <a:off x="5384800" y="3937000"/>
            <a:ext cx="2540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76" name="Line 36"/>
          <p:cNvSpPr>
            <a:spLocks noChangeShapeType="1"/>
          </p:cNvSpPr>
          <p:nvPr/>
        </p:nvSpPr>
        <p:spPr bwMode="auto">
          <a:xfrm>
            <a:off x="5308600" y="5448300"/>
            <a:ext cx="27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77" name="Line 37"/>
          <p:cNvSpPr>
            <a:spLocks noChangeShapeType="1"/>
          </p:cNvSpPr>
          <p:nvPr/>
        </p:nvSpPr>
        <p:spPr bwMode="auto">
          <a:xfrm>
            <a:off x="5321300" y="5956300"/>
            <a:ext cx="2540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78" name="Line 38"/>
          <p:cNvSpPr>
            <a:spLocks noChangeShapeType="1"/>
          </p:cNvSpPr>
          <p:nvPr/>
        </p:nvSpPr>
        <p:spPr bwMode="auto">
          <a:xfrm flipH="1">
            <a:off x="3568700" y="3429000"/>
            <a:ext cx="1143000" cy="584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79" name="Line 39"/>
          <p:cNvSpPr>
            <a:spLocks noChangeShapeType="1"/>
          </p:cNvSpPr>
          <p:nvPr/>
        </p:nvSpPr>
        <p:spPr bwMode="auto">
          <a:xfrm flipH="1">
            <a:off x="3213100" y="4000500"/>
            <a:ext cx="1524000" cy="431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7080" name="Text Box 40"/>
          <p:cNvSpPr txBox="1">
            <a:spLocks noChangeArrowheads="1"/>
          </p:cNvSpPr>
          <p:nvPr/>
        </p:nvSpPr>
        <p:spPr bwMode="auto">
          <a:xfrm>
            <a:off x="4403725" y="5776913"/>
            <a:ext cx="857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87081" name="Text Box 41"/>
          <p:cNvSpPr txBox="1">
            <a:spLocks noChangeArrowheads="1"/>
          </p:cNvSpPr>
          <p:nvPr/>
        </p:nvSpPr>
        <p:spPr bwMode="auto">
          <a:xfrm>
            <a:off x="4403725" y="528161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spTree>
    <p:extLst>
      <p:ext uri="{BB962C8B-B14F-4D97-AF65-F5344CB8AC3E}">
        <p14:creationId xmlns:p14="http://schemas.microsoft.com/office/powerpoint/2010/main" xmlns="" val="29162512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374900" y="0"/>
            <a:ext cx="4438650" cy="325438"/>
          </a:xfrm>
        </p:spPr>
        <p:txBody>
          <a:bodyPr>
            <a:normAutofit fontScale="90000"/>
          </a:bodyPr>
          <a:lstStyle/>
          <a:p>
            <a:r>
              <a:rPr lang="en-US" sz="2800" i="1">
                <a:solidFill>
                  <a:srgbClr val="D26900"/>
                </a:solidFill>
                <a:effectLst/>
                <a:latin typeface="Times New Roman" pitchFamily="18" charset="0"/>
              </a:rPr>
              <a:t>Límites Superior e Inferior</a:t>
            </a:r>
          </a:p>
        </p:txBody>
      </p:sp>
      <p:sp>
        <p:nvSpPr>
          <p:cNvPr id="37" name="4 Marcador de número de diapositiva"/>
          <p:cNvSpPr>
            <a:spLocks noGrp="1"/>
          </p:cNvSpPr>
          <p:nvPr>
            <p:ph type="sldNum" sz="quarter" idx="12"/>
          </p:nvPr>
        </p:nvSpPr>
        <p:spPr/>
        <p:txBody>
          <a:bodyPr>
            <a:normAutofit/>
          </a:bodyPr>
          <a:lstStyle/>
          <a:p>
            <a:fld id="{DF366E63-24DD-4451-9DF7-84E09ADD3A92}" type="slidenum">
              <a:rPr lang="en-CA"/>
              <a:pPr/>
              <a:t>47</a:t>
            </a:fld>
            <a:endParaRPr lang="en-CA"/>
          </a:p>
        </p:txBody>
      </p:sp>
      <p:graphicFrame>
        <p:nvGraphicFramePr>
          <p:cNvPr id="89091" name="Object 3"/>
          <p:cNvGraphicFramePr>
            <a:graphicFrameLocks noChangeAspect="1"/>
          </p:cNvGraphicFramePr>
          <p:nvPr>
            <p:extLst>
              <p:ext uri="{D42A27DB-BD31-4B8C-83A1-F6EECF244321}">
                <p14:modId xmlns:p14="http://schemas.microsoft.com/office/powerpoint/2010/main" xmlns="" val="2228780967"/>
              </p:ext>
            </p:extLst>
          </p:nvPr>
        </p:nvGraphicFramePr>
        <p:xfrm>
          <a:off x="58738" y="566738"/>
          <a:ext cx="8839200" cy="1552575"/>
        </p:xfrm>
        <a:graphic>
          <a:graphicData uri="http://schemas.openxmlformats.org/presentationml/2006/ole">
            <p:oleObj spid="_x0000_s660547" name="Worksheet" r:id="rId4" imgW="9058351" imgH="1590751" progId="Excel.Sheet.8">
              <p:embed/>
            </p:oleObj>
          </a:graphicData>
        </a:graphic>
      </p:graphicFrame>
      <p:sp>
        <p:nvSpPr>
          <p:cNvPr id="89092" name="Rectangle 4"/>
          <p:cNvSpPr>
            <a:spLocks noChangeArrowheads="1"/>
          </p:cNvSpPr>
          <p:nvPr/>
        </p:nvSpPr>
        <p:spPr bwMode="auto">
          <a:xfrm>
            <a:off x="0" y="2265363"/>
            <a:ext cx="9144000" cy="4592637"/>
          </a:xfrm>
          <a:prstGeom prst="rect">
            <a:avLst/>
          </a:prstGeom>
          <a:solidFill>
            <a:schemeClr val="bg2">
              <a:lumMod val="50000"/>
            </a:schemeClr>
          </a:solidFill>
          <a:ln w="12700" cap="sq">
            <a:solidFill>
              <a:srgbClr val="003399"/>
            </a:solidFill>
            <a:miter lim="800000"/>
            <a:headEnd/>
            <a:tailEnd/>
          </a:ln>
          <a:effectLst/>
        </p:spPr>
        <p:txBody>
          <a:bodyPr wrap="none" anchor="ctr"/>
          <a:lstStyle/>
          <a:p>
            <a:endParaRPr lang="es-CO"/>
          </a:p>
        </p:txBody>
      </p:sp>
      <p:grpSp>
        <p:nvGrpSpPr>
          <p:cNvPr id="89093" name="Group 5"/>
          <p:cNvGrpSpPr>
            <a:grpSpLocks/>
          </p:cNvGrpSpPr>
          <p:nvPr/>
        </p:nvGrpSpPr>
        <p:grpSpPr bwMode="auto">
          <a:xfrm>
            <a:off x="914400" y="484188"/>
            <a:ext cx="4291013" cy="5305425"/>
            <a:chOff x="485" y="820"/>
            <a:chExt cx="2751" cy="3342"/>
          </a:xfrm>
        </p:grpSpPr>
        <p:sp>
          <p:nvSpPr>
            <p:cNvPr id="89094" name="Oval 6"/>
            <p:cNvSpPr>
              <a:spLocks noChangeArrowheads="1"/>
            </p:cNvSpPr>
            <p:nvPr/>
          </p:nvSpPr>
          <p:spPr bwMode="auto">
            <a:xfrm>
              <a:off x="662" y="2556"/>
              <a:ext cx="1645" cy="1606"/>
            </a:xfrm>
            <a:prstGeom prst="ellipse">
              <a:avLst/>
            </a:prstGeom>
            <a:solidFill>
              <a:schemeClr val="hlink"/>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095" name="Oval 7"/>
            <p:cNvSpPr>
              <a:spLocks noChangeArrowheads="1"/>
            </p:cNvSpPr>
            <p:nvPr/>
          </p:nvSpPr>
          <p:spPr bwMode="auto">
            <a:xfrm>
              <a:off x="896" y="2801"/>
              <a:ext cx="1177" cy="1115"/>
            </a:xfrm>
            <a:prstGeom prst="ellipse">
              <a:avLst/>
            </a:prstGeom>
            <a:solidFill>
              <a:srgbClr val="FFCC66"/>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096" name="Oval 8"/>
            <p:cNvSpPr>
              <a:spLocks noChangeArrowheads="1"/>
            </p:cNvSpPr>
            <p:nvPr/>
          </p:nvSpPr>
          <p:spPr bwMode="auto">
            <a:xfrm>
              <a:off x="1193" y="3078"/>
              <a:ext cx="584" cy="561"/>
            </a:xfrm>
            <a:prstGeom prst="ellipse">
              <a:avLst/>
            </a:prstGeom>
            <a:solidFill>
              <a:srgbClr val="009900"/>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097" name="Oval 9"/>
            <p:cNvSpPr>
              <a:spLocks noChangeArrowheads="1"/>
            </p:cNvSpPr>
            <p:nvPr/>
          </p:nvSpPr>
          <p:spPr bwMode="auto">
            <a:xfrm>
              <a:off x="3189" y="820"/>
              <a:ext cx="47" cy="47"/>
            </a:xfrm>
            <a:prstGeom prst="ellipse">
              <a:avLst/>
            </a:prstGeom>
            <a:solidFill>
              <a:schemeClr val="tx1"/>
            </a:solidFill>
            <a:ln w="12700" cap="sq">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098" name="Oval 10"/>
            <p:cNvSpPr>
              <a:spLocks noChangeArrowheads="1"/>
            </p:cNvSpPr>
            <p:nvPr/>
          </p:nvSpPr>
          <p:spPr bwMode="auto">
            <a:xfrm>
              <a:off x="1503" y="3942"/>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099" name="Oval 11"/>
            <p:cNvSpPr>
              <a:spLocks noChangeArrowheads="1"/>
            </p:cNvSpPr>
            <p:nvPr/>
          </p:nvSpPr>
          <p:spPr bwMode="auto">
            <a:xfrm>
              <a:off x="1552" y="310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0" name="Oval 12"/>
            <p:cNvSpPr>
              <a:spLocks noChangeArrowheads="1"/>
            </p:cNvSpPr>
            <p:nvPr/>
          </p:nvSpPr>
          <p:spPr bwMode="auto">
            <a:xfrm>
              <a:off x="1508" y="3005"/>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1" name="Oval 13"/>
            <p:cNvSpPr>
              <a:spLocks noChangeArrowheads="1"/>
            </p:cNvSpPr>
            <p:nvPr/>
          </p:nvSpPr>
          <p:spPr bwMode="auto">
            <a:xfrm>
              <a:off x="1422" y="3074"/>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2" name="Oval 14"/>
            <p:cNvSpPr>
              <a:spLocks noChangeArrowheads="1"/>
            </p:cNvSpPr>
            <p:nvPr/>
          </p:nvSpPr>
          <p:spPr bwMode="auto">
            <a:xfrm>
              <a:off x="1429" y="3301"/>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3" name="Oval 15"/>
            <p:cNvSpPr>
              <a:spLocks noChangeArrowheads="1"/>
            </p:cNvSpPr>
            <p:nvPr/>
          </p:nvSpPr>
          <p:spPr bwMode="auto">
            <a:xfrm>
              <a:off x="1367" y="3861"/>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4" name="Oval 16"/>
            <p:cNvSpPr>
              <a:spLocks noChangeArrowheads="1"/>
            </p:cNvSpPr>
            <p:nvPr/>
          </p:nvSpPr>
          <p:spPr bwMode="auto">
            <a:xfrm>
              <a:off x="1546" y="3464"/>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5" name="Oval 17"/>
            <p:cNvSpPr>
              <a:spLocks noChangeArrowheads="1"/>
            </p:cNvSpPr>
            <p:nvPr/>
          </p:nvSpPr>
          <p:spPr bwMode="auto">
            <a:xfrm>
              <a:off x="1329" y="304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6" name="Oval 18"/>
            <p:cNvSpPr>
              <a:spLocks noChangeArrowheads="1"/>
            </p:cNvSpPr>
            <p:nvPr/>
          </p:nvSpPr>
          <p:spPr bwMode="auto">
            <a:xfrm>
              <a:off x="1507" y="2887"/>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7" name="Oval 19"/>
            <p:cNvSpPr>
              <a:spLocks noChangeArrowheads="1"/>
            </p:cNvSpPr>
            <p:nvPr/>
          </p:nvSpPr>
          <p:spPr bwMode="auto">
            <a:xfrm>
              <a:off x="1554" y="3714"/>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8" name="Oval 20"/>
            <p:cNvSpPr>
              <a:spLocks noChangeArrowheads="1"/>
            </p:cNvSpPr>
            <p:nvPr/>
          </p:nvSpPr>
          <p:spPr bwMode="auto">
            <a:xfrm>
              <a:off x="1477" y="3496"/>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09" name="Oval 21"/>
            <p:cNvSpPr>
              <a:spLocks noChangeArrowheads="1"/>
            </p:cNvSpPr>
            <p:nvPr/>
          </p:nvSpPr>
          <p:spPr bwMode="auto">
            <a:xfrm>
              <a:off x="1461" y="2786"/>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10" name="Oval 22"/>
            <p:cNvSpPr>
              <a:spLocks noChangeArrowheads="1"/>
            </p:cNvSpPr>
            <p:nvPr/>
          </p:nvSpPr>
          <p:spPr bwMode="auto">
            <a:xfrm>
              <a:off x="1570" y="2763"/>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11" name="Oval 23"/>
            <p:cNvSpPr>
              <a:spLocks noChangeArrowheads="1"/>
            </p:cNvSpPr>
            <p:nvPr/>
          </p:nvSpPr>
          <p:spPr bwMode="auto">
            <a:xfrm>
              <a:off x="1382" y="3736"/>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12" name="Oval 24"/>
            <p:cNvSpPr>
              <a:spLocks noChangeArrowheads="1"/>
            </p:cNvSpPr>
            <p:nvPr/>
          </p:nvSpPr>
          <p:spPr bwMode="auto">
            <a:xfrm>
              <a:off x="1375" y="2879"/>
              <a:ext cx="47" cy="47"/>
            </a:xfrm>
            <a:prstGeom prst="ellipse">
              <a:avLst/>
            </a:prstGeom>
            <a:solidFill>
              <a:schemeClr val="tx1"/>
            </a:solidFill>
            <a:ln w="12700" cap="sq">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89113" name="Text Box 25"/>
            <p:cNvSpPr txBox="1">
              <a:spLocks noChangeArrowheads="1"/>
            </p:cNvSpPr>
            <p:nvPr/>
          </p:nvSpPr>
          <p:spPr bwMode="auto">
            <a:xfrm>
              <a:off x="485" y="2166"/>
              <a:ext cx="1956" cy="404"/>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eaLnBrk="0" hangingPunct="0"/>
              <a:r>
                <a:rPr lang="en-US" sz="1800">
                  <a:latin typeface="Arial" charset="0"/>
                </a:rPr>
                <a:t>Fuera de especificación en ambos sentidos</a:t>
              </a:r>
            </a:p>
          </p:txBody>
        </p:sp>
      </p:grpSp>
      <p:pic>
        <p:nvPicPr>
          <p:cNvPr id="89114" name="Picture 2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4500" y="2740025"/>
            <a:ext cx="3619500" cy="411797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9117" name="Text Box 29"/>
          <p:cNvSpPr txBox="1">
            <a:spLocks noChangeArrowheads="1"/>
          </p:cNvSpPr>
          <p:nvPr/>
        </p:nvSpPr>
        <p:spPr bwMode="auto">
          <a:xfrm>
            <a:off x="7550150" y="0"/>
            <a:ext cx="863600" cy="379413"/>
          </a:xfrm>
          <a:prstGeom prst="rect">
            <a:avLst/>
          </a:prstGeom>
          <a:solidFill>
            <a:srgbClr val="0099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endParaRPr lang="en-US" sz="1800" i="1">
              <a:solidFill>
                <a:srgbClr val="FFFFFF"/>
              </a:solidFill>
            </a:endParaRPr>
          </a:p>
        </p:txBody>
      </p:sp>
      <p:sp>
        <p:nvSpPr>
          <p:cNvPr id="89118" name="Text Box 30"/>
          <p:cNvSpPr txBox="1">
            <a:spLocks noChangeArrowheads="1"/>
          </p:cNvSpPr>
          <p:nvPr/>
        </p:nvSpPr>
        <p:spPr bwMode="auto">
          <a:xfrm>
            <a:off x="4683125" y="3376613"/>
            <a:ext cx="857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89119" name="Text Box 31"/>
          <p:cNvSpPr txBox="1">
            <a:spLocks noChangeArrowheads="1"/>
          </p:cNvSpPr>
          <p:nvPr/>
        </p:nvSpPr>
        <p:spPr bwMode="auto">
          <a:xfrm>
            <a:off x="4683125" y="391001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sp>
        <p:nvSpPr>
          <p:cNvPr id="89120" name="Line 32"/>
          <p:cNvSpPr>
            <a:spLocks noChangeShapeType="1"/>
          </p:cNvSpPr>
          <p:nvPr/>
        </p:nvSpPr>
        <p:spPr bwMode="auto">
          <a:xfrm>
            <a:off x="5410200" y="3581400"/>
            <a:ext cx="2540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9121" name="Line 33"/>
          <p:cNvSpPr>
            <a:spLocks noChangeShapeType="1"/>
          </p:cNvSpPr>
          <p:nvPr/>
        </p:nvSpPr>
        <p:spPr bwMode="auto">
          <a:xfrm>
            <a:off x="5308600" y="5600700"/>
            <a:ext cx="27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9122" name="Line 34"/>
          <p:cNvSpPr>
            <a:spLocks noChangeShapeType="1"/>
          </p:cNvSpPr>
          <p:nvPr/>
        </p:nvSpPr>
        <p:spPr bwMode="auto">
          <a:xfrm>
            <a:off x="5321300" y="6108700"/>
            <a:ext cx="2540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9123" name="Line 35"/>
          <p:cNvSpPr>
            <a:spLocks noChangeShapeType="1"/>
          </p:cNvSpPr>
          <p:nvPr/>
        </p:nvSpPr>
        <p:spPr bwMode="auto">
          <a:xfrm flipH="1">
            <a:off x="3302000" y="3581400"/>
            <a:ext cx="1409700" cy="596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9124" name="Line 36"/>
          <p:cNvSpPr>
            <a:spLocks noChangeShapeType="1"/>
          </p:cNvSpPr>
          <p:nvPr/>
        </p:nvSpPr>
        <p:spPr bwMode="auto">
          <a:xfrm flipH="1">
            <a:off x="2882900" y="4152900"/>
            <a:ext cx="1854200" cy="393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89125" name="Text Box 37"/>
          <p:cNvSpPr txBox="1">
            <a:spLocks noChangeArrowheads="1"/>
          </p:cNvSpPr>
          <p:nvPr/>
        </p:nvSpPr>
        <p:spPr bwMode="auto">
          <a:xfrm>
            <a:off x="4403725" y="5929313"/>
            <a:ext cx="8572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Desea</a:t>
            </a:r>
          </a:p>
        </p:txBody>
      </p:sp>
      <p:sp>
        <p:nvSpPr>
          <p:cNvPr id="89126" name="Text Box 38"/>
          <p:cNvSpPr txBox="1">
            <a:spLocks noChangeArrowheads="1"/>
          </p:cNvSpPr>
          <p:nvPr/>
        </p:nvSpPr>
        <p:spPr bwMode="auto">
          <a:xfrm>
            <a:off x="4403725" y="543401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latin typeface="Arial" charset="0"/>
              </a:rPr>
              <a:t>Puede</a:t>
            </a:r>
          </a:p>
        </p:txBody>
      </p:sp>
    </p:spTree>
    <p:extLst>
      <p:ext uri="{BB962C8B-B14F-4D97-AF65-F5344CB8AC3E}">
        <p14:creationId xmlns:p14="http://schemas.microsoft.com/office/powerpoint/2010/main" xmlns="" val="269997269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3 Marcador de número de diapositiva"/>
          <p:cNvSpPr>
            <a:spLocks noGrp="1"/>
          </p:cNvSpPr>
          <p:nvPr>
            <p:ph type="sldNum" sz="quarter" idx="12"/>
          </p:nvPr>
        </p:nvSpPr>
        <p:spPr/>
        <p:txBody>
          <a:bodyPr/>
          <a:lstStyle/>
          <a:p>
            <a:fld id="{EDC2C9AD-4328-44A7-8BA4-9764C43CA8C2}" type="slidenum">
              <a:rPr lang="en-CA"/>
              <a:pPr/>
              <a:t>48</a:t>
            </a:fld>
            <a:endParaRPr lang="en-CA"/>
          </a:p>
        </p:txBody>
      </p:sp>
      <p:sp>
        <p:nvSpPr>
          <p:cNvPr id="95234" name="Line 2"/>
          <p:cNvSpPr>
            <a:spLocks noChangeShapeType="1"/>
          </p:cNvSpPr>
          <p:nvPr/>
        </p:nvSpPr>
        <p:spPr bwMode="auto">
          <a:xfrm>
            <a:off x="1524000" y="762000"/>
            <a:ext cx="0" cy="320040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35" name="Line 3"/>
          <p:cNvSpPr>
            <a:spLocks noChangeShapeType="1"/>
          </p:cNvSpPr>
          <p:nvPr/>
        </p:nvSpPr>
        <p:spPr bwMode="auto">
          <a:xfrm>
            <a:off x="1524000" y="3962400"/>
            <a:ext cx="6413500"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36" name="Line 4"/>
          <p:cNvSpPr>
            <a:spLocks noChangeShapeType="1"/>
          </p:cNvSpPr>
          <p:nvPr/>
        </p:nvSpPr>
        <p:spPr bwMode="auto">
          <a:xfrm>
            <a:off x="1536700" y="990600"/>
            <a:ext cx="3962400"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37" name="Line 5"/>
          <p:cNvSpPr>
            <a:spLocks noChangeShapeType="1"/>
          </p:cNvSpPr>
          <p:nvPr/>
        </p:nvSpPr>
        <p:spPr bwMode="auto">
          <a:xfrm>
            <a:off x="1536700" y="3505200"/>
            <a:ext cx="3962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38" name="Text Box 6"/>
          <p:cNvSpPr txBox="1">
            <a:spLocks noChangeArrowheads="1"/>
          </p:cNvSpPr>
          <p:nvPr/>
        </p:nvSpPr>
        <p:spPr bwMode="auto">
          <a:xfrm>
            <a:off x="5673725" y="3276600"/>
            <a:ext cx="1081088" cy="457200"/>
          </a:xfrm>
          <a:prstGeom prst="rect">
            <a:avLst/>
          </a:prstGeom>
          <a:noFill/>
          <a:ln>
            <a:noFill/>
          </a:ln>
          <a:effectLst/>
          <a:extLst>
            <a:ext uri="{909E8E84-426E-40DD-AFC4-6F175D3DCCD1}">
              <a14:hiddenFill xmlns:a14="http://schemas.microsoft.com/office/drawing/2010/main" xmlns="">
                <a:solidFill>
                  <a:srgbClr val="003399"/>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a:t>Pegado</a:t>
            </a:r>
          </a:p>
        </p:txBody>
      </p:sp>
      <p:grpSp>
        <p:nvGrpSpPr>
          <p:cNvPr id="95239" name="Group 7"/>
          <p:cNvGrpSpPr>
            <a:grpSpLocks/>
          </p:cNvGrpSpPr>
          <p:nvPr/>
        </p:nvGrpSpPr>
        <p:grpSpPr bwMode="auto">
          <a:xfrm>
            <a:off x="1536700" y="990600"/>
            <a:ext cx="6964364" cy="877887"/>
            <a:chOff x="960" y="864"/>
            <a:chExt cx="4387" cy="553"/>
          </a:xfrm>
        </p:grpSpPr>
        <p:sp>
          <p:nvSpPr>
            <p:cNvPr id="95240" name="Line 8"/>
            <p:cNvSpPr>
              <a:spLocks noChangeShapeType="1"/>
            </p:cNvSpPr>
            <p:nvPr/>
          </p:nvSpPr>
          <p:spPr bwMode="auto">
            <a:xfrm>
              <a:off x="960" y="1200"/>
              <a:ext cx="2496"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41" name="Text Box 9"/>
            <p:cNvSpPr txBox="1">
              <a:spLocks noChangeArrowheads="1"/>
            </p:cNvSpPr>
            <p:nvPr/>
          </p:nvSpPr>
          <p:spPr bwMode="auto">
            <a:xfrm>
              <a:off x="3520" y="864"/>
              <a:ext cx="1827" cy="553"/>
            </a:xfrm>
            <a:prstGeom prst="rect">
              <a:avLst/>
            </a:prstGeom>
            <a:noFill/>
            <a:ln>
              <a:noFill/>
            </a:ln>
            <a:effectLst/>
            <a:extLst>
              <a:ext uri="{909E8E84-426E-40DD-AFC4-6F175D3DCCD1}">
                <a14:hiddenFill xmlns:a14="http://schemas.microsoft.com/office/drawing/2010/main" xmlns="">
                  <a:solidFill>
                    <a:srgbClr val="003399"/>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eaLnBrk="0" hangingPunct="0"/>
              <a:r>
                <a:rPr lang="en-US" sz="2400" b="0" dirty="0" err="1"/>
                <a:t>Analista</a:t>
              </a:r>
              <a:r>
                <a:rPr lang="en-US" sz="2400" b="0" dirty="0"/>
                <a:t> de </a:t>
              </a:r>
              <a:r>
                <a:rPr lang="en-US" sz="2400" b="0" dirty="0" err="1"/>
                <a:t>Seguridad</a:t>
              </a:r>
              <a:endParaRPr lang="en-US" sz="2400" b="0" dirty="0"/>
            </a:p>
            <a:p>
              <a:pPr algn="just" eaLnBrk="0" hangingPunct="0"/>
              <a:r>
                <a:rPr lang="en-US" sz="1800" b="0" dirty="0" err="1"/>
                <a:t>Unas</a:t>
              </a:r>
              <a:r>
                <a:rPr lang="en-US" sz="1800" b="0" dirty="0"/>
                <a:t> </a:t>
              </a:r>
              <a:r>
                <a:rPr lang="en-US" sz="1800" b="0" dirty="0" err="1"/>
                <a:t>pocas</a:t>
              </a:r>
              <a:r>
                <a:rPr lang="en-US" sz="1800" b="0" dirty="0"/>
                <a:t> </a:t>
              </a:r>
              <a:r>
                <a:rPr lang="en-US" sz="1800" b="0" dirty="0" err="1"/>
                <a:t>gotas</a:t>
              </a:r>
              <a:r>
                <a:rPr lang="en-US" sz="1800" b="0" dirty="0"/>
                <a:t> en el </a:t>
              </a:r>
              <a:r>
                <a:rPr lang="en-US" sz="1800" b="0" dirty="0" err="1"/>
                <a:t>piso</a:t>
              </a:r>
              <a:endParaRPr lang="en-US" sz="1800" b="0" dirty="0"/>
            </a:p>
          </p:txBody>
        </p:sp>
      </p:grpSp>
      <p:sp>
        <p:nvSpPr>
          <p:cNvPr id="95242" name="Text Box 10"/>
          <p:cNvSpPr txBox="1">
            <a:spLocks noChangeArrowheads="1"/>
          </p:cNvSpPr>
          <p:nvPr/>
        </p:nvSpPr>
        <p:spPr bwMode="auto">
          <a:xfrm>
            <a:off x="5821363" y="762000"/>
            <a:ext cx="623887" cy="457200"/>
          </a:xfrm>
          <a:prstGeom prst="rect">
            <a:avLst/>
          </a:prstGeom>
          <a:noFill/>
          <a:ln>
            <a:noFill/>
          </a:ln>
          <a:effectLst/>
          <a:extLst>
            <a:ext uri="{909E8E84-426E-40DD-AFC4-6F175D3DCCD1}">
              <a14:hiddenFill xmlns:a14="http://schemas.microsoft.com/office/drawing/2010/main" xmlns="">
                <a:solidFill>
                  <a:srgbClr val="003399"/>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b="0"/>
              <a:t>OK</a:t>
            </a:r>
          </a:p>
        </p:txBody>
      </p:sp>
      <p:grpSp>
        <p:nvGrpSpPr>
          <p:cNvPr id="95243" name="Group 11"/>
          <p:cNvGrpSpPr>
            <a:grpSpLocks/>
          </p:cNvGrpSpPr>
          <p:nvPr/>
        </p:nvGrpSpPr>
        <p:grpSpPr bwMode="auto">
          <a:xfrm>
            <a:off x="1536700" y="1633538"/>
            <a:ext cx="7354888" cy="877887"/>
            <a:chOff x="960" y="1269"/>
            <a:chExt cx="4633" cy="553"/>
          </a:xfrm>
        </p:grpSpPr>
        <p:sp>
          <p:nvSpPr>
            <p:cNvPr id="95244" name="Line 12"/>
            <p:cNvSpPr>
              <a:spLocks noChangeShapeType="1"/>
            </p:cNvSpPr>
            <p:nvPr/>
          </p:nvSpPr>
          <p:spPr bwMode="auto">
            <a:xfrm>
              <a:off x="960" y="1632"/>
              <a:ext cx="2496"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45" name="Text Box 13"/>
            <p:cNvSpPr txBox="1">
              <a:spLocks noChangeArrowheads="1"/>
            </p:cNvSpPr>
            <p:nvPr/>
          </p:nvSpPr>
          <p:spPr bwMode="auto">
            <a:xfrm>
              <a:off x="3500" y="1269"/>
              <a:ext cx="2093" cy="553"/>
            </a:xfrm>
            <a:prstGeom prst="rect">
              <a:avLst/>
            </a:prstGeom>
            <a:noFill/>
            <a:ln>
              <a:noFill/>
            </a:ln>
            <a:effectLst/>
            <a:extLst>
              <a:ext uri="{909E8E84-426E-40DD-AFC4-6F175D3DCCD1}">
                <a14:hiddenFill xmlns:a14="http://schemas.microsoft.com/office/drawing/2010/main" xmlns="">
                  <a:solidFill>
                    <a:srgbClr val="003399"/>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eaLnBrk="0" hangingPunct="0"/>
              <a:r>
                <a:rPr lang="en-US" sz="2400" b="0" dirty="0" err="1"/>
                <a:t>Límite</a:t>
              </a:r>
              <a:r>
                <a:rPr lang="en-US" sz="2400" b="0" dirty="0"/>
                <a:t> de </a:t>
              </a:r>
              <a:r>
                <a:rPr lang="en-US" sz="2400" b="0" dirty="0" err="1"/>
                <a:t>Mantenimiento</a:t>
              </a:r>
              <a:endParaRPr lang="en-US" sz="2400" b="0" dirty="0"/>
            </a:p>
            <a:p>
              <a:pPr algn="just" eaLnBrk="0" hangingPunct="0"/>
              <a:r>
                <a:rPr lang="en-US" sz="1800" b="0" dirty="0"/>
                <a:t>1 </a:t>
              </a:r>
              <a:r>
                <a:rPr lang="en-US" sz="1800" b="0" dirty="0" err="1"/>
                <a:t>litro</a:t>
              </a:r>
              <a:r>
                <a:rPr lang="en-US" sz="1800" b="0" dirty="0"/>
                <a:t>/</a:t>
              </a:r>
              <a:r>
                <a:rPr lang="en-US" sz="1800" b="0" dirty="0" err="1"/>
                <a:t>minuto</a:t>
              </a:r>
              <a:endParaRPr lang="en-US" sz="2400" b="0" dirty="0"/>
            </a:p>
          </p:txBody>
        </p:sp>
      </p:grpSp>
      <p:grpSp>
        <p:nvGrpSpPr>
          <p:cNvPr id="95246" name="Group 14"/>
          <p:cNvGrpSpPr>
            <a:grpSpLocks/>
          </p:cNvGrpSpPr>
          <p:nvPr/>
        </p:nvGrpSpPr>
        <p:grpSpPr bwMode="auto">
          <a:xfrm>
            <a:off x="1524000" y="2365375"/>
            <a:ext cx="6950076" cy="877888"/>
            <a:chOff x="960" y="1730"/>
            <a:chExt cx="4378" cy="553"/>
          </a:xfrm>
        </p:grpSpPr>
        <p:sp>
          <p:nvSpPr>
            <p:cNvPr id="95247" name="Line 15"/>
            <p:cNvSpPr>
              <a:spLocks noChangeShapeType="1"/>
            </p:cNvSpPr>
            <p:nvPr/>
          </p:nvSpPr>
          <p:spPr bwMode="auto">
            <a:xfrm>
              <a:off x="960" y="1968"/>
              <a:ext cx="2496" cy="0"/>
            </a:xfrm>
            <a:prstGeom prst="line">
              <a:avLst/>
            </a:prstGeom>
            <a:noFill/>
            <a:ln w="12700"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48" name="Text Box 16"/>
            <p:cNvSpPr txBox="1">
              <a:spLocks noChangeArrowheads="1"/>
            </p:cNvSpPr>
            <p:nvPr/>
          </p:nvSpPr>
          <p:spPr bwMode="auto">
            <a:xfrm>
              <a:off x="3544" y="1730"/>
              <a:ext cx="1794" cy="553"/>
            </a:xfrm>
            <a:prstGeom prst="rect">
              <a:avLst/>
            </a:prstGeom>
            <a:noFill/>
            <a:ln>
              <a:noFill/>
            </a:ln>
            <a:effectLst/>
            <a:extLst>
              <a:ext uri="{909E8E84-426E-40DD-AFC4-6F175D3DCCD1}">
                <a14:hiddenFill xmlns:a14="http://schemas.microsoft.com/office/drawing/2010/main" xmlns="">
                  <a:solidFill>
                    <a:srgbClr val="003399"/>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eaLnBrk="0" hangingPunct="0"/>
              <a:r>
                <a:rPr lang="en-US" sz="2400" b="0" dirty="0" err="1"/>
                <a:t>Límite</a:t>
              </a:r>
              <a:r>
                <a:rPr lang="en-US" sz="2400" b="0" dirty="0"/>
                <a:t> de </a:t>
              </a:r>
              <a:r>
                <a:rPr lang="en-US" sz="2400" b="0" dirty="0" err="1"/>
                <a:t>Producción</a:t>
              </a:r>
              <a:endParaRPr lang="en-US" sz="2400" b="0" dirty="0"/>
            </a:p>
            <a:p>
              <a:pPr algn="just" eaLnBrk="0" hangingPunct="0"/>
              <a:r>
                <a:rPr lang="en-US" sz="1800" b="0" dirty="0" err="1"/>
                <a:t>galones</a:t>
              </a:r>
              <a:r>
                <a:rPr lang="en-US" sz="1800" b="0" dirty="0"/>
                <a:t>/min</a:t>
              </a:r>
              <a:endParaRPr lang="en-US" sz="2400" b="0" dirty="0"/>
            </a:p>
          </p:txBody>
        </p:sp>
      </p:grpSp>
      <p:sp>
        <p:nvSpPr>
          <p:cNvPr id="95249" name="Text Box 17"/>
          <p:cNvSpPr txBox="1">
            <a:spLocks noChangeArrowheads="1"/>
          </p:cNvSpPr>
          <p:nvPr/>
        </p:nvSpPr>
        <p:spPr bwMode="auto">
          <a:xfrm rot="-5388035">
            <a:off x="519113" y="2366963"/>
            <a:ext cx="1425575" cy="39687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000"/>
              <a:t>Desempeño</a:t>
            </a:r>
          </a:p>
        </p:txBody>
      </p:sp>
      <p:sp>
        <p:nvSpPr>
          <p:cNvPr id="95250" name="Line 18"/>
          <p:cNvSpPr>
            <a:spLocks noChangeShapeType="1"/>
          </p:cNvSpPr>
          <p:nvPr/>
        </p:nvSpPr>
        <p:spPr bwMode="auto">
          <a:xfrm flipV="1">
            <a:off x="1231900" y="1066800"/>
            <a:ext cx="0" cy="381000"/>
          </a:xfrm>
          <a:prstGeom prst="line">
            <a:avLst/>
          </a:prstGeom>
          <a:noFill/>
          <a:ln w="12700" cap="sq">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95251" name="Rectangle 19"/>
          <p:cNvSpPr>
            <a:spLocks noChangeArrowheads="1"/>
          </p:cNvSpPr>
          <p:nvPr/>
        </p:nvSpPr>
        <p:spPr bwMode="auto">
          <a:xfrm>
            <a:off x="1682750" y="177800"/>
            <a:ext cx="7219950" cy="64135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1800" i="1">
                <a:solidFill>
                  <a:srgbClr val="D26900"/>
                </a:solidFill>
              </a:rPr>
              <a:t>La función primaria de una caja de engranajes es “Transferir potencia”. Una función secundaria es “contener el aceite"</a:t>
            </a:r>
          </a:p>
        </p:txBody>
      </p:sp>
      <p:sp>
        <p:nvSpPr>
          <p:cNvPr id="95252" name="Rectangle 20"/>
          <p:cNvSpPr>
            <a:spLocks noChangeArrowheads="1"/>
          </p:cNvSpPr>
          <p:nvPr/>
        </p:nvSpPr>
        <p:spPr bwMode="auto">
          <a:xfrm>
            <a:off x="825500" y="4069023"/>
            <a:ext cx="7980363" cy="2579168"/>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73038" indent="-173038" algn="just" eaLnBrk="0" hangingPunct="0">
              <a:lnSpc>
                <a:spcPct val="80000"/>
              </a:lnSpc>
              <a:spcBef>
                <a:spcPct val="20000"/>
              </a:spcBef>
              <a:spcAft>
                <a:spcPct val="20000"/>
              </a:spcAft>
            </a:pPr>
            <a:r>
              <a:rPr lang="en-US" sz="2000" b="0" dirty="0"/>
              <a:t>• El </a:t>
            </a:r>
            <a:r>
              <a:rPr lang="en-US" sz="2000" b="0" dirty="0" err="1"/>
              <a:t>Gerente</a:t>
            </a:r>
            <a:r>
              <a:rPr lang="en-US" sz="2000" b="0" dirty="0"/>
              <a:t> de </a:t>
            </a:r>
            <a:r>
              <a:rPr lang="en-US" sz="2000" b="0" dirty="0" err="1"/>
              <a:t>Mantenimiento</a:t>
            </a:r>
            <a:r>
              <a:rPr lang="en-US" sz="2000" b="0" dirty="0"/>
              <a:t> dice </a:t>
            </a:r>
            <a:r>
              <a:rPr lang="en-US" sz="2000" b="0" dirty="0" err="1"/>
              <a:t>que</a:t>
            </a:r>
            <a:r>
              <a:rPr lang="en-US" sz="2000" b="0" dirty="0"/>
              <a:t> </a:t>
            </a:r>
            <a:r>
              <a:rPr lang="en-US" sz="2000" b="0" dirty="0" err="1"/>
              <a:t>esta</a:t>
            </a:r>
            <a:r>
              <a:rPr lang="en-US" sz="2000" b="0" dirty="0"/>
              <a:t> </a:t>
            </a:r>
            <a:r>
              <a:rPr lang="en-US" sz="2000" b="0" dirty="0" err="1"/>
              <a:t>función</a:t>
            </a:r>
            <a:r>
              <a:rPr lang="en-US" sz="2000" b="0" dirty="0"/>
              <a:t> ha </a:t>
            </a:r>
            <a:r>
              <a:rPr lang="en-US" sz="2000" b="0" dirty="0" err="1"/>
              <a:t>fallado</a:t>
            </a:r>
            <a:r>
              <a:rPr lang="en-US" sz="2000" b="0" dirty="0"/>
              <a:t> </a:t>
            </a:r>
            <a:r>
              <a:rPr lang="en-US" sz="2000" b="0" dirty="0" err="1"/>
              <a:t>cuando</a:t>
            </a:r>
            <a:r>
              <a:rPr lang="en-US" sz="2000" b="0" dirty="0"/>
              <a:t> la </a:t>
            </a:r>
            <a:r>
              <a:rPr lang="en-US" sz="2000" b="0" dirty="0" err="1"/>
              <a:t>fuga</a:t>
            </a:r>
            <a:r>
              <a:rPr lang="en-US" sz="2000" b="0" dirty="0"/>
              <a:t> </a:t>
            </a:r>
            <a:r>
              <a:rPr lang="en-US" sz="2000" b="0" dirty="0" err="1"/>
              <a:t>ocasiona</a:t>
            </a:r>
            <a:r>
              <a:rPr lang="en-US" sz="2000" b="0" dirty="0"/>
              <a:t> </a:t>
            </a:r>
            <a:r>
              <a:rPr lang="en-US" sz="2000" b="0" dirty="0" err="1"/>
              <a:t>excesivo</a:t>
            </a:r>
            <a:r>
              <a:rPr lang="en-US" sz="2000" b="0" dirty="0"/>
              <a:t> </a:t>
            </a:r>
            <a:r>
              <a:rPr lang="en-US" sz="2000" b="0" dirty="0" err="1"/>
              <a:t>consumo</a:t>
            </a:r>
            <a:r>
              <a:rPr lang="en-US" sz="2000" b="0" dirty="0"/>
              <a:t> de </a:t>
            </a:r>
            <a:r>
              <a:rPr lang="en-US" sz="2000" b="0" dirty="0" err="1"/>
              <a:t>aceite</a:t>
            </a:r>
            <a:r>
              <a:rPr lang="en-US" sz="2000" b="0" dirty="0"/>
              <a:t>.</a:t>
            </a:r>
          </a:p>
          <a:p>
            <a:pPr marL="173038" indent="-173038" algn="just" eaLnBrk="0" hangingPunct="0">
              <a:lnSpc>
                <a:spcPct val="80000"/>
              </a:lnSpc>
              <a:spcBef>
                <a:spcPct val="20000"/>
              </a:spcBef>
              <a:spcAft>
                <a:spcPct val="20000"/>
              </a:spcAft>
            </a:pPr>
            <a:r>
              <a:rPr lang="en-US" sz="2000" b="0" dirty="0"/>
              <a:t>• El </a:t>
            </a:r>
            <a:r>
              <a:rPr lang="en-US" sz="2000" b="0" dirty="0" err="1"/>
              <a:t>Analista</a:t>
            </a:r>
            <a:r>
              <a:rPr lang="en-US" sz="2000" b="0" dirty="0"/>
              <a:t> de </a:t>
            </a:r>
            <a:r>
              <a:rPr lang="en-US" sz="2000" b="0" dirty="0" err="1"/>
              <a:t>Seguridad</a:t>
            </a:r>
            <a:r>
              <a:rPr lang="en-US" sz="2000" b="0" dirty="0"/>
              <a:t> dice </a:t>
            </a:r>
            <a:r>
              <a:rPr lang="en-US" sz="2000" b="0" dirty="0" err="1"/>
              <a:t>que</a:t>
            </a:r>
            <a:r>
              <a:rPr lang="en-US" sz="2000" b="0" dirty="0"/>
              <a:t> ha </a:t>
            </a:r>
            <a:r>
              <a:rPr lang="en-US" sz="2000" b="0" dirty="0" err="1"/>
              <a:t>fallado</a:t>
            </a:r>
            <a:r>
              <a:rPr lang="en-US" sz="2000" b="0" dirty="0"/>
              <a:t> </a:t>
            </a:r>
            <a:r>
              <a:rPr lang="en-US" sz="2000" b="0" dirty="0" err="1"/>
              <a:t>cuando</a:t>
            </a:r>
            <a:r>
              <a:rPr lang="en-US" sz="2000" b="0" dirty="0"/>
              <a:t> </a:t>
            </a:r>
            <a:r>
              <a:rPr lang="en-US" sz="2000" b="0" dirty="0" err="1"/>
              <a:t>una</a:t>
            </a:r>
            <a:r>
              <a:rPr lang="en-US" sz="2000" b="0" dirty="0"/>
              <a:t> </a:t>
            </a:r>
            <a:r>
              <a:rPr lang="en-US" sz="2000" b="0" dirty="0" err="1"/>
              <a:t>fuga</a:t>
            </a:r>
            <a:r>
              <a:rPr lang="en-US" sz="2000" b="0" dirty="0"/>
              <a:t> </a:t>
            </a:r>
            <a:r>
              <a:rPr lang="en-US" sz="2000" b="0" dirty="0" err="1"/>
              <a:t>origina</a:t>
            </a:r>
            <a:r>
              <a:rPr lang="en-US" sz="2000" b="0" dirty="0"/>
              <a:t> </a:t>
            </a:r>
            <a:r>
              <a:rPr lang="en-US" sz="2000" b="0" dirty="0" err="1"/>
              <a:t>charcos</a:t>
            </a:r>
            <a:r>
              <a:rPr lang="en-US" sz="2000" b="0" dirty="0"/>
              <a:t> de </a:t>
            </a:r>
            <a:r>
              <a:rPr lang="en-US" sz="2000" b="0" dirty="0" err="1"/>
              <a:t>aceite</a:t>
            </a:r>
            <a:r>
              <a:rPr lang="en-US" sz="2000" b="0" dirty="0"/>
              <a:t> en el </a:t>
            </a:r>
            <a:r>
              <a:rPr lang="en-US" sz="2000" b="0" dirty="0" err="1"/>
              <a:t>piso</a:t>
            </a:r>
            <a:r>
              <a:rPr lang="en-US" sz="2000" b="0" dirty="0"/>
              <a:t>.</a:t>
            </a:r>
          </a:p>
          <a:p>
            <a:pPr marL="173038" indent="-173038" algn="just" eaLnBrk="0" hangingPunct="0">
              <a:lnSpc>
                <a:spcPct val="80000"/>
              </a:lnSpc>
              <a:spcBef>
                <a:spcPct val="20000"/>
              </a:spcBef>
              <a:spcAft>
                <a:spcPct val="20000"/>
              </a:spcAft>
            </a:pPr>
            <a:r>
              <a:rPr lang="en-US" sz="2000" b="0" dirty="0"/>
              <a:t>• El </a:t>
            </a:r>
            <a:r>
              <a:rPr lang="en-US" sz="2000" b="0" dirty="0" err="1"/>
              <a:t>Gerente</a:t>
            </a:r>
            <a:r>
              <a:rPr lang="en-US" sz="2000" b="0" dirty="0"/>
              <a:t> de </a:t>
            </a:r>
            <a:r>
              <a:rPr lang="en-US" sz="2000" b="0" dirty="0" err="1"/>
              <a:t>Producción</a:t>
            </a:r>
            <a:r>
              <a:rPr lang="en-US" sz="2000" b="0" dirty="0"/>
              <a:t> dice </a:t>
            </a:r>
            <a:r>
              <a:rPr lang="en-US" sz="2000" b="0" dirty="0" err="1"/>
              <a:t>que</a:t>
            </a:r>
            <a:r>
              <a:rPr lang="en-US" sz="2000" b="0" dirty="0"/>
              <a:t> ha </a:t>
            </a:r>
            <a:r>
              <a:rPr lang="en-US" sz="2000" b="0" dirty="0" err="1"/>
              <a:t>fallado</a:t>
            </a:r>
            <a:r>
              <a:rPr lang="en-US" sz="2000" b="0" dirty="0"/>
              <a:t> </a:t>
            </a:r>
            <a:r>
              <a:rPr lang="en-US" sz="2000" b="0" dirty="0" err="1"/>
              <a:t>cuando</a:t>
            </a:r>
            <a:r>
              <a:rPr lang="en-US" sz="2000" b="0" dirty="0"/>
              <a:t> la </a:t>
            </a:r>
            <a:r>
              <a:rPr lang="en-US" sz="2000" b="0" dirty="0" err="1"/>
              <a:t>fuga</a:t>
            </a:r>
            <a:r>
              <a:rPr lang="en-US" sz="2000" b="0" dirty="0"/>
              <a:t> </a:t>
            </a:r>
            <a:r>
              <a:rPr lang="en-US" sz="2000" b="0" dirty="0" err="1"/>
              <a:t>es</a:t>
            </a:r>
            <a:r>
              <a:rPr lang="en-US" sz="2000" b="0" dirty="0"/>
              <a:t> tan </a:t>
            </a:r>
            <a:r>
              <a:rPr lang="en-US" sz="2000" b="0" dirty="0" err="1"/>
              <a:t>grande</a:t>
            </a:r>
            <a:r>
              <a:rPr lang="en-US" sz="2000" b="0" dirty="0"/>
              <a:t> </a:t>
            </a:r>
            <a:r>
              <a:rPr lang="en-US" sz="2000" b="0" dirty="0" err="1"/>
              <a:t>que</a:t>
            </a:r>
            <a:r>
              <a:rPr lang="en-US" sz="2000" b="0" dirty="0"/>
              <a:t> la </a:t>
            </a:r>
            <a:r>
              <a:rPr lang="en-US" sz="2000" b="0" dirty="0" err="1"/>
              <a:t>caja</a:t>
            </a:r>
            <a:r>
              <a:rPr lang="en-US" sz="2000" b="0" dirty="0"/>
              <a:t> de </a:t>
            </a:r>
            <a:r>
              <a:rPr lang="en-US" sz="2000" b="0" dirty="0" err="1"/>
              <a:t>engranajes</a:t>
            </a:r>
            <a:r>
              <a:rPr lang="en-US" sz="2000" b="0" dirty="0"/>
              <a:t> se </a:t>
            </a:r>
            <a:r>
              <a:rPr lang="en-US" sz="2000" b="0" dirty="0" err="1"/>
              <a:t>funde</a:t>
            </a:r>
            <a:r>
              <a:rPr lang="en-US" sz="2000" b="0" dirty="0"/>
              <a:t>.</a:t>
            </a:r>
          </a:p>
          <a:p>
            <a:pPr marL="173038" indent="-173038" algn="ctr" eaLnBrk="0" hangingPunct="0">
              <a:lnSpc>
                <a:spcPct val="80000"/>
              </a:lnSpc>
              <a:spcBef>
                <a:spcPct val="20000"/>
              </a:spcBef>
              <a:spcAft>
                <a:spcPct val="20000"/>
              </a:spcAft>
            </a:pPr>
            <a:endParaRPr lang="en-US" sz="1800" dirty="0">
              <a:solidFill>
                <a:srgbClr val="9ACDFF"/>
              </a:solidFill>
            </a:endParaRPr>
          </a:p>
          <a:p>
            <a:pPr marL="173038" indent="-173038" algn="ctr" eaLnBrk="0" hangingPunct="0">
              <a:lnSpc>
                <a:spcPct val="80000"/>
              </a:lnSpc>
              <a:spcBef>
                <a:spcPct val="20000"/>
              </a:spcBef>
              <a:spcAft>
                <a:spcPct val="20000"/>
              </a:spcAft>
            </a:pPr>
            <a:r>
              <a:rPr lang="en-US" sz="2400" i="1" dirty="0" err="1">
                <a:solidFill>
                  <a:srgbClr val="D66B00"/>
                </a:solidFill>
              </a:rPr>
              <a:t>Quién</a:t>
            </a:r>
            <a:r>
              <a:rPr lang="en-US" sz="2400" i="1" dirty="0">
                <a:solidFill>
                  <a:srgbClr val="D66B00"/>
                </a:solidFill>
              </a:rPr>
              <a:t> </a:t>
            </a:r>
            <a:r>
              <a:rPr lang="en-US" sz="2400" i="1" dirty="0" err="1">
                <a:solidFill>
                  <a:srgbClr val="D66B00"/>
                </a:solidFill>
              </a:rPr>
              <a:t>tiene</a:t>
            </a:r>
            <a:r>
              <a:rPr lang="en-US" sz="2400" i="1" dirty="0">
                <a:solidFill>
                  <a:srgbClr val="D66B00"/>
                </a:solidFill>
              </a:rPr>
              <a:t> la </a:t>
            </a:r>
            <a:r>
              <a:rPr lang="en-US" sz="2400" i="1" dirty="0" err="1">
                <a:solidFill>
                  <a:srgbClr val="D66B00"/>
                </a:solidFill>
              </a:rPr>
              <a:t>razón</a:t>
            </a:r>
            <a:r>
              <a:rPr lang="en-US" sz="2400" i="1" dirty="0">
                <a:solidFill>
                  <a:srgbClr val="D66B00"/>
                </a:solidFill>
              </a:rPr>
              <a:t>?</a:t>
            </a:r>
          </a:p>
        </p:txBody>
      </p:sp>
    </p:spTree>
    <p:extLst>
      <p:ext uri="{BB962C8B-B14F-4D97-AF65-F5344CB8AC3E}">
        <p14:creationId xmlns:p14="http://schemas.microsoft.com/office/powerpoint/2010/main" xmlns="" val="34684382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additive="base">
                                        <p:cTn id="7" dur="500" fill="hold"/>
                                        <p:tgtEl>
                                          <p:spTgt spid="95239"/>
                                        </p:tgtEl>
                                        <p:attrNameLst>
                                          <p:attrName>ppt_x</p:attrName>
                                        </p:attrNameLst>
                                      </p:cBhvr>
                                      <p:tavLst>
                                        <p:tav tm="0">
                                          <p:val>
                                            <p:strVal val="0-#ppt_w/2"/>
                                          </p:val>
                                        </p:tav>
                                        <p:tav tm="100000">
                                          <p:val>
                                            <p:strVal val="#ppt_x"/>
                                          </p:val>
                                        </p:tav>
                                      </p:tavLst>
                                    </p:anim>
                                    <p:anim calcmode="lin" valueType="num">
                                      <p:cBhvr additive="base">
                                        <p:cTn id="8" dur="500" fill="hold"/>
                                        <p:tgtEl>
                                          <p:spTgt spid="952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243"/>
                                        </p:tgtEl>
                                        <p:attrNameLst>
                                          <p:attrName>style.visibility</p:attrName>
                                        </p:attrNameLst>
                                      </p:cBhvr>
                                      <p:to>
                                        <p:strVal val="visible"/>
                                      </p:to>
                                    </p:set>
                                    <p:anim calcmode="lin" valueType="num">
                                      <p:cBhvr additive="base">
                                        <p:cTn id="13" dur="500" fill="hold"/>
                                        <p:tgtEl>
                                          <p:spTgt spid="95243"/>
                                        </p:tgtEl>
                                        <p:attrNameLst>
                                          <p:attrName>ppt_x</p:attrName>
                                        </p:attrNameLst>
                                      </p:cBhvr>
                                      <p:tavLst>
                                        <p:tav tm="0">
                                          <p:val>
                                            <p:strVal val="0-#ppt_w/2"/>
                                          </p:val>
                                        </p:tav>
                                        <p:tav tm="100000">
                                          <p:val>
                                            <p:strVal val="#ppt_x"/>
                                          </p:val>
                                        </p:tav>
                                      </p:tavLst>
                                    </p:anim>
                                    <p:anim calcmode="lin" valueType="num">
                                      <p:cBhvr additive="base">
                                        <p:cTn id="14" dur="500" fill="hold"/>
                                        <p:tgtEl>
                                          <p:spTgt spid="952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246"/>
                                        </p:tgtEl>
                                        <p:attrNameLst>
                                          <p:attrName>style.visibility</p:attrName>
                                        </p:attrNameLst>
                                      </p:cBhvr>
                                      <p:to>
                                        <p:strVal val="visible"/>
                                      </p:to>
                                    </p:set>
                                    <p:anim calcmode="lin" valueType="num">
                                      <p:cBhvr additive="base">
                                        <p:cTn id="19" dur="500" fill="hold"/>
                                        <p:tgtEl>
                                          <p:spTgt spid="95246"/>
                                        </p:tgtEl>
                                        <p:attrNameLst>
                                          <p:attrName>ppt_x</p:attrName>
                                        </p:attrNameLst>
                                      </p:cBhvr>
                                      <p:tavLst>
                                        <p:tav tm="0">
                                          <p:val>
                                            <p:strVal val="0-#ppt_w/2"/>
                                          </p:val>
                                        </p:tav>
                                        <p:tav tm="100000">
                                          <p:val>
                                            <p:strVal val="#ppt_x"/>
                                          </p:val>
                                        </p:tav>
                                      </p:tavLst>
                                    </p:anim>
                                    <p:anim calcmode="lin" valueType="num">
                                      <p:cBhvr additive="base">
                                        <p:cTn id="20" dur="500" fill="hold"/>
                                        <p:tgtEl>
                                          <p:spTgt spid="952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5252"/>
                                        </p:tgtEl>
                                        <p:attrNameLst>
                                          <p:attrName>style.visibility</p:attrName>
                                        </p:attrNameLst>
                                      </p:cBhvr>
                                      <p:to>
                                        <p:strVal val="visible"/>
                                      </p:to>
                                    </p:set>
                                    <p:anim calcmode="lin" valueType="num">
                                      <p:cBhvr additive="base">
                                        <p:cTn id="25" dur="500" fill="hold"/>
                                        <p:tgtEl>
                                          <p:spTgt spid="95252"/>
                                        </p:tgtEl>
                                        <p:attrNameLst>
                                          <p:attrName>ppt_x</p:attrName>
                                        </p:attrNameLst>
                                      </p:cBhvr>
                                      <p:tavLst>
                                        <p:tav tm="0">
                                          <p:val>
                                            <p:strVal val="0-#ppt_w/2"/>
                                          </p:val>
                                        </p:tav>
                                        <p:tav tm="100000">
                                          <p:val>
                                            <p:strVal val="#ppt_x"/>
                                          </p:val>
                                        </p:tav>
                                      </p:tavLst>
                                    </p:anim>
                                    <p:anim calcmode="lin" valueType="num">
                                      <p:cBhvr additive="base">
                                        <p:cTn id="26" dur="500" fill="hold"/>
                                        <p:tgtEl>
                                          <p:spTgt spid="95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81200" y="381000"/>
            <a:ext cx="6248400" cy="1431925"/>
          </a:xfrm>
        </p:spPr>
        <p:txBody>
          <a:bodyPr/>
          <a:lstStyle/>
          <a:p>
            <a:r>
              <a:rPr lang="en-US" sz="3600" i="1">
                <a:solidFill>
                  <a:srgbClr val="D26900"/>
                </a:solidFill>
                <a:effectLst/>
                <a:latin typeface="Times New Roman" pitchFamily="18" charset="0"/>
              </a:rPr>
              <a:t>Definiendo Fallas Funcionales</a:t>
            </a:r>
          </a:p>
        </p:txBody>
      </p:sp>
      <p:sp>
        <p:nvSpPr>
          <p:cNvPr id="6" name="4 Marcador de número de diapositiva"/>
          <p:cNvSpPr>
            <a:spLocks noGrp="1"/>
          </p:cNvSpPr>
          <p:nvPr>
            <p:ph type="sldNum" sz="quarter" idx="12"/>
          </p:nvPr>
        </p:nvSpPr>
        <p:spPr/>
        <p:txBody>
          <a:bodyPr>
            <a:normAutofit/>
          </a:bodyPr>
          <a:lstStyle/>
          <a:p>
            <a:fld id="{4F047BA1-8700-478D-9901-9886B9E70857}" type="slidenum">
              <a:rPr lang="en-CA"/>
              <a:pPr/>
              <a:t>49</a:t>
            </a:fld>
            <a:endParaRPr lang="en-CA"/>
          </a:p>
        </p:txBody>
      </p:sp>
      <p:sp>
        <p:nvSpPr>
          <p:cNvPr id="97283" name="Rectangle 3"/>
          <p:cNvSpPr>
            <a:spLocks noChangeArrowheads="1"/>
          </p:cNvSpPr>
          <p:nvPr/>
        </p:nvSpPr>
        <p:spPr bwMode="auto">
          <a:xfrm>
            <a:off x="1525588" y="2525713"/>
            <a:ext cx="6284912" cy="2295525"/>
          </a:xfrm>
          <a:prstGeom prst="rect">
            <a:avLst/>
          </a:prstGeom>
          <a:solidFill>
            <a:schemeClr val="tx2">
              <a:lumMod val="20000"/>
              <a:lumOff val="80000"/>
            </a:schemeClr>
          </a:solidFill>
          <a:ln w="12700" cap="sq">
            <a:solidFill>
              <a:schemeClr val="tx1"/>
            </a:solidFill>
            <a:miter lim="800000"/>
            <a:headEnd/>
            <a:tailEnd/>
          </a:ln>
          <a:effectLst/>
        </p:spPr>
        <p:txBody>
          <a:bodyPr anchor="ctr">
            <a:spAutoFit/>
          </a:bodyPr>
          <a:lstStyle/>
          <a:p>
            <a:pPr algn="just" eaLnBrk="0" hangingPunct="0"/>
            <a:r>
              <a:rPr lang="en-US" sz="2400" i="1" dirty="0">
                <a:solidFill>
                  <a:srgbClr val="4920CE"/>
                </a:solidFill>
              </a:rPr>
              <a:t>Los </a:t>
            </a:r>
            <a:r>
              <a:rPr lang="en-US" sz="2400" i="1" dirty="0" err="1">
                <a:solidFill>
                  <a:srgbClr val="4920CE"/>
                </a:solidFill>
              </a:rPr>
              <a:t>estándares</a:t>
            </a:r>
            <a:r>
              <a:rPr lang="en-US" sz="2400" i="1" dirty="0">
                <a:solidFill>
                  <a:srgbClr val="4920CE"/>
                </a:solidFill>
              </a:rPr>
              <a:t> de </a:t>
            </a:r>
            <a:r>
              <a:rPr lang="en-US" sz="2400" i="1" dirty="0" err="1">
                <a:solidFill>
                  <a:srgbClr val="4920CE"/>
                </a:solidFill>
              </a:rPr>
              <a:t>desempeño</a:t>
            </a:r>
            <a:r>
              <a:rPr lang="en-US" sz="2400" i="1" dirty="0">
                <a:solidFill>
                  <a:srgbClr val="4920CE"/>
                </a:solidFill>
              </a:rPr>
              <a:t> </a:t>
            </a:r>
            <a:r>
              <a:rPr lang="en-US" sz="2400" i="1" dirty="0" err="1">
                <a:solidFill>
                  <a:srgbClr val="4920CE"/>
                </a:solidFill>
              </a:rPr>
              <a:t>usados</a:t>
            </a:r>
            <a:r>
              <a:rPr lang="en-US" sz="2400" i="1" dirty="0">
                <a:solidFill>
                  <a:srgbClr val="4920CE"/>
                </a:solidFill>
              </a:rPr>
              <a:t> </a:t>
            </a:r>
            <a:r>
              <a:rPr lang="en-US" sz="2400" i="1" dirty="0" err="1">
                <a:solidFill>
                  <a:srgbClr val="4920CE"/>
                </a:solidFill>
              </a:rPr>
              <a:t>para</a:t>
            </a:r>
            <a:r>
              <a:rPr lang="en-US" sz="2400" i="1" dirty="0">
                <a:solidFill>
                  <a:srgbClr val="4920CE"/>
                </a:solidFill>
              </a:rPr>
              <a:t> </a:t>
            </a:r>
            <a:r>
              <a:rPr lang="en-US" sz="2400" i="1" dirty="0" err="1">
                <a:solidFill>
                  <a:srgbClr val="4920CE"/>
                </a:solidFill>
              </a:rPr>
              <a:t>definir</a:t>
            </a:r>
            <a:r>
              <a:rPr lang="en-US" sz="2400" i="1" dirty="0">
                <a:solidFill>
                  <a:srgbClr val="4920CE"/>
                </a:solidFill>
              </a:rPr>
              <a:t> </a:t>
            </a:r>
            <a:r>
              <a:rPr lang="en-US" sz="2400" i="1" dirty="0" err="1">
                <a:solidFill>
                  <a:srgbClr val="4920CE"/>
                </a:solidFill>
              </a:rPr>
              <a:t>las</a:t>
            </a:r>
            <a:r>
              <a:rPr lang="en-US" sz="2400" i="1" dirty="0">
                <a:solidFill>
                  <a:srgbClr val="4920CE"/>
                </a:solidFill>
              </a:rPr>
              <a:t> </a:t>
            </a:r>
            <a:r>
              <a:rPr lang="en-US" sz="2400" i="1" dirty="0" err="1">
                <a:solidFill>
                  <a:srgbClr val="4920CE"/>
                </a:solidFill>
              </a:rPr>
              <a:t>fallas</a:t>
            </a:r>
            <a:r>
              <a:rPr lang="en-US" sz="2400" i="1" dirty="0">
                <a:solidFill>
                  <a:srgbClr val="4920CE"/>
                </a:solidFill>
              </a:rPr>
              <a:t> </a:t>
            </a:r>
            <a:r>
              <a:rPr lang="en-US" sz="2400" i="1" dirty="0" err="1">
                <a:solidFill>
                  <a:srgbClr val="4920CE"/>
                </a:solidFill>
              </a:rPr>
              <a:t>funcionales</a:t>
            </a:r>
            <a:r>
              <a:rPr lang="en-US" sz="2400" i="1" dirty="0">
                <a:solidFill>
                  <a:srgbClr val="4920CE"/>
                </a:solidFill>
              </a:rPr>
              <a:t> </a:t>
            </a:r>
            <a:r>
              <a:rPr lang="en-US" sz="2400" i="1" dirty="0" err="1">
                <a:solidFill>
                  <a:srgbClr val="4920CE"/>
                </a:solidFill>
              </a:rPr>
              <a:t>deben</a:t>
            </a:r>
            <a:r>
              <a:rPr lang="en-US" sz="2400" i="1" dirty="0">
                <a:solidFill>
                  <a:srgbClr val="4920CE"/>
                </a:solidFill>
              </a:rPr>
              <a:t> </a:t>
            </a:r>
            <a:r>
              <a:rPr lang="en-US" sz="2400" i="1" dirty="0" err="1">
                <a:solidFill>
                  <a:srgbClr val="4920CE"/>
                </a:solidFill>
              </a:rPr>
              <a:t>ser</a:t>
            </a:r>
            <a:r>
              <a:rPr lang="en-US" sz="2400" i="1" dirty="0">
                <a:solidFill>
                  <a:srgbClr val="4920CE"/>
                </a:solidFill>
              </a:rPr>
              <a:t> </a:t>
            </a:r>
            <a:r>
              <a:rPr lang="en-US" sz="2400" i="1" dirty="0" err="1">
                <a:solidFill>
                  <a:srgbClr val="4920CE"/>
                </a:solidFill>
              </a:rPr>
              <a:t>definidos</a:t>
            </a:r>
            <a:r>
              <a:rPr lang="en-US" sz="2400" i="1" dirty="0">
                <a:solidFill>
                  <a:srgbClr val="4920CE"/>
                </a:solidFill>
              </a:rPr>
              <a:t> en </a:t>
            </a:r>
            <a:r>
              <a:rPr lang="en-US" sz="2400" i="1" dirty="0" err="1">
                <a:solidFill>
                  <a:srgbClr val="4920CE"/>
                </a:solidFill>
              </a:rPr>
              <a:t>conjunto</a:t>
            </a:r>
            <a:r>
              <a:rPr lang="en-US" sz="2400" i="1" dirty="0">
                <a:solidFill>
                  <a:srgbClr val="4920CE"/>
                </a:solidFill>
              </a:rPr>
              <a:t>, entre el personal de </a:t>
            </a:r>
            <a:r>
              <a:rPr lang="en-US" sz="2400" i="1" dirty="0" err="1">
                <a:solidFill>
                  <a:srgbClr val="4920CE"/>
                </a:solidFill>
              </a:rPr>
              <a:t>Producción</a:t>
            </a:r>
            <a:r>
              <a:rPr lang="en-US" sz="2400" i="1" dirty="0">
                <a:solidFill>
                  <a:srgbClr val="4920CE"/>
                </a:solidFill>
              </a:rPr>
              <a:t> y de </a:t>
            </a:r>
            <a:r>
              <a:rPr lang="en-US" sz="2400" i="1" dirty="0" err="1">
                <a:solidFill>
                  <a:srgbClr val="4920CE"/>
                </a:solidFill>
              </a:rPr>
              <a:t>Mantenimiento</a:t>
            </a:r>
            <a:r>
              <a:rPr lang="en-US" sz="2400" i="1" dirty="0">
                <a:solidFill>
                  <a:srgbClr val="4920CE"/>
                </a:solidFill>
              </a:rPr>
              <a:t>, y </a:t>
            </a:r>
            <a:r>
              <a:rPr lang="en-US" sz="2400" i="1" dirty="0" err="1">
                <a:solidFill>
                  <a:srgbClr val="4920CE"/>
                </a:solidFill>
              </a:rPr>
              <a:t>alguien</a:t>
            </a:r>
            <a:r>
              <a:rPr lang="en-US" sz="2400" i="1" dirty="0">
                <a:solidFill>
                  <a:srgbClr val="4920CE"/>
                </a:solidFill>
              </a:rPr>
              <a:t> </a:t>
            </a:r>
            <a:r>
              <a:rPr lang="en-US" sz="2400" i="1" dirty="0" err="1">
                <a:solidFill>
                  <a:srgbClr val="4920CE"/>
                </a:solidFill>
              </a:rPr>
              <a:t>más</a:t>
            </a:r>
            <a:r>
              <a:rPr lang="en-US" sz="2400" i="1" dirty="0">
                <a:solidFill>
                  <a:srgbClr val="4920CE"/>
                </a:solidFill>
              </a:rPr>
              <a:t> </a:t>
            </a:r>
            <a:r>
              <a:rPr lang="en-US" sz="2400" i="1" dirty="0" err="1">
                <a:solidFill>
                  <a:srgbClr val="4920CE"/>
                </a:solidFill>
              </a:rPr>
              <a:t>que</a:t>
            </a:r>
            <a:r>
              <a:rPr lang="en-US" sz="2400" i="1" dirty="0">
                <a:solidFill>
                  <a:srgbClr val="4920CE"/>
                </a:solidFill>
              </a:rPr>
              <a:t> </a:t>
            </a:r>
            <a:r>
              <a:rPr lang="en-US" sz="2400" i="1" dirty="0" err="1">
                <a:solidFill>
                  <a:srgbClr val="4920CE"/>
                </a:solidFill>
              </a:rPr>
              <a:t>esté</a:t>
            </a:r>
            <a:r>
              <a:rPr lang="en-US" sz="2400" i="1" dirty="0">
                <a:solidFill>
                  <a:srgbClr val="4920CE"/>
                </a:solidFill>
              </a:rPr>
              <a:t> </a:t>
            </a:r>
            <a:r>
              <a:rPr lang="en-US" sz="2400" i="1" dirty="0" err="1">
                <a:solidFill>
                  <a:srgbClr val="4920CE"/>
                </a:solidFill>
              </a:rPr>
              <a:t>relacionado</a:t>
            </a:r>
            <a:r>
              <a:rPr lang="en-US" sz="2400" i="1" dirty="0">
                <a:solidFill>
                  <a:srgbClr val="4920CE"/>
                </a:solidFill>
              </a:rPr>
              <a:t> con el </a:t>
            </a:r>
            <a:r>
              <a:rPr lang="en-US" sz="2400" i="1" dirty="0" err="1">
                <a:solidFill>
                  <a:srgbClr val="4920CE"/>
                </a:solidFill>
              </a:rPr>
              <a:t>desempeño</a:t>
            </a:r>
            <a:r>
              <a:rPr lang="en-US" sz="2400" i="1" dirty="0">
                <a:solidFill>
                  <a:srgbClr val="4920CE"/>
                </a:solidFill>
              </a:rPr>
              <a:t> del </a:t>
            </a:r>
            <a:r>
              <a:rPr lang="en-US" sz="2400" i="1" dirty="0" err="1">
                <a:solidFill>
                  <a:srgbClr val="4920CE"/>
                </a:solidFill>
              </a:rPr>
              <a:t>activo</a:t>
            </a:r>
            <a:r>
              <a:rPr lang="en-US" sz="2400" i="1" dirty="0">
                <a:solidFill>
                  <a:srgbClr val="4920CE"/>
                </a:solidFill>
              </a:rPr>
              <a:t> y </a:t>
            </a:r>
            <a:r>
              <a:rPr lang="en-US" sz="2400" i="1" dirty="0" err="1">
                <a:solidFill>
                  <a:srgbClr val="4920CE"/>
                </a:solidFill>
              </a:rPr>
              <a:t>que</a:t>
            </a:r>
            <a:r>
              <a:rPr lang="en-US" sz="2400" i="1" dirty="0">
                <a:solidFill>
                  <a:srgbClr val="4920CE"/>
                </a:solidFill>
              </a:rPr>
              <a:t> </a:t>
            </a:r>
            <a:r>
              <a:rPr lang="en-US" sz="2400" i="1" dirty="0" err="1">
                <a:solidFill>
                  <a:srgbClr val="4920CE"/>
                </a:solidFill>
              </a:rPr>
              <a:t>tenga</a:t>
            </a:r>
            <a:r>
              <a:rPr lang="en-US" sz="2400" i="1" dirty="0">
                <a:solidFill>
                  <a:srgbClr val="4920CE"/>
                </a:solidFill>
              </a:rPr>
              <a:t> </a:t>
            </a:r>
            <a:r>
              <a:rPr lang="en-US" sz="2400" i="1" dirty="0" err="1">
                <a:solidFill>
                  <a:srgbClr val="4920CE"/>
                </a:solidFill>
              </a:rPr>
              <a:t>algo</a:t>
            </a:r>
            <a:r>
              <a:rPr lang="en-US" sz="2400" i="1" dirty="0">
                <a:solidFill>
                  <a:srgbClr val="4920CE"/>
                </a:solidFill>
              </a:rPr>
              <a:t> </a:t>
            </a:r>
            <a:r>
              <a:rPr lang="en-US" sz="2400" i="1" dirty="0" err="1">
                <a:solidFill>
                  <a:srgbClr val="4920CE"/>
                </a:solidFill>
              </a:rPr>
              <a:t>legítimo</a:t>
            </a:r>
            <a:r>
              <a:rPr lang="en-US" sz="2400" i="1" dirty="0">
                <a:solidFill>
                  <a:srgbClr val="4920CE"/>
                </a:solidFill>
              </a:rPr>
              <a:t> </a:t>
            </a:r>
            <a:r>
              <a:rPr lang="en-US" sz="2400" i="1" dirty="0" err="1">
                <a:solidFill>
                  <a:srgbClr val="4920CE"/>
                </a:solidFill>
              </a:rPr>
              <a:t>que</a:t>
            </a:r>
            <a:r>
              <a:rPr lang="en-US" sz="2400" i="1" dirty="0">
                <a:solidFill>
                  <a:srgbClr val="4920CE"/>
                </a:solidFill>
              </a:rPr>
              <a:t> </a:t>
            </a:r>
            <a:r>
              <a:rPr lang="en-US" sz="2400" i="1" dirty="0" err="1">
                <a:solidFill>
                  <a:srgbClr val="4920CE"/>
                </a:solidFill>
              </a:rPr>
              <a:t>decir</a:t>
            </a:r>
            <a:endParaRPr lang="en-US" sz="2400" i="1" dirty="0">
              <a:solidFill>
                <a:srgbClr val="4920CE"/>
              </a:solidFill>
            </a:endParaRPr>
          </a:p>
        </p:txBody>
      </p:sp>
      <p:sp>
        <p:nvSpPr>
          <p:cNvPr id="97284" name="Text Box 4"/>
          <p:cNvSpPr txBox="1">
            <a:spLocks noChangeArrowheads="1"/>
          </p:cNvSpPr>
          <p:nvPr/>
        </p:nvSpPr>
        <p:spPr bwMode="auto">
          <a:xfrm>
            <a:off x="7385050" y="246063"/>
            <a:ext cx="860425" cy="379412"/>
          </a:xfrm>
          <a:prstGeom prst="rect">
            <a:avLst/>
          </a:prstGeom>
          <a:solidFill>
            <a:srgbClr val="333399"/>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p>
        </p:txBody>
      </p:sp>
      <p:sp>
        <p:nvSpPr>
          <p:cNvPr id="97285" name="AutoShape 5">
            <a:hlinkClick r:id="rId3" action="ppaction://hlinksldjump"/>
          </p:cNvPr>
          <p:cNvSpPr>
            <a:spLocks noChangeArrowheads="1"/>
          </p:cNvSpPr>
          <p:nvPr/>
        </p:nvSpPr>
        <p:spPr bwMode="auto">
          <a:xfrm>
            <a:off x="8269288" y="6500813"/>
            <a:ext cx="425450" cy="357187"/>
          </a:xfrm>
          <a:prstGeom prst="rightArrow">
            <a:avLst>
              <a:gd name="adj1" fmla="val 50000"/>
              <a:gd name="adj2" fmla="val 29778"/>
            </a:avLst>
          </a:prstGeom>
          <a:solidFill>
            <a:srgbClr val="FFCC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3888598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box(in)">
                                      <p:cBhvr>
                                        <p:cTn id="7"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E11C70F-38E1-464F-BFD1-25D140BA7B33}" type="slidenum">
              <a:rPr lang="en-US"/>
              <a:pPr/>
              <a:t>5</a:t>
            </a:fld>
            <a:endParaRPr lang="en-US"/>
          </a:p>
        </p:txBody>
      </p:sp>
      <p:sp>
        <p:nvSpPr>
          <p:cNvPr id="575490" name="Rectangle 2"/>
          <p:cNvSpPr>
            <a:spLocks noChangeArrowheads="1"/>
          </p:cNvSpPr>
          <p:nvPr/>
        </p:nvSpPr>
        <p:spPr bwMode="auto">
          <a:xfrm>
            <a:off x="152400" y="1676400"/>
            <a:ext cx="91440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buFontTx/>
              <a:buChar char="•"/>
            </a:pPr>
            <a:r>
              <a:rPr lang="es-ES_tradnl" sz="2400">
                <a:solidFill>
                  <a:srgbClr val="A50021"/>
                </a:solidFill>
                <a:latin typeface="Arial" pitchFamily="34" charset="0"/>
              </a:rPr>
              <a:t>TERCERA GENERACION (Cont.)</a:t>
            </a:r>
            <a:endParaRPr lang="es-ES_tradnl" sz="2000" b="0">
              <a:latin typeface="Arial" pitchFamily="34" charset="0"/>
            </a:endParaRPr>
          </a:p>
          <a:p>
            <a:pPr lvl="3" algn="l">
              <a:spcBef>
                <a:spcPct val="0"/>
              </a:spcBef>
              <a:buFontTx/>
              <a:buChar char="•"/>
            </a:pPr>
            <a:r>
              <a:rPr lang="es-ES_tradnl" sz="2000" b="0">
                <a:latin typeface="Arial" pitchFamily="34" charset="0"/>
              </a:rPr>
              <a:t>No dañar el medio ambiente</a:t>
            </a:r>
          </a:p>
          <a:p>
            <a:pPr lvl="3" algn="l">
              <a:spcBef>
                <a:spcPct val="0"/>
              </a:spcBef>
              <a:buFontTx/>
              <a:buChar char="•"/>
            </a:pPr>
            <a:r>
              <a:rPr lang="es-ES_tradnl" sz="2000" b="0">
                <a:latin typeface="Arial" pitchFamily="34" charset="0"/>
              </a:rPr>
              <a:t>Mayor costo-efectividad del mantenimiento.</a:t>
            </a:r>
          </a:p>
          <a:p>
            <a:pPr lvl="1" algn="l">
              <a:spcBef>
                <a:spcPct val="0"/>
              </a:spcBef>
              <a:buFont typeface="Symbol" pitchFamily="18" charset="2"/>
              <a:buNone/>
            </a:pPr>
            <a:r>
              <a:rPr lang="es-ES_tradnl" sz="2000" b="0">
                <a:latin typeface="Arial" pitchFamily="34" charset="0"/>
              </a:rPr>
              <a:t>Respuesta de Mantenimiento:</a:t>
            </a:r>
          </a:p>
          <a:p>
            <a:pPr lvl="3" algn="l">
              <a:spcBef>
                <a:spcPct val="0"/>
              </a:spcBef>
              <a:buFontTx/>
              <a:buChar char="•"/>
            </a:pPr>
            <a:r>
              <a:rPr lang="es-ES_tradnl" sz="2000" b="0">
                <a:latin typeface="Arial" pitchFamily="34" charset="0"/>
              </a:rPr>
              <a:t>Monitoreo de condiciones</a:t>
            </a:r>
          </a:p>
          <a:p>
            <a:pPr lvl="3" algn="l">
              <a:spcBef>
                <a:spcPct val="0"/>
              </a:spcBef>
              <a:buFontTx/>
              <a:buChar char="•"/>
            </a:pPr>
            <a:r>
              <a:rPr lang="es-ES_tradnl" sz="2000" b="0">
                <a:latin typeface="Arial" pitchFamily="34" charset="0"/>
              </a:rPr>
              <a:t>Nuevas técnicas de Mantenimiento</a:t>
            </a:r>
          </a:p>
          <a:p>
            <a:pPr lvl="3" algn="l">
              <a:spcBef>
                <a:spcPct val="0"/>
              </a:spcBef>
              <a:buFontTx/>
              <a:buChar char="•"/>
            </a:pPr>
            <a:r>
              <a:rPr lang="es-ES_tradnl" sz="2000" b="0">
                <a:latin typeface="Arial" pitchFamily="34" charset="0"/>
              </a:rPr>
              <a:t>Diseño de equipos más confiables y más mantenibles</a:t>
            </a:r>
          </a:p>
          <a:p>
            <a:pPr lvl="3" algn="l">
              <a:spcBef>
                <a:spcPct val="0"/>
              </a:spcBef>
              <a:buFontTx/>
              <a:buChar char="•"/>
            </a:pPr>
            <a:r>
              <a:rPr lang="es-ES_tradnl" sz="2000" b="0">
                <a:latin typeface="Arial" pitchFamily="34" charset="0"/>
              </a:rPr>
              <a:t>Sistemas expertos</a:t>
            </a:r>
          </a:p>
          <a:p>
            <a:pPr lvl="3" algn="l">
              <a:spcBef>
                <a:spcPct val="0"/>
              </a:spcBef>
              <a:buFontTx/>
              <a:buChar char="•"/>
            </a:pPr>
            <a:r>
              <a:rPr lang="es-ES_tradnl" sz="2000" b="0">
                <a:latin typeface="Arial" pitchFamily="34" charset="0"/>
              </a:rPr>
              <a:t>Estudios de riesgos</a:t>
            </a:r>
          </a:p>
          <a:p>
            <a:pPr lvl="3" algn="l">
              <a:spcBef>
                <a:spcPct val="0"/>
              </a:spcBef>
              <a:buFontTx/>
              <a:buChar char="•"/>
            </a:pPr>
            <a:r>
              <a:rPr lang="es-ES_tradnl" sz="2000" b="0">
                <a:latin typeface="Arial" pitchFamily="34" charset="0"/>
              </a:rPr>
              <a:t>PC pequeños y rápidos</a:t>
            </a:r>
          </a:p>
          <a:p>
            <a:pPr lvl="3" algn="l">
              <a:spcBef>
                <a:spcPct val="0"/>
              </a:spcBef>
              <a:buFontTx/>
              <a:buChar char="•"/>
            </a:pPr>
            <a:r>
              <a:rPr lang="es-ES_tradnl" sz="2000" b="0">
                <a:latin typeface="Arial" pitchFamily="34" charset="0"/>
              </a:rPr>
              <a:t>Análisis de efectos y modos de fallas (FMEA)</a:t>
            </a:r>
          </a:p>
          <a:p>
            <a:pPr lvl="3" algn="l">
              <a:spcBef>
                <a:spcPct val="0"/>
              </a:spcBef>
              <a:buFontTx/>
              <a:buChar char="•"/>
            </a:pPr>
            <a:r>
              <a:rPr lang="es-ES_tradnl" sz="2000" b="0">
                <a:latin typeface="Arial" pitchFamily="34" charset="0"/>
              </a:rPr>
              <a:t>Cuadrillas de trabajos y técnicos multitareas</a:t>
            </a:r>
          </a:p>
          <a:p>
            <a:pPr lvl="1" algn="l"/>
            <a:endParaRPr lang="es-ES_tradnl" sz="2000" b="0">
              <a:latin typeface="Arial" pitchFamily="34" charset="0"/>
            </a:endParaRPr>
          </a:p>
        </p:txBody>
      </p:sp>
      <p:sp>
        <p:nvSpPr>
          <p:cNvPr id="575492" name="Rectangle 4"/>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EL CAMBIANTE MUNDO DEL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79563" y="152400"/>
            <a:ext cx="7564437" cy="920750"/>
          </a:xfrm>
        </p:spPr>
        <p:txBody>
          <a:bodyPr>
            <a:normAutofit/>
          </a:bodyPr>
          <a:lstStyle/>
          <a:p>
            <a:r>
              <a:rPr lang="en-US" sz="2800" i="1">
                <a:solidFill>
                  <a:srgbClr val="FF6600"/>
                </a:solidFill>
                <a:latin typeface="Times New Roman" pitchFamily="18" charset="0"/>
              </a:rPr>
              <a:t>Cómo Deben Registrarse las Fallas Funcionales ?</a:t>
            </a:r>
          </a:p>
        </p:txBody>
      </p:sp>
      <p:sp>
        <p:nvSpPr>
          <p:cNvPr id="6" name="4 Marcador de número de diapositiva"/>
          <p:cNvSpPr>
            <a:spLocks noGrp="1"/>
          </p:cNvSpPr>
          <p:nvPr>
            <p:ph type="sldNum" sz="quarter" idx="12"/>
          </p:nvPr>
        </p:nvSpPr>
        <p:spPr/>
        <p:txBody>
          <a:bodyPr>
            <a:normAutofit/>
          </a:bodyPr>
          <a:lstStyle/>
          <a:p>
            <a:fld id="{71B932B1-4662-43C3-88DC-2CBD1261382E}" type="slidenum">
              <a:rPr lang="en-CA"/>
              <a:pPr/>
              <a:t>50</a:t>
            </a:fld>
            <a:endParaRPr lang="en-CA"/>
          </a:p>
        </p:txBody>
      </p:sp>
      <p:graphicFrame>
        <p:nvGraphicFramePr>
          <p:cNvPr id="99331" name="Object 3"/>
          <p:cNvGraphicFramePr>
            <a:graphicFrameLocks noChangeAspect="1"/>
          </p:cNvGraphicFramePr>
          <p:nvPr>
            <p:extLst>
              <p:ext uri="{D42A27DB-BD31-4B8C-83A1-F6EECF244321}">
                <p14:modId xmlns:p14="http://schemas.microsoft.com/office/powerpoint/2010/main" xmlns="" val="1610174893"/>
              </p:ext>
            </p:extLst>
          </p:nvPr>
        </p:nvGraphicFramePr>
        <p:xfrm>
          <a:off x="863600" y="952500"/>
          <a:ext cx="7975600" cy="5270500"/>
        </p:xfrm>
        <a:graphic>
          <a:graphicData uri="http://schemas.openxmlformats.org/presentationml/2006/ole">
            <p:oleObj spid="_x0000_s661571" name="Worksheet" r:id="rId4" imgW="6229502" imgH="4124249" progId="Excel.Sheet.8">
              <p:embed/>
            </p:oleObj>
          </a:graphicData>
        </a:graphic>
      </p:graphicFrame>
      <p:sp>
        <p:nvSpPr>
          <p:cNvPr id="99333" name="Text Box 5"/>
          <p:cNvSpPr txBox="1">
            <a:spLocks noChangeArrowheads="1"/>
          </p:cNvSpPr>
          <p:nvPr/>
        </p:nvSpPr>
        <p:spPr bwMode="auto">
          <a:xfrm>
            <a:off x="7689850" y="0"/>
            <a:ext cx="873125" cy="379413"/>
          </a:xfrm>
          <a:prstGeom prst="rect">
            <a:avLst/>
          </a:prstGeom>
          <a:solidFill>
            <a:srgbClr val="0099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800">
                <a:solidFill>
                  <a:srgbClr val="FFFFFF"/>
                </a:solidFill>
              </a:rPr>
              <a:t>Fallas</a:t>
            </a:r>
            <a:endParaRPr lang="en-US" sz="1800" i="1">
              <a:solidFill>
                <a:srgbClr val="FFFFFF"/>
              </a:solidFill>
            </a:endParaRPr>
          </a:p>
        </p:txBody>
      </p:sp>
      <p:pic>
        <p:nvPicPr>
          <p:cNvPr id="99334" name="Picture 6" descr="gasTurbineExhaus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7263" y="3473450"/>
            <a:ext cx="3467100" cy="179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86851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066800" y="1944688"/>
            <a:ext cx="7086600" cy="1169987"/>
          </a:xfrm>
        </p:spPr>
        <p:txBody>
          <a:bodyPr/>
          <a:lstStyle/>
          <a:p>
            <a:r>
              <a:rPr lang="en-US" i="1">
                <a:solidFill>
                  <a:srgbClr val="D26900"/>
                </a:solidFill>
                <a:effectLst/>
                <a:latin typeface="Times New Roman" pitchFamily="18" charset="0"/>
              </a:rPr>
              <a:t>RCM</a:t>
            </a:r>
          </a:p>
        </p:txBody>
      </p:sp>
      <p:sp>
        <p:nvSpPr>
          <p:cNvPr id="105479" name="Rectangle 7"/>
          <p:cNvSpPr>
            <a:spLocks noGrp="1" noChangeArrowheads="1"/>
          </p:cNvSpPr>
          <p:nvPr>
            <p:ph type="subTitle" idx="1"/>
          </p:nvPr>
        </p:nvSpPr>
        <p:spPr/>
        <p:txBody>
          <a:bodyPr/>
          <a:lstStyle/>
          <a:p>
            <a:r>
              <a:rPr lang="es-CO" i="1"/>
              <a:t>Modos de Falla</a:t>
            </a:r>
            <a:endParaRPr lang="en-CA" i="1"/>
          </a:p>
        </p:txBody>
      </p:sp>
      <p:sp>
        <p:nvSpPr>
          <p:cNvPr id="4" name="Rectangle 20"/>
          <p:cNvSpPr>
            <a:spLocks noGrp="1" noChangeArrowheads="1"/>
          </p:cNvSpPr>
          <p:nvPr>
            <p:ph type="sldNum" sz="quarter" idx="12"/>
          </p:nvPr>
        </p:nvSpPr>
        <p:spPr>
          <a:xfrm>
            <a:off x="6705600" y="6248400"/>
            <a:ext cx="1905000" cy="457200"/>
          </a:xfrm>
          <a:prstGeom prst="rect">
            <a:avLst/>
          </a:prstGeom>
        </p:spPr>
        <p:txBody>
          <a:bodyPr/>
          <a:lstStyle/>
          <a:p>
            <a:fld id="{510ECC6C-3030-44A5-AB0E-B79B85A5B9E8}" type="slidenum">
              <a:rPr lang="en-CA"/>
              <a:pPr/>
              <a:t>51</a:t>
            </a:fld>
            <a:endParaRPr lang="en-CA"/>
          </a:p>
        </p:txBody>
      </p:sp>
    </p:spTree>
    <p:extLst>
      <p:ext uri="{BB962C8B-B14F-4D97-AF65-F5344CB8AC3E}">
        <p14:creationId xmlns:p14="http://schemas.microsoft.com/office/powerpoint/2010/main" xmlns="" val="1107469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6" name="Rectangle 6"/>
          <p:cNvSpPr>
            <a:spLocks noGrp="1" noChangeArrowheads="1"/>
          </p:cNvSpPr>
          <p:nvPr>
            <p:ph type="title"/>
          </p:nvPr>
        </p:nvSpPr>
        <p:spPr>
          <a:xfrm>
            <a:off x="3003550" y="177800"/>
            <a:ext cx="3440113" cy="936625"/>
          </a:xfrm>
        </p:spPr>
        <p:txBody>
          <a:bodyPr>
            <a:normAutofit/>
          </a:bodyPr>
          <a:lstStyle/>
          <a:p>
            <a:r>
              <a:rPr lang="en-CA" sz="3200" i="1">
                <a:solidFill>
                  <a:srgbClr val="D66B00"/>
                </a:solidFill>
                <a:latin typeface="Times New Roman" pitchFamily="18" charset="0"/>
              </a:rPr>
              <a:t>Modo de Falla</a:t>
            </a:r>
          </a:p>
        </p:txBody>
      </p:sp>
      <p:sp>
        <p:nvSpPr>
          <p:cNvPr id="5" name="4 Marcador de número de diapositiva"/>
          <p:cNvSpPr>
            <a:spLocks noGrp="1"/>
          </p:cNvSpPr>
          <p:nvPr>
            <p:ph type="sldNum" sz="quarter" idx="12"/>
          </p:nvPr>
        </p:nvSpPr>
        <p:spPr/>
        <p:txBody>
          <a:bodyPr>
            <a:normAutofit/>
          </a:bodyPr>
          <a:lstStyle/>
          <a:p>
            <a:fld id="{E8414464-B91E-4C88-9565-ACF96034D4D8}" type="slidenum">
              <a:rPr lang="en-CA"/>
              <a:pPr/>
              <a:t>52</a:t>
            </a:fld>
            <a:endParaRPr lang="en-CA"/>
          </a:p>
        </p:txBody>
      </p:sp>
      <p:graphicFrame>
        <p:nvGraphicFramePr>
          <p:cNvPr id="107523" name="Object 3"/>
          <p:cNvGraphicFramePr>
            <a:graphicFrameLocks noChangeAspect="1"/>
          </p:cNvGraphicFramePr>
          <p:nvPr>
            <p:extLst>
              <p:ext uri="{D42A27DB-BD31-4B8C-83A1-F6EECF244321}">
                <p14:modId xmlns:p14="http://schemas.microsoft.com/office/powerpoint/2010/main" xmlns="" val="2614471139"/>
              </p:ext>
            </p:extLst>
          </p:nvPr>
        </p:nvGraphicFramePr>
        <p:xfrm>
          <a:off x="0" y="1092200"/>
          <a:ext cx="9207500" cy="5308600"/>
        </p:xfrm>
        <a:graphic>
          <a:graphicData uri="http://schemas.openxmlformats.org/presentationml/2006/ole">
            <p:oleObj spid="_x0000_s662595" name="Worksheet" r:id="rId4" imgW="9458249" imgH="4838700" progId="Excel.Sheet.8">
              <p:embed/>
            </p:oleObj>
          </a:graphicData>
        </a:graphic>
      </p:graphicFrame>
      <p:sp>
        <p:nvSpPr>
          <p:cNvPr id="107525" name="Rectangle 5"/>
          <p:cNvSpPr>
            <a:spLocks noChangeArrowheads="1"/>
          </p:cNvSpPr>
          <p:nvPr/>
        </p:nvSpPr>
        <p:spPr bwMode="auto">
          <a:xfrm>
            <a:off x="4751388" y="2282825"/>
            <a:ext cx="4392612" cy="2676525"/>
          </a:xfrm>
          <a:prstGeom prst="rect">
            <a:avLst/>
          </a:prstGeom>
          <a:solidFill>
            <a:schemeClr val="tx2">
              <a:lumMod val="20000"/>
              <a:lumOff val="80000"/>
            </a:schemeClr>
          </a:solidFill>
          <a:ln w="28575" cap="sq">
            <a:solidFill>
              <a:srgbClr val="009900"/>
            </a:solidFill>
            <a:miter lim="800000"/>
            <a:headEnd/>
            <a:tailEnd/>
          </a:ln>
          <a:effectLst>
            <a:outerShdw dist="107763" dir="18900000" algn="ctr" rotWithShape="0">
              <a:schemeClr val="bg2"/>
            </a:outerShdw>
          </a:effectLst>
        </p:spPr>
        <p:txBody>
          <a:bodyPr anchor="ctr">
            <a:spAutoFit/>
          </a:bodyPr>
          <a:lstStyle/>
          <a:p>
            <a:pPr marL="173038" indent="-173038" eaLnBrk="0" hangingPunct="0"/>
            <a:r>
              <a:rPr lang="en-US" sz="2400" dirty="0">
                <a:solidFill>
                  <a:srgbClr val="FF0000"/>
                </a:solidFill>
              </a:rPr>
              <a:t>• </a:t>
            </a:r>
            <a:r>
              <a:rPr lang="en-US" sz="2400" dirty="0" err="1">
                <a:solidFill>
                  <a:srgbClr val="FF0000"/>
                </a:solidFill>
              </a:rPr>
              <a:t>Cuál</a:t>
            </a:r>
            <a:r>
              <a:rPr lang="en-US" sz="2400" dirty="0">
                <a:solidFill>
                  <a:srgbClr val="FF0000"/>
                </a:solidFill>
              </a:rPr>
              <a:t> </a:t>
            </a:r>
            <a:r>
              <a:rPr lang="en-US" sz="2400" dirty="0" err="1">
                <a:solidFill>
                  <a:srgbClr val="FF0000"/>
                </a:solidFill>
              </a:rPr>
              <a:t>fue</a:t>
            </a:r>
            <a:r>
              <a:rPr lang="en-US" sz="2400" dirty="0">
                <a:solidFill>
                  <a:srgbClr val="FF0000"/>
                </a:solidFill>
              </a:rPr>
              <a:t> la </a:t>
            </a:r>
            <a:r>
              <a:rPr lang="en-US" sz="2400" dirty="0" err="1">
                <a:solidFill>
                  <a:srgbClr val="FF0000"/>
                </a:solidFill>
              </a:rPr>
              <a:t>causa</a:t>
            </a:r>
            <a:r>
              <a:rPr lang="en-US" sz="2400" dirty="0">
                <a:solidFill>
                  <a:srgbClr val="FF0000"/>
                </a:solidFill>
              </a:rPr>
              <a:t> de la </a:t>
            </a:r>
            <a:r>
              <a:rPr lang="en-US" sz="2400" dirty="0" err="1">
                <a:solidFill>
                  <a:srgbClr val="FF0000"/>
                </a:solidFill>
              </a:rPr>
              <a:t>falla</a:t>
            </a:r>
            <a:r>
              <a:rPr lang="en-US" sz="2400" dirty="0">
                <a:solidFill>
                  <a:srgbClr val="FF0000"/>
                </a:solidFill>
              </a:rPr>
              <a:t>?</a:t>
            </a:r>
            <a:endParaRPr lang="en-US" sz="2400" i="1" dirty="0">
              <a:solidFill>
                <a:srgbClr val="FF0000"/>
              </a:solidFill>
            </a:endParaRPr>
          </a:p>
          <a:p>
            <a:pPr marL="173038" indent="-173038" eaLnBrk="0" hangingPunct="0"/>
            <a:r>
              <a:rPr lang="en-US" sz="2400" dirty="0">
                <a:solidFill>
                  <a:srgbClr val="000000"/>
                </a:solidFill>
              </a:rPr>
              <a:t>• </a:t>
            </a:r>
            <a:r>
              <a:rPr lang="en-US" sz="2400" dirty="0" err="1">
                <a:solidFill>
                  <a:srgbClr val="000000"/>
                </a:solidFill>
              </a:rPr>
              <a:t>Cuáles</a:t>
            </a:r>
            <a:r>
              <a:rPr lang="en-US" sz="2400" dirty="0">
                <a:solidFill>
                  <a:srgbClr val="000000"/>
                </a:solidFill>
              </a:rPr>
              <a:t> </a:t>
            </a:r>
            <a:r>
              <a:rPr lang="en-US" sz="2400" dirty="0" err="1">
                <a:solidFill>
                  <a:srgbClr val="000000"/>
                </a:solidFill>
              </a:rPr>
              <a:t>modos</a:t>
            </a:r>
            <a:r>
              <a:rPr lang="en-US" sz="2400" dirty="0">
                <a:solidFill>
                  <a:srgbClr val="000000"/>
                </a:solidFill>
              </a:rPr>
              <a:t> de </a:t>
            </a:r>
            <a:r>
              <a:rPr lang="en-US" sz="2400" dirty="0" err="1">
                <a:solidFill>
                  <a:srgbClr val="000000"/>
                </a:solidFill>
              </a:rPr>
              <a:t>falla</a:t>
            </a:r>
            <a:r>
              <a:rPr lang="en-US" sz="2400" dirty="0">
                <a:solidFill>
                  <a:srgbClr val="000000"/>
                </a:solidFill>
              </a:rPr>
              <a:t> </a:t>
            </a:r>
            <a:r>
              <a:rPr lang="en-US" sz="2400" dirty="0" err="1">
                <a:solidFill>
                  <a:srgbClr val="000000"/>
                </a:solidFill>
              </a:rPr>
              <a:t>deben</a:t>
            </a:r>
            <a:r>
              <a:rPr lang="en-US" sz="2400" dirty="0">
                <a:solidFill>
                  <a:srgbClr val="000000"/>
                </a:solidFill>
              </a:rPr>
              <a:t> </a:t>
            </a:r>
            <a:r>
              <a:rPr lang="en-US" sz="2400" dirty="0" err="1">
                <a:solidFill>
                  <a:srgbClr val="000000"/>
                </a:solidFill>
              </a:rPr>
              <a:t>ser</a:t>
            </a:r>
            <a:r>
              <a:rPr lang="en-US" sz="2400" dirty="0">
                <a:solidFill>
                  <a:srgbClr val="000000"/>
                </a:solidFill>
              </a:rPr>
              <a:t> </a:t>
            </a:r>
            <a:r>
              <a:rPr lang="en-US" sz="2400" dirty="0" err="1">
                <a:solidFill>
                  <a:srgbClr val="000000"/>
                </a:solidFill>
              </a:rPr>
              <a:t>listados</a:t>
            </a:r>
            <a:r>
              <a:rPr lang="en-US" sz="2400" dirty="0">
                <a:solidFill>
                  <a:srgbClr val="000000"/>
                </a:solidFill>
              </a:rPr>
              <a:t> ?</a:t>
            </a:r>
          </a:p>
          <a:p>
            <a:pPr marL="173038" indent="-173038" eaLnBrk="0" hangingPunct="0"/>
            <a:r>
              <a:rPr lang="en-US" sz="2400" dirty="0">
                <a:solidFill>
                  <a:srgbClr val="000000"/>
                </a:solidFill>
              </a:rPr>
              <a:t>• </a:t>
            </a:r>
            <a:r>
              <a:rPr lang="en-US" sz="2400" dirty="0" err="1">
                <a:solidFill>
                  <a:srgbClr val="000000"/>
                </a:solidFill>
              </a:rPr>
              <a:t>Describiendo</a:t>
            </a:r>
            <a:r>
              <a:rPr lang="en-US" sz="2400" dirty="0">
                <a:solidFill>
                  <a:srgbClr val="000000"/>
                </a:solidFill>
              </a:rPr>
              <a:t> </a:t>
            </a:r>
            <a:r>
              <a:rPr lang="en-US" sz="2400" dirty="0" err="1">
                <a:solidFill>
                  <a:srgbClr val="000000"/>
                </a:solidFill>
              </a:rPr>
              <a:t>Modos</a:t>
            </a:r>
            <a:r>
              <a:rPr lang="en-US" sz="2400" dirty="0">
                <a:solidFill>
                  <a:srgbClr val="000000"/>
                </a:solidFill>
              </a:rPr>
              <a:t> de </a:t>
            </a:r>
            <a:r>
              <a:rPr lang="en-US" sz="2400" dirty="0" err="1">
                <a:solidFill>
                  <a:srgbClr val="000000"/>
                </a:solidFill>
              </a:rPr>
              <a:t>Falla</a:t>
            </a:r>
            <a:endParaRPr lang="en-US" sz="2400" dirty="0">
              <a:solidFill>
                <a:srgbClr val="000000"/>
              </a:solidFill>
            </a:endParaRPr>
          </a:p>
          <a:p>
            <a:pPr marL="173038" indent="-173038" eaLnBrk="0" hangingPunct="0"/>
            <a:r>
              <a:rPr lang="en-US" sz="2400" dirty="0">
                <a:solidFill>
                  <a:srgbClr val="000000"/>
                </a:solidFill>
              </a:rPr>
              <a:t>• </a:t>
            </a:r>
            <a:r>
              <a:rPr lang="en-US" sz="2400" dirty="0" err="1">
                <a:solidFill>
                  <a:srgbClr val="000000"/>
                </a:solidFill>
              </a:rPr>
              <a:t>Cómo</a:t>
            </a:r>
            <a:r>
              <a:rPr lang="en-US" sz="2400" dirty="0">
                <a:solidFill>
                  <a:srgbClr val="000000"/>
                </a:solidFill>
              </a:rPr>
              <a:t> </a:t>
            </a:r>
            <a:r>
              <a:rPr lang="en-US" sz="2400" dirty="0" err="1">
                <a:solidFill>
                  <a:srgbClr val="000000"/>
                </a:solidFill>
              </a:rPr>
              <a:t>deben</a:t>
            </a:r>
            <a:r>
              <a:rPr lang="en-US" sz="2400" dirty="0">
                <a:solidFill>
                  <a:srgbClr val="000000"/>
                </a:solidFill>
              </a:rPr>
              <a:t> </a:t>
            </a:r>
            <a:r>
              <a:rPr lang="en-US" sz="2400" dirty="0" err="1">
                <a:solidFill>
                  <a:srgbClr val="000000"/>
                </a:solidFill>
              </a:rPr>
              <a:t>registrarse</a:t>
            </a:r>
            <a:r>
              <a:rPr lang="en-US" sz="2400" dirty="0">
                <a:solidFill>
                  <a:srgbClr val="000000"/>
                </a:solidFill>
              </a:rPr>
              <a:t> los </a:t>
            </a:r>
            <a:r>
              <a:rPr lang="en-US" sz="2400" dirty="0" err="1">
                <a:solidFill>
                  <a:srgbClr val="000000"/>
                </a:solidFill>
              </a:rPr>
              <a:t>Modos</a:t>
            </a:r>
            <a:r>
              <a:rPr lang="en-US" sz="2400" dirty="0">
                <a:solidFill>
                  <a:srgbClr val="000000"/>
                </a:solidFill>
              </a:rPr>
              <a:t> de </a:t>
            </a:r>
            <a:r>
              <a:rPr lang="en-US" sz="2400" dirty="0" err="1">
                <a:solidFill>
                  <a:srgbClr val="000000"/>
                </a:solidFill>
              </a:rPr>
              <a:t>Falla</a:t>
            </a:r>
            <a:endParaRPr lang="en-US" sz="2400" dirty="0">
              <a:solidFill>
                <a:srgbClr val="000000"/>
              </a:solidFill>
            </a:endParaRPr>
          </a:p>
          <a:p>
            <a:pPr marL="173038" indent="-173038" eaLnBrk="0" hangingPunct="0"/>
            <a:endParaRPr lang="en-US" sz="2400" dirty="0">
              <a:solidFill>
                <a:srgbClr val="000000"/>
              </a:solidFill>
            </a:endParaRPr>
          </a:p>
        </p:txBody>
      </p:sp>
    </p:spTree>
    <p:extLst>
      <p:ext uri="{BB962C8B-B14F-4D97-AF65-F5344CB8AC3E}">
        <p14:creationId xmlns:p14="http://schemas.microsoft.com/office/powerpoint/2010/main" xmlns="" val="115356630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3" name="Rectangle 5"/>
          <p:cNvSpPr>
            <a:spLocks noGrp="1" noChangeArrowheads="1"/>
          </p:cNvSpPr>
          <p:nvPr>
            <p:ph type="title"/>
          </p:nvPr>
        </p:nvSpPr>
        <p:spPr>
          <a:xfrm>
            <a:off x="2478088" y="584200"/>
            <a:ext cx="4416425" cy="936625"/>
          </a:xfrm>
        </p:spPr>
        <p:txBody>
          <a:bodyPr/>
          <a:lstStyle/>
          <a:p>
            <a:r>
              <a:rPr lang="en-CA" sz="3200" i="1">
                <a:solidFill>
                  <a:srgbClr val="D66B00"/>
                </a:solidFill>
                <a:latin typeface="Times New Roman" pitchFamily="18" charset="0"/>
              </a:rPr>
              <a:t>Modo de Falla</a:t>
            </a:r>
          </a:p>
        </p:txBody>
      </p:sp>
      <p:sp>
        <p:nvSpPr>
          <p:cNvPr id="4" name="4 Marcador de número de diapositiva"/>
          <p:cNvSpPr>
            <a:spLocks noGrp="1"/>
          </p:cNvSpPr>
          <p:nvPr>
            <p:ph type="sldNum" sz="quarter" idx="12"/>
          </p:nvPr>
        </p:nvSpPr>
        <p:spPr/>
        <p:txBody>
          <a:bodyPr>
            <a:normAutofit/>
          </a:bodyPr>
          <a:lstStyle/>
          <a:p>
            <a:fld id="{5F83C9EA-9923-4FBA-A3FB-095734DFA95C}" type="slidenum">
              <a:rPr lang="en-CA"/>
              <a:pPr/>
              <a:t>53</a:t>
            </a:fld>
            <a:endParaRPr lang="en-CA"/>
          </a:p>
        </p:txBody>
      </p:sp>
      <p:sp>
        <p:nvSpPr>
          <p:cNvPr id="109571" name="Rectangle 3"/>
          <p:cNvSpPr>
            <a:spLocks noChangeArrowheads="1"/>
          </p:cNvSpPr>
          <p:nvPr/>
        </p:nvSpPr>
        <p:spPr bwMode="auto">
          <a:xfrm>
            <a:off x="1000126" y="1447800"/>
            <a:ext cx="7645400" cy="5262979"/>
          </a:xfrm>
          <a:prstGeom prst="rect">
            <a:avLst/>
          </a:prstGeom>
          <a:solidFill>
            <a:schemeClr val="tx2">
              <a:lumMod val="20000"/>
              <a:lumOff val="80000"/>
            </a:schemeClr>
          </a:solidFill>
          <a:ln>
            <a:noFill/>
          </a:ln>
          <a:effectLst>
            <a:outerShdw dist="107763" dir="18900000" algn="ctr" rotWithShape="0">
              <a:schemeClr val="bg2"/>
            </a:outerShdw>
          </a:effectLst>
        </p:spPr>
        <p:txBody>
          <a:bodyPr anchor="ctr">
            <a:spAutoFit/>
          </a:bodyPr>
          <a:lstStyle/>
          <a:p>
            <a:pPr marL="342900" indent="-342900" eaLnBrk="0" hangingPunct="0"/>
            <a:r>
              <a:rPr lang="en-US" sz="2400" i="1" dirty="0" err="1"/>
              <a:t>Qué</a:t>
            </a:r>
            <a:r>
              <a:rPr lang="en-US" sz="2400" i="1" dirty="0"/>
              <a:t> </a:t>
            </a:r>
            <a:r>
              <a:rPr lang="en-US" sz="2400" i="1" dirty="0" err="1"/>
              <a:t>es</a:t>
            </a:r>
            <a:r>
              <a:rPr lang="en-US" sz="2400" i="1" dirty="0"/>
              <a:t> un </a:t>
            </a:r>
            <a:r>
              <a:rPr lang="en-US" sz="2400" i="1" dirty="0" err="1"/>
              <a:t>Modo</a:t>
            </a:r>
            <a:r>
              <a:rPr lang="en-US" sz="2400" i="1" dirty="0"/>
              <a:t> de </a:t>
            </a:r>
            <a:r>
              <a:rPr lang="en-US" sz="2400" i="1" dirty="0" err="1"/>
              <a:t>Falla</a:t>
            </a:r>
            <a:r>
              <a:rPr lang="en-US" sz="2400" i="1" dirty="0"/>
              <a:t>?</a:t>
            </a:r>
          </a:p>
          <a:p>
            <a:pPr marL="342900" indent="-342900" eaLnBrk="0" hangingPunct="0"/>
            <a:endParaRPr lang="en-US" sz="2400" i="1" dirty="0">
              <a:solidFill>
                <a:schemeClr val="bg2"/>
              </a:solidFill>
            </a:endParaRPr>
          </a:p>
          <a:p>
            <a:pPr marL="342900" indent="-342900" algn="just" eaLnBrk="0" hangingPunct="0"/>
            <a:r>
              <a:rPr lang="en-US" sz="2400" i="1" dirty="0"/>
              <a:t>• Un </a:t>
            </a:r>
            <a:r>
              <a:rPr lang="en-US" sz="2400" i="1" dirty="0" err="1"/>
              <a:t>modo</a:t>
            </a:r>
            <a:r>
              <a:rPr lang="en-US" sz="2400" i="1" dirty="0"/>
              <a:t> de </a:t>
            </a:r>
            <a:r>
              <a:rPr lang="en-US" sz="2400" i="1" dirty="0" err="1"/>
              <a:t>falla</a:t>
            </a:r>
            <a:r>
              <a:rPr lang="en-US" sz="2400" i="1" dirty="0"/>
              <a:t> </a:t>
            </a:r>
            <a:r>
              <a:rPr lang="en-US" sz="2400" i="1" dirty="0" err="1"/>
              <a:t>es</a:t>
            </a:r>
            <a:r>
              <a:rPr lang="en-US" sz="2400" i="1" dirty="0"/>
              <a:t> un </a:t>
            </a:r>
            <a:r>
              <a:rPr lang="en-US" sz="2400" i="1" dirty="0" err="1"/>
              <a:t>evento</a:t>
            </a:r>
            <a:r>
              <a:rPr lang="en-US" sz="2400" i="1" dirty="0"/>
              <a:t> </a:t>
            </a:r>
            <a:r>
              <a:rPr lang="en-US" sz="2400" i="1" dirty="0" err="1"/>
              <a:t>que</a:t>
            </a:r>
            <a:r>
              <a:rPr lang="en-US" sz="2400" i="1" dirty="0"/>
              <a:t> </a:t>
            </a:r>
            <a:r>
              <a:rPr lang="en-US" sz="2400" i="1" dirty="0" err="1"/>
              <a:t>origina</a:t>
            </a:r>
            <a:r>
              <a:rPr lang="en-US" sz="2400" i="1" dirty="0"/>
              <a:t> un </a:t>
            </a:r>
            <a:r>
              <a:rPr lang="en-US" sz="2400" i="1" dirty="0" err="1"/>
              <a:t>estado</a:t>
            </a:r>
            <a:r>
              <a:rPr lang="en-US" sz="2400" i="1" dirty="0"/>
              <a:t> de </a:t>
            </a:r>
            <a:r>
              <a:rPr lang="en-US" sz="2400" i="1" dirty="0" err="1"/>
              <a:t>falla</a:t>
            </a:r>
            <a:r>
              <a:rPr lang="en-US" sz="2400" i="1" dirty="0"/>
              <a:t> (</a:t>
            </a:r>
            <a:r>
              <a:rPr lang="en-US" sz="2400" i="1" dirty="0" err="1"/>
              <a:t>una</a:t>
            </a:r>
            <a:r>
              <a:rPr lang="en-US" sz="2400" i="1" dirty="0"/>
              <a:t> </a:t>
            </a:r>
            <a:r>
              <a:rPr lang="en-US" sz="2400" i="1" dirty="0" err="1"/>
              <a:t>falla</a:t>
            </a:r>
            <a:r>
              <a:rPr lang="en-US" sz="2400" i="1" dirty="0"/>
              <a:t> </a:t>
            </a:r>
            <a:r>
              <a:rPr lang="en-US" sz="2400" i="1" dirty="0" err="1"/>
              <a:t>funcional</a:t>
            </a:r>
            <a:r>
              <a:rPr lang="en-US" sz="2400" i="1" dirty="0"/>
              <a:t>)</a:t>
            </a:r>
          </a:p>
          <a:p>
            <a:pPr marL="342900" indent="-342900" algn="just" eaLnBrk="0" hangingPunct="0"/>
            <a:endParaRPr lang="en-US" sz="2400" i="1" dirty="0"/>
          </a:p>
          <a:p>
            <a:pPr marL="342900" indent="-342900" algn="just" eaLnBrk="0" hangingPunct="0"/>
            <a:r>
              <a:rPr lang="en-US" sz="2400" i="1" dirty="0"/>
              <a:t>• La </a:t>
            </a:r>
            <a:r>
              <a:rPr lang="en-US" sz="2400" i="1" dirty="0" err="1"/>
              <a:t>descripción</a:t>
            </a:r>
            <a:r>
              <a:rPr lang="en-US" sz="2400" i="1" dirty="0"/>
              <a:t> de un </a:t>
            </a:r>
            <a:r>
              <a:rPr lang="en-US" sz="2400" i="1" dirty="0" err="1"/>
              <a:t>modo</a:t>
            </a:r>
            <a:r>
              <a:rPr lang="en-US" sz="2400" i="1" dirty="0"/>
              <a:t> de </a:t>
            </a:r>
            <a:r>
              <a:rPr lang="en-US" sz="2400" i="1" dirty="0" err="1"/>
              <a:t>falla</a:t>
            </a:r>
            <a:r>
              <a:rPr lang="en-US" sz="2400" i="1" dirty="0"/>
              <a:t> </a:t>
            </a:r>
            <a:r>
              <a:rPr lang="en-US" sz="2400" i="1" dirty="0" err="1"/>
              <a:t>debe</a:t>
            </a:r>
            <a:r>
              <a:rPr lang="en-US" sz="2400" i="1" dirty="0"/>
              <a:t> </a:t>
            </a:r>
            <a:r>
              <a:rPr lang="en-US" sz="2400" i="1" dirty="0" err="1"/>
              <a:t>consistir</a:t>
            </a:r>
            <a:r>
              <a:rPr lang="en-US" sz="2400" i="1" dirty="0"/>
              <a:t> de</a:t>
            </a:r>
          </a:p>
          <a:p>
            <a:pPr marL="800100" lvl="1" indent="-342900" algn="just" eaLnBrk="0" hangingPunct="0">
              <a:buFontTx/>
              <a:buAutoNum type="arabicPeriod"/>
            </a:pPr>
            <a:r>
              <a:rPr lang="en-US" sz="2400" i="1" dirty="0"/>
              <a:t>Un </a:t>
            </a:r>
            <a:r>
              <a:rPr lang="en-US" sz="2400" i="1" dirty="0" err="1"/>
              <a:t>sujeto</a:t>
            </a:r>
            <a:r>
              <a:rPr lang="en-US" sz="2400" i="1" dirty="0"/>
              <a:t> (“</a:t>
            </a:r>
            <a:r>
              <a:rPr lang="en-US" sz="2400" i="1" dirty="0" err="1"/>
              <a:t>filtro</a:t>
            </a:r>
            <a:r>
              <a:rPr lang="en-US" sz="2400" i="1" dirty="0"/>
              <a:t>”), y </a:t>
            </a:r>
          </a:p>
          <a:p>
            <a:pPr marL="800100" lvl="1" indent="-342900" algn="just" eaLnBrk="0" hangingPunct="0">
              <a:buFontTx/>
              <a:buAutoNum type="arabicPeriod"/>
            </a:pPr>
            <a:r>
              <a:rPr lang="en-US" sz="2400" i="1" dirty="0" err="1"/>
              <a:t>Una</a:t>
            </a:r>
            <a:r>
              <a:rPr lang="en-US" sz="2400" i="1" dirty="0"/>
              <a:t> </a:t>
            </a:r>
            <a:r>
              <a:rPr lang="en-US" sz="2400" i="1" dirty="0" err="1"/>
              <a:t>acción</a:t>
            </a:r>
            <a:r>
              <a:rPr lang="en-US" sz="2400" i="1" dirty="0"/>
              <a:t> (“</a:t>
            </a:r>
            <a:r>
              <a:rPr lang="en-US" sz="2400" i="1" dirty="0" err="1"/>
              <a:t>tapado</a:t>
            </a:r>
            <a:r>
              <a:rPr lang="en-US" sz="2400" i="1" dirty="0"/>
              <a:t>”), y</a:t>
            </a:r>
          </a:p>
          <a:p>
            <a:pPr marL="800100" lvl="1" indent="-342900" algn="just" eaLnBrk="0" hangingPunct="0">
              <a:buFontTx/>
              <a:buAutoNum type="arabicPeriod"/>
            </a:pPr>
            <a:r>
              <a:rPr lang="en-US" sz="2400" i="1" dirty="0" err="1"/>
              <a:t>Una</a:t>
            </a:r>
            <a:r>
              <a:rPr lang="en-US" sz="2400" i="1" dirty="0"/>
              <a:t> </a:t>
            </a:r>
            <a:r>
              <a:rPr lang="en-US" sz="2400" i="1" dirty="0" err="1"/>
              <a:t>causa</a:t>
            </a:r>
            <a:r>
              <a:rPr lang="en-US" sz="2400" i="1" dirty="0"/>
              <a:t>  (</a:t>
            </a:r>
            <a:r>
              <a:rPr lang="en-US" sz="2400" i="1" dirty="0" err="1"/>
              <a:t>opcional</a:t>
            </a:r>
            <a:r>
              <a:rPr lang="en-US" sz="2400" i="1" dirty="0"/>
              <a:t>) “</a:t>
            </a:r>
            <a:r>
              <a:rPr lang="en-US" sz="2400" i="1" dirty="0" err="1"/>
              <a:t>por</a:t>
            </a:r>
            <a:r>
              <a:rPr lang="en-US" sz="2400" i="1" dirty="0"/>
              <a:t> …, </a:t>
            </a:r>
            <a:r>
              <a:rPr lang="en-US" sz="2400" i="1" dirty="0" err="1"/>
              <a:t>debido</a:t>
            </a:r>
            <a:r>
              <a:rPr lang="en-US" sz="2400" i="1" dirty="0"/>
              <a:t> a..”</a:t>
            </a:r>
          </a:p>
          <a:p>
            <a:pPr marL="342900" indent="-342900" algn="just" eaLnBrk="0" hangingPunct="0"/>
            <a:endParaRPr lang="en-US" sz="2400" i="1" dirty="0">
              <a:solidFill>
                <a:schemeClr val="bg1"/>
              </a:solidFill>
            </a:endParaRPr>
          </a:p>
        </p:txBody>
      </p:sp>
    </p:spTree>
    <p:extLst>
      <p:ext uri="{BB962C8B-B14F-4D97-AF65-F5344CB8AC3E}">
        <p14:creationId xmlns:p14="http://schemas.microsoft.com/office/powerpoint/2010/main" xmlns="" val="223917426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314575" y="188913"/>
            <a:ext cx="2946400" cy="936625"/>
          </a:xfrm>
        </p:spPr>
        <p:txBody>
          <a:bodyPr>
            <a:normAutofit/>
          </a:bodyPr>
          <a:lstStyle/>
          <a:p>
            <a:r>
              <a:rPr lang="en-US" sz="3200" i="1">
                <a:solidFill>
                  <a:srgbClr val="D66B00"/>
                </a:solidFill>
                <a:latin typeface="Times New Roman" pitchFamily="18" charset="0"/>
              </a:rPr>
              <a:t>Modo de falla</a:t>
            </a:r>
          </a:p>
        </p:txBody>
      </p:sp>
      <p:sp>
        <p:nvSpPr>
          <p:cNvPr id="7" name="4 Marcador de número de diapositiva"/>
          <p:cNvSpPr>
            <a:spLocks noGrp="1"/>
          </p:cNvSpPr>
          <p:nvPr>
            <p:ph type="sldNum" sz="quarter" idx="12"/>
          </p:nvPr>
        </p:nvSpPr>
        <p:spPr/>
        <p:txBody>
          <a:bodyPr>
            <a:normAutofit/>
          </a:bodyPr>
          <a:lstStyle/>
          <a:p>
            <a:fld id="{713B02E2-2B77-4945-B4DF-557F3189BBF9}" type="slidenum">
              <a:rPr lang="en-CA"/>
              <a:pPr/>
              <a:t>54</a:t>
            </a:fld>
            <a:endParaRPr lang="en-CA"/>
          </a:p>
        </p:txBody>
      </p:sp>
      <p:graphicFrame>
        <p:nvGraphicFramePr>
          <p:cNvPr id="111619" name="Object 3"/>
          <p:cNvGraphicFramePr>
            <a:graphicFrameLocks noChangeAspect="1"/>
          </p:cNvGraphicFramePr>
          <p:nvPr>
            <p:extLst>
              <p:ext uri="{D42A27DB-BD31-4B8C-83A1-F6EECF244321}">
                <p14:modId xmlns:p14="http://schemas.microsoft.com/office/powerpoint/2010/main" xmlns="" val="122485353"/>
              </p:ext>
            </p:extLst>
          </p:nvPr>
        </p:nvGraphicFramePr>
        <p:xfrm>
          <a:off x="323850" y="2105025"/>
          <a:ext cx="8610600" cy="4276725"/>
        </p:xfrm>
        <a:graphic>
          <a:graphicData uri="http://schemas.openxmlformats.org/presentationml/2006/ole">
            <p:oleObj spid="_x0000_s663619" name="Worksheet" r:id="rId4" imgW="9163050" imgH="4543552" progId="Excel.Sheet.8">
              <p:embed/>
            </p:oleObj>
          </a:graphicData>
        </a:graphic>
      </p:graphicFrame>
      <p:pic>
        <p:nvPicPr>
          <p:cNvPr id="1116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00" y="3932238"/>
            <a:ext cx="2919413" cy="1838325"/>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1621" name="Rectangle 5"/>
          <p:cNvSpPr>
            <a:spLocks noChangeArrowheads="1"/>
          </p:cNvSpPr>
          <p:nvPr/>
        </p:nvSpPr>
        <p:spPr bwMode="auto">
          <a:xfrm>
            <a:off x="6227763" y="152400"/>
            <a:ext cx="2916237" cy="1193800"/>
          </a:xfrm>
          <a:prstGeom prst="rect">
            <a:avLst/>
          </a:prstGeom>
          <a:solidFill>
            <a:schemeClr val="bg2">
              <a:lumMod val="50000"/>
            </a:schemeClr>
          </a:solidFill>
          <a:ln w="38100" cap="sq">
            <a:solidFill>
              <a:schemeClr val="hlink"/>
            </a:solidFill>
            <a:miter lim="800000"/>
            <a:headEnd/>
            <a:tailEnd/>
          </a:ln>
          <a:effectLst/>
        </p:spPr>
        <p:txBody>
          <a:bodyPr anchor="ctr">
            <a:spAutoFit/>
          </a:bodyPr>
          <a:lstStyle/>
          <a:p>
            <a:pPr marL="119063" indent="-119063">
              <a:buFontTx/>
              <a:buChar char="•"/>
            </a:pPr>
            <a:r>
              <a:rPr lang="en-US" dirty="0">
                <a:solidFill>
                  <a:schemeClr val="bg1"/>
                </a:solidFill>
              </a:rPr>
              <a:t>Un </a:t>
            </a:r>
            <a:r>
              <a:rPr lang="en-US" dirty="0" err="1">
                <a:solidFill>
                  <a:schemeClr val="bg1"/>
                </a:solidFill>
              </a:rPr>
              <a:t>modo</a:t>
            </a:r>
            <a:r>
              <a:rPr lang="en-US" dirty="0">
                <a:solidFill>
                  <a:schemeClr val="bg1"/>
                </a:solidFill>
              </a:rPr>
              <a:t> de </a:t>
            </a:r>
            <a:r>
              <a:rPr lang="en-US" dirty="0" err="1">
                <a:solidFill>
                  <a:schemeClr val="bg1"/>
                </a:solidFill>
              </a:rPr>
              <a:t>falla</a:t>
            </a:r>
            <a:r>
              <a:rPr lang="en-US" dirty="0">
                <a:solidFill>
                  <a:schemeClr val="bg1"/>
                </a:solidFill>
              </a:rPr>
              <a:t> </a:t>
            </a:r>
            <a:r>
              <a:rPr lang="en-US" dirty="0" err="1">
                <a:solidFill>
                  <a:schemeClr val="bg1"/>
                </a:solidFill>
              </a:rPr>
              <a:t>es</a:t>
            </a:r>
            <a:r>
              <a:rPr lang="en-US" dirty="0">
                <a:solidFill>
                  <a:schemeClr val="bg1"/>
                </a:solidFill>
              </a:rPr>
              <a:t> un </a:t>
            </a:r>
            <a:r>
              <a:rPr lang="en-US" dirty="0" err="1">
                <a:solidFill>
                  <a:srgbClr val="D26900"/>
                </a:solidFill>
              </a:rPr>
              <a:t>evento</a:t>
            </a:r>
            <a:r>
              <a:rPr lang="en-US" dirty="0">
                <a:solidFill>
                  <a:schemeClr val="bg1"/>
                </a:solidFill>
              </a:rPr>
              <a:t> </a:t>
            </a:r>
            <a:r>
              <a:rPr lang="en-US" dirty="0" err="1">
                <a:solidFill>
                  <a:schemeClr val="bg1"/>
                </a:solidFill>
              </a:rPr>
              <a:t>que</a:t>
            </a:r>
            <a:r>
              <a:rPr lang="en-US" dirty="0">
                <a:solidFill>
                  <a:schemeClr val="bg1"/>
                </a:solidFill>
              </a:rPr>
              <a:t> </a:t>
            </a:r>
            <a:r>
              <a:rPr lang="en-US" dirty="0" err="1">
                <a:solidFill>
                  <a:schemeClr val="bg1"/>
                </a:solidFill>
              </a:rPr>
              <a:t>origina</a:t>
            </a:r>
            <a:r>
              <a:rPr lang="en-US" dirty="0">
                <a:solidFill>
                  <a:schemeClr val="bg1"/>
                </a:solidFill>
              </a:rPr>
              <a:t> un </a:t>
            </a:r>
            <a:r>
              <a:rPr lang="en-US" dirty="0" err="1">
                <a:solidFill>
                  <a:schemeClr val="bg1"/>
                </a:solidFill>
              </a:rPr>
              <a:t>estado</a:t>
            </a:r>
            <a:r>
              <a:rPr lang="en-US" dirty="0">
                <a:solidFill>
                  <a:schemeClr val="bg1"/>
                </a:solidFill>
              </a:rPr>
              <a:t> de </a:t>
            </a:r>
            <a:r>
              <a:rPr lang="en-US" dirty="0" err="1">
                <a:solidFill>
                  <a:schemeClr val="bg1"/>
                </a:solidFill>
              </a:rPr>
              <a:t>falla</a:t>
            </a:r>
            <a:r>
              <a:rPr lang="en-US" dirty="0"/>
              <a:t> </a:t>
            </a:r>
          </a:p>
          <a:p>
            <a:pPr marL="119063" indent="-119063">
              <a:buFontTx/>
              <a:buChar char="•"/>
            </a:pPr>
            <a:r>
              <a:rPr lang="en-US" dirty="0">
                <a:solidFill>
                  <a:schemeClr val="bg1"/>
                </a:solidFill>
              </a:rPr>
              <a:t>La </a:t>
            </a:r>
            <a:r>
              <a:rPr lang="en-US" dirty="0" err="1">
                <a:solidFill>
                  <a:schemeClr val="bg1"/>
                </a:solidFill>
              </a:rPr>
              <a:t>descripción</a:t>
            </a:r>
            <a:r>
              <a:rPr lang="en-US" dirty="0">
                <a:solidFill>
                  <a:schemeClr val="bg1"/>
                </a:solidFill>
              </a:rPr>
              <a:t> de un </a:t>
            </a:r>
            <a:r>
              <a:rPr lang="en-US" dirty="0" err="1">
                <a:solidFill>
                  <a:schemeClr val="bg1"/>
                </a:solidFill>
              </a:rPr>
              <a:t>modo</a:t>
            </a:r>
            <a:r>
              <a:rPr lang="en-US" dirty="0">
                <a:solidFill>
                  <a:schemeClr val="bg1"/>
                </a:solidFill>
              </a:rPr>
              <a:t> de </a:t>
            </a:r>
            <a:r>
              <a:rPr lang="en-US" dirty="0" err="1">
                <a:solidFill>
                  <a:schemeClr val="bg1"/>
                </a:solidFill>
              </a:rPr>
              <a:t>falla</a:t>
            </a:r>
            <a:r>
              <a:rPr lang="en-US" dirty="0">
                <a:solidFill>
                  <a:schemeClr val="bg1"/>
                </a:solidFill>
              </a:rPr>
              <a:t> </a:t>
            </a:r>
            <a:r>
              <a:rPr lang="en-US" dirty="0" err="1">
                <a:solidFill>
                  <a:schemeClr val="bg1"/>
                </a:solidFill>
              </a:rPr>
              <a:t>debe</a:t>
            </a:r>
            <a:r>
              <a:rPr lang="en-US" dirty="0">
                <a:solidFill>
                  <a:schemeClr val="bg1"/>
                </a:solidFill>
              </a:rPr>
              <a:t> </a:t>
            </a:r>
            <a:r>
              <a:rPr lang="en-US" dirty="0" err="1">
                <a:solidFill>
                  <a:schemeClr val="bg1"/>
                </a:solidFill>
              </a:rPr>
              <a:t>consistir</a:t>
            </a:r>
            <a:r>
              <a:rPr lang="en-US" dirty="0">
                <a:solidFill>
                  <a:schemeClr val="bg1"/>
                </a:solidFill>
              </a:rPr>
              <a:t> de un </a:t>
            </a:r>
            <a:r>
              <a:rPr lang="en-US" dirty="0" err="1">
                <a:solidFill>
                  <a:schemeClr val="bg1"/>
                </a:solidFill>
              </a:rPr>
              <a:t>sujeto</a:t>
            </a:r>
            <a:r>
              <a:rPr lang="en-US" dirty="0">
                <a:solidFill>
                  <a:schemeClr val="bg1"/>
                </a:solidFill>
              </a:rPr>
              <a:t> y un </a:t>
            </a:r>
            <a:r>
              <a:rPr lang="en-US" dirty="0" err="1">
                <a:solidFill>
                  <a:schemeClr val="bg1"/>
                </a:solidFill>
              </a:rPr>
              <a:t>verbo</a:t>
            </a:r>
            <a:r>
              <a:rPr lang="en-US" dirty="0">
                <a:solidFill>
                  <a:schemeClr val="bg1"/>
                </a:solidFill>
              </a:rPr>
              <a:t> ("</a:t>
            </a:r>
            <a:r>
              <a:rPr lang="en-US" dirty="0" err="1">
                <a:solidFill>
                  <a:schemeClr val="bg1"/>
                </a:solidFill>
              </a:rPr>
              <a:t>filtro</a:t>
            </a:r>
            <a:r>
              <a:rPr lang="en-US" dirty="0">
                <a:solidFill>
                  <a:schemeClr val="bg1"/>
                </a:solidFill>
              </a:rPr>
              <a:t> </a:t>
            </a:r>
            <a:r>
              <a:rPr lang="en-US" dirty="0" err="1">
                <a:solidFill>
                  <a:schemeClr val="bg1"/>
                </a:solidFill>
              </a:rPr>
              <a:t>tapado</a:t>
            </a:r>
            <a:r>
              <a:rPr lang="en-US" dirty="0">
                <a:solidFill>
                  <a:schemeClr val="bg1"/>
                </a:solidFill>
              </a:rPr>
              <a:t>”)</a:t>
            </a:r>
          </a:p>
        </p:txBody>
      </p:sp>
      <p:sp>
        <p:nvSpPr>
          <p:cNvPr id="111625" name="Text Box 9"/>
          <p:cNvSpPr txBox="1">
            <a:spLocks noChangeArrowheads="1"/>
          </p:cNvSpPr>
          <p:nvPr/>
        </p:nvSpPr>
        <p:spPr bwMode="auto">
          <a:xfrm>
            <a:off x="371475" y="1095375"/>
            <a:ext cx="5662613"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1600" i="1">
                <a:solidFill>
                  <a:schemeClr val="tx2"/>
                </a:solidFill>
                <a:effectLst>
                  <a:outerShdw blurRad="38100" dist="38100" dir="2700000" algn="tl">
                    <a:srgbClr val="000000"/>
                  </a:outerShdw>
                </a:effectLst>
              </a:rPr>
              <a:t>Para esta bomba, qué modo de falla pudo causar la falla funcional: “incapaz de bombear totalmente ”?</a:t>
            </a:r>
            <a:endParaRPr lang="en-CA" sz="1600" i="1">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xmlns="" val="190071462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657350" y="0"/>
            <a:ext cx="6899275" cy="1143000"/>
          </a:xfrm>
        </p:spPr>
        <p:txBody>
          <a:bodyPr/>
          <a:lstStyle/>
          <a:p>
            <a:r>
              <a:rPr lang="en-US" sz="3200" i="1" dirty="0" err="1">
                <a:solidFill>
                  <a:srgbClr val="D66B00"/>
                </a:solidFill>
                <a:effectLst/>
                <a:latin typeface="Times New Roman" pitchFamily="18" charset="0"/>
              </a:rPr>
              <a:t>Cuando</a:t>
            </a:r>
            <a:r>
              <a:rPr lang="en-US" sz="3200" i="1" dirty="0">
                <a:solidFill>
                  <a:srgbClr val="D66B00"/>
                </a:solidFill>
                <a:effectLst/>
                <a:latin typeface="Times New Roman" pitchFamily="18" charset="0"/>
              </a:rPr>
              <a:t> se Listen </a:t>
            </a:r>
            <a:r>
              <a:rPr lang="en-US" sz="3200" i="1" dirty="0" err="1">
                <a:solidFill>
                  <a:srgbClr val="D66B00"/>
                </a:solidFill>
                <a:effectLst/>
                <a:latin typeface="Times New Roman" pitchFamily="18" charset="0"/>
              </a:rPr>
              <a:t>Modos</a:t>
            </a:r>
            <a:r>
              <a:rPr lang="en-US" sz="3200" i="1" dirty="0">
                <a:solidFill>
                  <a:srgbClr val="D66B00"/>
                </a:solidFill>
                <a:effectLst/>
                <a:latin typeface="Times New Roman" pitchFamily="18" charset="0"/>
              </a:rPr>
              <a:t> de </a:t>
            </a:r>
            <a:r>
              <a:rPr lang="en-US" sz="3200" i="1" dirty="0" err="1">
                <a:solidFill>
                  <a:srgbClr val="D66B00"/>
                </a:solidFill>
                <a:effectLst/>
                <a:latin typeface="Times New Roman" pitchFamily="18" charset="0"/>
              </a:rPr>
              <a:t>Falla</a:t>
            </a:r>
            <a:r>
              <a:rPr lang="en-US" sz="3200" i="1" dirty="0">
                <a:solidFill>
                  <a:srgbClr val="D66B00"/>
                </a:solidFill>
                <a:effectLst/>
                <a:latin typeface="Times New Roman" pitchFamily="18" charset="0"/>
              </a:rPr>
              <a:t>...</a:t>
            </a:r>
          </a:p>
        </p:txBody>
      </p:sp>
      <p:sp>
        <p:nvSpPr>
          <p:cNvPr id="10" name="4 Marcador de número de diapositiva"/>
          <p:cNvSpPr>
            <a:spLocks noGrp="1"/>
          </p:cNvSpPr>
          <p:nvPr>
            <p:ph type="sldNum" sz="quarter" idx="12"/>
          </p:nvPr>
        </p:nvSpPr>
        <p:spPr/>
        <p:txBody>
          <a:bodyPr>
            <a:normAutofit/>
          </a:bodyPr>
          <a:lstStyle/>
          <a:p>
            <a:fld id="{193C41B4-A06D-435E-9BD3-2DD0A2480E62}" type="slidenum">
              <a:rPr lang="en-CA"/>
              <a:pPr/>
              <a:t>55</a:t>
            </a:fld>
            <a:endParaRPr lang="en-CA"/>
          </a:p>
        </p:txBody>
      </p:sp>
      <p:sp>
        <p:nvSpPr>
          <p:cNvPr id="113667" name="Rectangle 3"/>
          <p:cNvSpPr>
            <a:spLocks noChangeArrowheads="1"/>
          </p:cNvSpPr>
          <p:nvPr/>
        </p:nvSpPr>
        <p:spPr bwMode="auto">
          <a:xfrm>
            <a:off x="228600" y="1148334"/>
            <a:ext cx="4786312" cy="4193456"/>
          </a:xfrm>
          <a:prstGeom prst="rect">
            <a:avLst/>
          </a:prstGeom>
          <a:solidFill>
            <a:schemeClr val="tx2">
              <a:lumMod val="20000"/>
              <a:lumOff val="80000"/>
            </a:schemeClr>
          </a:solidFill>
          <a:ln>
            <a:noFill/>
          </a:ln>
          <a:effectLst/>
        </p:spPr>
        <p:txBody>
          <a:bodyPr anchor="ctr">
            <a:spAutoFit/>
          </a:bodyPr>
          <a:lstStyle/>
          <a:p>
            <a:pPr algn="just" eaLnBrk="0" hangingPunct="0"/>
            <a:r>
              <a:rPr lang="en-US" sz="1300" i="1" dirty="0" err="1">
                <a:solidFill>
                  <a:srgbClr val="000000"/>
                </a:solidFill>
              </a:rPr>
              <a:t>Potencia</a:t>
            </a:r>
            <a:r>
              <a:rPr lang="en-US" sz="1300" i="1" dirty="0">
                <a:solidFill>
                  <a:srgbClr val="000000"/>
                </a:solidFill>
              </a:rPr>
              <a:t> de </a:t>
            </a:r>
            <a:r>
              <a:rPr lang="en-US" sz="1300" i="1" dirty="0" err="1">
                <a:solidFill>
                  <a:srgbClr val="000000"/>
                </a:solidFill>
              </a:rPr>
              <a:t>suministro</a:t>
            </a:r>
            <a:r>
              <a:rPr lang="en-US" sz="1300" i="1" dirty="0">
                <a:solidFill>
                  <a:srgbClr val="000000"/>
                </a:solidFill>
              </a:rPr>
              <a:t> </a:t>
            </a:r>
            <a:r>
              <a:rPr lang="en-US" sz="1300" i="1" dirty="0" err="1">
                <a:solidFill>
                  <a:srgbClr val="000000"/>
                </a:solidFill>
              </a:rPr>
              <a:t>cortada</a:t>
            </a:r>
            <a:endParaRPr lang="en-US" sz="1300" i="1" dirty="0">
              <a:solidFill>
                <a:srgbClr val="000000"/>
              </a:solidFill>
            </a:endParaRPr>
          </a:p>
          <a:p>
            <a:pPr algn="just" eaLnBrk="0" hangingPunct="0"/>
            <a:r>
              <a:rPr lang="en-US" sz="1300" i="1" dirty="0" err="1">
                <a:solidFill>
                  <a:srgbClr val="000000"/>
                </a:solidFill>
              </a:rPr>
              <a:t>Impulsor</a:t>
            </a:r>
            <a:r>
              <a:rPr lang="en-US" sz="1300" i="1" dirty="0">
                <a:solidFill>
                  <a:srgbClr val="000000"/>
                </a:solidFill>
              </a:rPr>
              <a:t> </a:t>
            </a:r>
            <a:r>
              <a:rPr lang="en-US" sz="1300" i="1" dirty="0" err="1">
                <a:solidFill>
                  <a:srgbClr val="000000"/>
                </a:solidFill>
              </a:rPr>
              <a:t>roto</a:t>
            </a:r>
            <a:endParaRPr lang="en-US" sz="1300" i="1" dirty="0">
              <a:solidFill>
                <a:srgbClr val="000000"/>
              </a:solidFill>
            </a:endParaRPr>
          </a:p>
          <a:p>
            <a:pPr algn="just" eaLnBrk="0" hangingPunct="0"/>
            <a:r>
              <a:rPr lang="en-US" sz="1300" i="1" dirty="0" err="1">
                <a:solidFill>
                  <a:srgbClr val="000000"/>
                </a:solidFill>
              </a:rPr>
              <a:t>Carcaza</a:t>
            </a:r>
            <a:r>
              <a:rPr lang="en-US" sz="1300" i="1" dirty="0">
                <a:solidFill>
                  <a:srgbClr val="000000"/>
                </a:solidFill>
              </a:rPr>
              <a:t> </a:t>
            </a:r>
            <a:r>
              <a:rPr lang="en-US" sz="1300" i="1" dirty="0" err="1">
                <a:solidFill>
                  <a:srgbClr val="000000"/>
                </a:solidFill>
              </a:rPr>
              <a:t>rota</a:t>
            </a:r>
            <a:endParaRPr lang="en-US" sz="1300" i="1" dirty="0">
              <a:solidFill>
                <a:srgbClr val="000000"/>
              </a:solidFill>
            </a:endParaRPr>
          </a:p>
          <a:p>
            <a:pPr algn="just" eaLnBrk="0" hangingPunct="0"/>
            <a:r>
              <a:rPr lang="en-US" sz="1300" i="1" dirty="0" err="1">
                <a:solidFill>
                  <a:srgbClr val="000000"/>
                </a:solidFill>
              </a:rPr>
              <a:t>Sello</a:t>
            </a:r>
            <a:r>
              <a:rPr lang="en-US" sz="1300" i="1" dirty="0">
                <a:solidFill>
                  <a:srgbClr val="000000"/>
                </a:solidFill>
              </a:rPr>
              <a:t> de la </a:t>
            </a:r>
            <a:r>
              <a:rPr lang="en-US" sz="1300" i="1" dirty="0" err="1">
                <a:solidFill>
                  <a:srgbClr val="000000"/>
                </a:solidFill>
              </a:rPr>
              <a:t>bomba</a:t>
            </a:r>
            <a:r>
              <a:rPr lang="en-US" sz="1300" i="1" dirty="0">
                <a:solidFill>
                  <a:srgbClr val="000000"/>
                </a:solidFill>
              </a:rPr>
              <a:t> </a:t>
            </a:r>
            <a:r>
              <a:rPr lang="en-US" sz="1300" i="1" dirty="0" err="1">
                <a:solidFill>
                  <a:srgbClr val="000000"/>
                </a:solidFill>
              </a:rPr>
              <a:t>fallado</a:t>
            </a:r>
            <a:endParaRPr lang="en-US" sz="1300" i="1" dirty="0">
              <a:solidFill>
                <a:srgbClr val="000000"/>
              </a:solidFill>
            </a:endParaRPr>
          </a:p>
          <a:p>
            <a:pPr algn="just" eaLnBrk="0" hangingPunct="0"/>
            <a:r>
              <a:rPr lang="en-US" sz="1300" i="1" dirty="0" err="1">
                <a:solidFill>
                  <a:srgbClr val="000000"/>
                </a:solidFill>
              </a:rPr>
              <a:t>Rodamientos</a:t>
            </a:r>
            <a:r>
              <a:rPr lang="en-US" sz="1300" i="1" dirty="0">
                <a:solidFill>
                  <a:srgbClr val="000000"/>
                </a:solidFill>
              </a:rPr>
              <a:t> del motor </a:t>
            </a:r>
            <a:r>
              <a:rPr lang="en-US" sz="1300" i="1" dirty="0" err="1">
                <a:solidFill>
                  <a:srgbClr val="000000"/>
                </a:solidFill>
              </a:rPr>
              <a:t>pegados</a:t>
            </a:r>
            <a:endParaRPr lang="en-US" sz="1300" i="1" dirty="0">
              <a:solidFill>
                <a:srgbClr val="000000"/>
              </a:solidFill>
            </a:endParaRPr>
          </a:p>
          <a:p>
            <a:pPr algn="just" eaLnBrk="0" hangingPunct="0"/>
            <a:r>
              <a:rPr lang="en-US" sz="1300" i="1" dirty="0">
                <a:solidFill>
                  <a:srgbClr val="000000"/>
                </a:solidFill>
              </a:rPr>
              <a:t>Motor </a:t>
            </a:r>
            <a:r>
              <a:rPr lang="en-US" sz="1300" i="1" dirty="0" err="1">
                <a:solidFill>
                  <a:srgbClr val="000000"/>
                </a:solidFill>
              </a:rPr>
              <a:t>conectado</a:t>
            </a:r>
            <a:r>
              <a:rPr lang="en-US" sz="1300" i="1" dirty="0">
                <a:solidFill>
                  <a:srgbClr val="000000"/>
                </a:solidFill>
              </a:rPr>
              <a:t> </a:t>
            </a:r>
            <a:r>
              <a:rPr lang="en-US" sz="1300" i="1" dirty="0" err="1">
                <a:solidFill>
                  <a:srgbClr val="000000"/>
                </a:solidFill>
              </a:rPr>
              <a:t>invertido</a:t>
            </a:r>
            <a:endParaRPr lang="en-US" sz="1300" i="1" dirty="0">
              <a:solidFill>
                <a:srgbClr val="000000"/>
              </a:solidFill>
            </a:endParaRPr>
          </a:p>
          <a:p>
            <a:pPr algn="just" eaLnBrk="0" hangingPunct="0"/>
            <a:r>
              <a:rPr lang="en-US" sz="1300" i="1" dirty="0" err="1">
                <a:solidFill>
                  <a:srgbClr val="000000"/>
                </a:solidFill>
              </a:rPr>
              <a:t>Estator</a:t>
            </a:r>
            <a:r>
              <a:rPr lang="en-US" sz="1300" i="1" dirty="0">
                <a:solidFill>
                  <a:srgbClr val="000000"/>
                </a:solidFill>
              </a:rPr>
              <a:t> con </a:t>
            </a:r>
            <a:r>
              <a:rPr lang="en-US" sz="1300" i="1" dirty="0" err="1">
                <a:solidFill>
                  <a:srgbClr val="000000"/>
                </a:solidFill>
              </a:rPr>
              <a:t>devanados</a:t>
            </a:r>
            <a:r>
              <a:rPr lang="en-US" sz="1300" i="1" dirty="0">
                <a:solidFill>
                  <a:srgbClr val="000000"/>
                </a:solidFill>
              </a:rPr>
              <a:t> </a:t>
            </a:r>
            <a:r>
              <a:rPr lang="en-US" sz="1300" i="1" dirty="0" err="1">
                <a:solidFill>
                  <a:srgbClr val="000000"/>
                </a:solidFill>
              </a:rPr>
              <a:t>quemados</a:t>
            </a:r>
            <a:endParaRPr lang="en-US" sz="1300" i="1" dirty="0">
              <a:solidFill>
                <a:srgbClr val="000000"/>
              </a:solidFill>
            </a:endParaRPr>
          </a:p>
          <a:p>
            <a:pPr algn="just" eaLnBrk="0" hangingPunct="0"/>
            <a:r>
              <a:rPr lang="en-US" sz="1300" i="1" dirty="0" err="1">
                <a:solidFill>
                  <a:srgbClr val="000000"/>
                </a:solidFill>
              </a:rPr>
              <a:t>Eje</a:t>
            </a:r>
            <a:r>
              <a:rPr lang="en-US" sz="1300" i="1" dirty="0">
                <a:solidFill>
                  <a:srgbClr val="000000"/>
                </a:solidFill>
              </a:rPr>
              <a:t> </a:t>
            </a:r>
            <a:r>
              <a:rPr lang="en-US" sz="1300" i="1" dirty="0" err="1">
                <a:solidFill>
                  <a:srgbClr val="000000"/>
                </a:solidFill>
              </a:rPr>
              <a:t>roto</a:t>
            </a:r>
            <a:endParaRPr lang="en-US" sz="1300" i="1" dirty="0">
              <a:solidFill>
                <a:srgbClr val="000000"/>
              </a:solidFill>
            </a:endParaRPr>
          </a:p>
          <a:p>
            <a:pPr algn="just" eaLnBrk="0" hangingPunct="0"/>
            <a:r>
              <a:rPr lang="en-US" sz="1300" i="1" dirty="0" err="1">
                <a:solidFill>
                  <a:srgbClr val="000000"/>
                </a:solidFill>
              </a:rPr>
              <a:t>Cuña</a:t>
            </a:r>
            <a:r>
              <a:rPr lang="en-US" sz="1300" i="1" dirty="0">
                <a:solidFill>
                  <a:srgbClr val="000000"/>
                </a:solidFill>
              </a:rPr>
              <a:t> del </a:t>
            </a:r>
            <a:r>
              <a:rPr lang="en-US" sz="1300" i="1" dirty="0" err="1">
                <a:solidFill>
                  <a:srgbClr val="000000"/>
                </a:solidFill>
              </a:rPr>
              <a:t>eje</a:t>
            </a:r>
            <a:r>
              <a:rPr lang="en-US" sz="1300" i="1" dirty="0">
                <a:solidFill>
                  <a:srgbClr val="000000"/>
                </a:solidFill>
              </a:rPr>
              <a:t> de </a:t>
            </a:r>
            <a:r>
              <a:rPr lang="en-US" sz="1300" i="1" dirty="0" err="1">
                <a:solidFill>
                  <a:srgbClr val="000000"/>
                </a:solidFill>
              </a:rPr>
              <a:t>mando</a:t>
            </a:r>
            <a:r>
              <a:rPr lang="en-US" sz="1300" i="1" dirty="0">
                <a:solidFill>
                  <a:srgbClr val="000000"/>
                </a:solidFill>
              </a:rPr>
              <a:t> </a:t>
            </a:r>
            <a:r>
              <a:rPr lang="en-US" sz="1300" i="1" dirty="0" err="1">
                <a:solidFill>
                  <a:srgbClr val="000000"/>
                </a:solidFill>
              </a:rPr>
              <a:t>rota</a:t>
            </a:r>
            <a:endParaRPr lang="en-US" sz="1300" i="1" dirty="0">
              <a:solidFill>
                <a:srgbClr val="000000"/>
              </a:solidFill>
            </a:endParaRPr>
          </a:p>
          <a:p>
            <a:pPr algn="just" eaLnBrk="0" hangingPunct="0"/>
            <a:r>
              <a:rPr lang="en-US" sz="1300" i="1" dirty="0" err="1">
                <a:solidFill>
                  <a:srgbClr val="000000"/>
                </a:solidFill>
              </a:rPr>
              <a:t>Válvula</a:t>
            </a:r>
            <a:r>
              <a:rPr lang="en-US" sz="1300" i="1" dirty="0">
                <a:solidFill>
                  <a:srgbClr val="000000"/>
                </a:solidFill>
              </a:rPr>
              <a:t> de </a:t>
            </a:r>
            <a:r>
              <a:rPr lang="en-US" sz="1300" i="1" dirty="0" err="1">
                <a:solidFill>
                  <a:srgbClr val="000000"/>
                </a:solidFill>
              </a:rPr>
              <a:t>entrada</a:t>
            </a:r>
            <a:r>
              <a:rPr lang="en-US" sz="1300" i="1" dirty="0">
                <a:solidFill>
                  <a:srgbClr val="000000"/>
                </a:solidFill>
              </a:rPr>
              <a:t> </a:t>
            </a:r>
            <a:r>
              <a:rPr lang="en-US" sz="1300" i="1" dirty="0" err="1">
                <a:solidFill>
                  <a:srgbClr val="000000"/>
                </a:solidFill>
              </a:rPr>
              <a:t>pegada</a:t>
            </a:r>
            <a:r>
              <a:rPr lang="en-US" sz="1300" i="1" dirty="0">
                <a:solidFill>
                  <a:srgbClr val="000000"/>
                </a:solidFill>
              </a:rPr>
              <a:t> en </a:t>
            </a:r>
            <a:r>
              <a:rPr lang="en-US" sz="1300" i="1" dirty="0" err="1">
                <a:solidFill>
                  <a:srgbClr val="000000"/>
                </a:solidFill>
              </a:rPr>
              <a:t>posición</a:t>
            </a:r>
            <a:r>
              <a:rPr lang="en-US" sz="1300" i="1" dirty="0">
                <a:solidFill>
                  <a:srgbClr val="000000"/>
                </a:solidFill>
              </a:rPr>
              <a:t> </a:t>
            </a:r>
            <a:r>
              <a:rPr lang="en-US" sz="1300" i="1" dirty="0" err="1">
                <a:solidFill>
                  <a:srgbClr val="000000"/>
                </a:solidFill>
              </a:rPr>
              <a:t>cerrada</a:t>
            </a:r>
            <a:endParaRPr lang="en-US" sz="1300" i="1" dirty="0">
              <a:solidFill>
                <a:srgbClr val="000000"/>
              </a:solidFill>
            </a:endParaRPr>
          </a:p>
          <a:p>
            <a:pPr algn="just" eaLnBrk="0" hangingPunct="0"/>
            <a:r>
              <a:rPr lang="en-US" sz="1300" i="1" dirty="0" err="1">
                <a:solidFill>
                  <a:srgbClr val="000000"/>
                </a:solidFill>
              </a:rPr>
              <a:t>Válvula</a:t>
            </a:r>
            <a:r>
              <a:rPr lang="en-US" sz="1300" i="1" dirty="0">
                <a:solidFill>
                  <a:srgbClr val="000000"/>
                </a:solidFill>
              </a:rPr>
              <a:t> de </a:t>
            </a:r>
            <a:r>
              <a:rPr lang="en-US" sz="1300" i="1" dirty="0" err="1">
                <a:solidFill>
                  <a:srgbClr val="000000"/>
                </a:solidFill>
              </a:rPr>
              <a:t>entrada</a:t>
            </a:r>
            <a:r>
              <a:rPr lang="en-US" sz="1300" i="1" dirty="0">
                <a:solidFill>
                  <a:srgbClr val="000000"/>
                </a:solidFill>
              </a:rPr>
              <a:t> </a:t>
            </a:r>
            <a:r>
              <a:rPr lang="en-US" sz="1300" i="1" dirty="0" err="1">
                <a:solidFill>
                  <a:srgbClr val="000000"/>
                </a:solidFill>
              </a:rPr>
              <a:t>cerrada</a:t>
            </a:r>
            <a:endParaRPr lang="en-US" sz="1300" i="1" dirty="0">
              <a:solidFill>
                <a:srgbClr val="000000"/>
              </a:solidFill>
            </a:endParaRPr>
          </a:p>
          <a:p>
            <a:pPr algn="just" eaLnBrk="0" hangingPunct="0"/>
            <a:r>
              <a:rPr lang="en-US" sz="1300" i="1" dirty="0" err="1">
                <a:solidFill>
                  <a:srgbClr val="000000"/>
                </a:solidFill>
              </a:rPr>
              <a:t>Bomba</a:t>
            </a:r>
            <a:r>
              <a:rPr lang="en-US" sz="1300" i="1" dirty="0">
                <a:solidFill>
                  <a:srgbClr val="000000"/>
                </a:solidFill>
              </a:rPr>
              <a:t> no </a:t>
            </a:r>
            <a:r>
              <a:rPr lang="en-US" sz="1300" i="1" dirty="0" err="1">
                <a:solidFill>
                  <a:srgbClr val="000000"/>
                </a:solidFill>
              </a:rPr>
              <a:t>arranca</a:t>
            </a:r>
            <a:endParaRPr lang="en-US" sz="1300" i="1" dirty="0">
              <a:solidFill>
                <a:srgbClr val="000000"/>
              </a:solidFill>
            </a:endParaRPr>
          </a:p>
          <a:p>
            <a:pPr algn="just" eaLnBrk="0" hangingPunct="0"/>
            <a:r>
              <a:rPr lang="en-US" sz="1300" i="1" dirty="0" err="1">
                <a:solidFill>
                  <a:srgbClr val="000000"/>
                </a:solidFill>
              </a:rPr>
              <a:t>Engranaje</a:t>
            </a:r>
            <a:r>
              <a:rPr lang="en-US" sz="1300" i="1" dirty="0">
                <a:solidFill>
                  <a:srgbClr val="000000"/>
                </a:solidFill>
              </a:rPr>
              <a:t> de </a:t>
            </a:r>
            <a:r>
              <a:rPr lang="en-US" sz="1300" i="1" dirty="0" err="1">
                <a:solidFill>
                  <a:srgbClr val="000000"/>
                </a:solidFill>
              </a:rPr>
              <a:t>mando</a:t>
            </a:r>
            <a:r>
              <a:rPr lang="en-US" sz="1300" i="1" dirty="0">
                <a:solidFill>
                  <a:srgbClr val="000000"/>
                </a:solidFill>
              </a:rPr>
              <a:t> en </a:t>
            </a:r>
            <a:r>
              <a:rPr lang="en-US" sz="1300" i="1" dirty="0" err="1">
                <a:solidFill>
                  <a:srgbClr val="000000"/>
                </a:solidFill>
              </a:rPr>
              <a:t>falla</a:t>
            </a:r>
            <a:endParaRPr lang="en-US" sz="1300" i="1" dirty="0">
              <a:solidFill>
                <a:srgbClr val="000000"/>
              </a:solidFill>
            </a:endParaRPr>
          </a:p>
          <a:p>
            <a:pPr algn="just" eaLnBrk="0" hangingPunct="0"/>
            <a:r>
              <a:rPr lang="en-US" sz="1300" i="1" dirty="0">
                <a:solidFill>
                  <a:srgbClr val="000000"/>
                </a:solidFill>
              </a:rPr>
              <a:t>Cables de </a:t>
            </a:r>
            <a:r>
              <a:rPr lang="en-US" sz="1300" i="1" dirty="0" err="1">
                <a:solidFill>
                  <a:srgbClr val="000000"/>
                </a:solidFill>
              </a:rPr>
              <a:t>potencia</a:t>
            </a:r>
            <a:r>
              <a:rPr lang="en-US" sz="1300" i="1" dirty="0">
                <a:solidFill>
                  <a:srgbClr val="000000"/>
                </a:solidFill>
              </a:rPr>
              <a:t> </a:t>
            </a:r>
            <a:r>
              <a:rPr lang="en-US" sz="1300" i="1" dirty="0" err="1">
                <a:solidFill>
                  <a:srgbClr val="000000"/>
                </a:solidFill>
              </a:rPr>
              <a:t>fallados</a:t>
            </a:r>
            <a:endParaRPr lang="en-US" sz="1300" i="1" dirty="0">
              <a:solidFill>
                <a:srgbClr val="000000"/>
              </a:solidFill>
            </a:endParaRPr>
          </a:p>
        </p:txBody>
      </p:sp>
      <p:sp>
        <p:nvSpPr>
          <p:cNvPr id="113668" name="AutoShape 4"/>
          <p:cNvSpPr>
            <a:spLocks noChangeArrowheads="1"/>
          </p:cNvSpPr>
          <p:nvPr/>
        </p:nvSpPr>
        <p:spPr bwMode="auto">
          <a:xfrm>
            <a:off x="5624513" y="2116138"/>
            <a:ext cx="981075" cy="815975"/>
          </a:xfrm>
          <a:prstGeom prst="rightArrow">
            <a:avLst>
              <a:gd name="adj1" fmla="val 50000"/>
              <a:gd name="adj2" fmla="val 30058"/>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3669" name="Rectangle 5"/>
          <p:cNvSpPr>
            <a:spLocks noChangeArrowheads="1"/>
          </p:cNvSpPr>
          <p:nvPr/>
        </p:nvSpPr>
        <p:spPr bwMode="auto">
          <a:xfrm>
            <a:off x="6721475" y="1870075"/>
            <a:ext cx="2076450" cy="118745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en-US" sz="2400" i="1">
                <a:solidFill>
                  <a:schemeClr val="bg2"/>
                </a:solidFill>
              </a:rPr>
              <a:t>Qué tan profundo vamos?</a:t>
            </a:r>
          </a:p>
        </p:txBody>
      </p:sp>
      <p:sp>
        <p:nvSpPr>
          <p:cNvPr id="113670" name="Rectangle 6"/>
          <p:cNvSpPr>
            <a:spLocks noChangeArrowheads="1"/>
          </p:cNvSpPr>
          <p:nvPr/>
        </p:nvSpPr>
        <p:spPr bwMode="auto">
          <a:xfrm>
            <a:off x="5949950" y="3722688"/>
            <a:ext cx="3060700" cy="283845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1800" i="1" dirty="0" err="1">
                <a:solidFill>
                  <a:schemeClr val="bg2"/>
                </a:solidFill>
              </a:rPr>
              <a:t>Pocos</a:t>
            </a:r>
            <a:r>
              <a:rPr lang="en-US" sz="1800" i="1" dirty="0">
                <a:solidFill>
                  <a:schemeClr val="bg2"/>
                </a:solidFill>
              </a:rPr>
              <a:t> </a:t>
            </a:r>
            <a:r>
              <a:rPr lang="en-US" sz="1800" i="1" dirty="0" err="1">
                <a:solidFill>
                  <a:schemeClr val="bg2"/>
                </a:solidFill>
              </a:rPr>
              <a:t>modos</a:t>
            </a:r>
            <a:r>
              <a:rPr lang="en-US" sz="1800" i="1" dirty="0">
                <a:solidFill>
                  <a:schemeClr val="bg2"/>
                </a:solidFill>
              </a:rPr>
              <a:t> de </a:t>
            </a:r>
            <a:r>
              <a:rPr lang="en-US" sz="1800" i="1" dirty="0" err="1">
                <a:solidFill>
                  <a:schemeClr val="bg2"/>
                </a:solidFill>
              </a:rPr>
              <a:t>falla</a:t>
            </a:r>
            <a:r>
              <a:rPr lang="en-US" sz="1800" i="1" dirty="0">
                <a:solidFill>
                  <a:schemeClr val="bg2"/>
                </a:solidFill>
              </a:rPr>
              <a:t> y/o </a:t>
            </a:r>
            <a:r>
              <a:rPr lang="en-US" sz="1800" i="1" dirty="0" err="1">
                <a:solidFill>
                  <a:schemeClr val="bg2"/>
                </a:solidFill>
              </a:rPr>
              <a:t>insuficiente</a:t>
            </a:r>
            <a:r>
              <a:rPr lang="en-US" sz="1800" i="1" dirty="0">
                <a:solidFill>
                  <a:schemeClr val="bg2"/>
                </a:solidFill>
              </a:rPr>
              <a:t> </a:t>
            </a:r>
            <a:r>
              <a:rPr lang="en-US" sz="1800" i="1" dirty="0" err="1">
                <a:solidFill>
                  <a:schemeClr val="bg2"/>
                </a:solidFill>
              </a:rPr>
              <a:t>profundidad</a:t>
            </a:r>
            <a:r>
              <a:rPr lang="en-US" sz="1800" i="1" dirty="0">
                <a:solidFill>
                  <a:schemeClr val="bg2"/>
                </a:solidFill>
              </a:rPr>
              <a:t> conduce a </a:t>
            </a:r>
            <a:r>
              <a:rPr lang="en-US" sz="1800" i="1" dirty="0" err="1">
                <a:solidFill>
                  <a:schemeClr val="bg2"/>
                </a:solidFill>
              </a:rPr>
              <a:t>decisiones</a:t>
            </a:r>
            <a:r>
              <a:rPr lang="en-US" sz="1800" i="1" dirty="0">
                <a:solidFill>
                  <a:schemeClr val="bg2"/>
                </a:solidFill>
              </a:rPr>
              <a:t> de </a:t>
            </a:r>
            <a:r>
              <a:rPr lang="en-US" sz="1800" i="1" dirty="0" err="1">
                <a:solidFill>
                  <a:schemeClr val="bg2"/>
                </a:solidFill>
              </a:rPr>
              <a:t>mantenimiento</a:t>
            </a:r>
            <a:r>
              <a:rPr lang="en-US" sz="1800" i="1" dirty="0">
                <a:solidFill>
                  <a:schemeClr val="bg2"/>
                </a:solidFill>
              </a:rPr>
              <a:t> </a:t>
            </a:r>
            <a:r>
              <a:rPr lang="en-US" sz="1800" i="1" dirty="0" err="1">
                <a:solidFill>
                  <a:schemeClr val="bg2"/>
                </a:solidFill>
              </a:rPr>
              <a:t>superficiales</a:t>
            </a:r>
            <a:r>
              <a:rPr lang="en-US" sz="1800" i="1" dirty="0">
                <a:solidFill>
                  <a:schemeClr val="bg2"/>
                </a:solidFill>
              </a:rPr>
              <a:t> y </a:t>
            </a:r>
            <a:r>
              <a:rPr lang="en-US" sz="1800" i="1" dirty="0" err="1">
                <a:solidFill>
                  <a:schemeClr val="bg2"/>
                </a:solidFill>
              </a:rPr>
              <a:t>peligrosas</a:t>
            </a:r>
            <a:r>
              <a:rPr lang="en-US" sz="1800" i="1" dirty="0">
                <a:solidFill>
                  <a:schemeClr val="bg2"/>
                </a:solidFill>
              </a:rPr>
              <a:t>.</a:t>
            </a:r>
          </a:p>
          <a:p>
            <a:pPr algn="just" eaLnBrk="0" hangingPunct="0"/>
            <a:endParaRPr lang="en-US" sz="1800" i="1" dirty="0">
              <a:solidFill>
                <a:schemeClr val="bg2"/>
              </a:solidFill>
            </a:endParaRPr>
          </a:p>
          <a:p>
            <a:pPr algn="just" eaLnBrk="0" hangingPunct="0"/>
            <a:r>
              <a:rPr lang="en-US" sz="1800" i="1" dirty="0" err="1">
                <a:solidFill>
                  <a:schemeClr val="bg2"/>
                </a:solidFill>
              </a:rPr>
              <a:t>Demasiados</a:t>
            </a:r>
            <a:r>
              <a:rPr lang="en-US" sz="1800" i="1" dirty="0">
                <a:solidFill>
                  <a:schemeClr val="bg2"/>
                </a:solidFill>
              </a:rPr>
              <a:t> </a:t>
            </a:r>
            <a:r>
              <a:rPr lang="en-US" sz="1800" i="1" dirty="0" err="1">
                <a:solidFill>
                  <a:schemeClr val="bg2"/>
                </a:solidFill>
              </a:rPr>
              <a:t>modos</a:t>
            </a:r>
            <a:r>
              <a:rPr lang="en-US" sz="1800" i="1" dirty="0">
                <a:solidFill>
                  <a:schemeClr val="bg2"/>
                </a:solidFill>
              </a:rPr>
              <a:t> de </a:t>
            </a:r>
            <a:r>
              <a:rPr lang="en-US" sz="1800" i="1" dirty="0" err="1">
                <a:solidFill>
                  <a:schemeClr val="bg2"/>
                </a:solidFill>
              </a:rPr>
              <a:t>falla</a:t>
            </a:r>
            <a:r>
              <a:rPr lang="en-US" sz="1800" i="1" dirty="0">
                <a:solidFill>
                  <a:schemeClr val="bg2"/>
                </a:solidFill>
              </a:rPr>
              <a:t> y/o </a:t>
            </a:r>
            <a:r>
              <a:rPr lang="en-US" sz="1800" i="1" dirty="0" err="1">
                <a:solidFill>
                  <a:schemeClr val="bg2"/>
                </a:solidFill>
              </a:rPr>
              <a:t>demasiada</a:t>
            </a:r>
            <a:r>
              <a:rPr lang="en-US" sz="1800" i="1" dirty="0">
                <a:solidFill>
                  <a:schemeClr val="bg2"/>
                </a:solidFill>
              </a:rPr>
              <a:t> </a:t>
            </a:r>
            <a:r>
              <a:rPr lang="en-US" sz="1800" i="1" dirty="0" err="1">
                <a:solidFill>
                  <a:schemeClr val="bg2"/>
                </a:solidFill>
              </a:rPr>
              <a:t>profundidad</a:t>
            </a:r>
            <a:r>
              <a:rPr lang="en-US" sz="1800" i="1" dirty="0">
                <a:solidFill>
                  <a:schemeClr val="bg2"/>
                </a:solidFill>
              </a:rPr>
              <a:t> </a:t>
            </a:r>
            <a:r>
              <a:rPr lang="en-US" sz="1800" i="1" dirty="0" err="1">
                <a:solidFill>
                  <a:schemeClr val="bg2"/>
                </a:solidFill>
              </a:rPr>
              <a:t>conducen</a:t>
            </a:r>
            <a:r>
              <a:rPr lang="en-US" sz="1800" i="1" dirty="0">
                <a:solidFill>
                  <a:schemeClr val="bg2"/>
                </a:solidFill>
              </a:rPr>
              <a:t> a </a:t>
            </a:r>
            <a:r>
              <a:rPr lang="en-US" sz="1800" i="1" dirty="0" err="1">
                <a:solidFill>
                  <a:schemeClr val="bg2"/>
                </a:solidFill>
              </a:rPr>
              <a:t>parálisis</a:t>
            </a:r>
            <a:r>
              <a:rPr lang="en-US" sz="1800" i="1" dirty="0">
                <a:solidFill>
                  <a:schemeClr val="bg2"/>
                </a:solidFill>
              </a:rPr>
              <a:t> </a:t>
            </a:r>
            <a:r>
              <a:rPr lang="en-US" sz="1800" i="1" dirty="0" err="1">
                <a:solidFill>
                  <a:schemeClr val="bg2"/>
                </a:solidFill>
              </a:rPr>
              <a:t>por</a:t>
            </a:r>
            <a:r>
              <a:rPr lang="en-US" sz="1800" i="1" dirty="0">
                <a:solidFill>
                  <a:schemeClr val="bg2"/>
                </a:solidFill>
              </a:rPr>
              <a:t> </a:t>
            </a:r>
            <a:r>
              <a:rPr lang="en-US" sz="1800" i="1" dirty="0" err="1">
                <a:solidFill>
                  <a:schemeClr val="bg2"/>
                </a:solidFill>
              </a:rPr>
              <a:t>análisis</a:t>
            </a:r>
            <a:r>
              <a:rPr lang="en-US" sz="1800" i="1" dirty="0">
                <a:solidFill>
                  <a:schemeClr val="bg2"/>
                </a:solidFill>
              </a:rPr>
              <a:t>.</a:t>
            </a:r>
          </a:p>
        </p:txBody>
      </p:sp>
      <p:sp>
        <p:nvSpPr>
          <p:cNvPr id="113671" name="AutoShape 7"/>
          <p:cNvSpPr>
            <a:spLocks noChangeArrowheads="1"/>
          </p:cNvSpPr>
          <p:nvPr/>
        </p:nvSpPr>
        <p:spPr bwMode="auto">
          <a:xfrm>
            <a:off x="1657350" y="5332413"/>
            <a:ext cx="606425" cy="568325"/>
          </a:xfrm>
          <a:prstGeom prst="downArrow">
            <a:avLst>
              <a:gd name="adj1" fmla="val 50000"/>
              <a:gd name="adj2" fmla="val 25000"/>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3672" name="Rectangle 8"/>
          <p:cNvSpPr>
            <a:spLocks noChangeArrowheads="1"/>
          </p:cNvSpPr>
          <p:nvPr/>
        </p:nvSpPr>
        <p:spPr bwMode="auto">
          <a:xfrm>
            <a:off x="1370013" y="5972175"/>
            <a:ext cx="1422400" cy="457200"/>
          </a:xfrm>
          <a:prstGeom prst="rect">
            <a:avLst/>
          </a:prstGeom>
          <a:solidFill>
            <a:schemeClr val="hlink"/>
          </a:solidFill>
          <a:ln>
            <a:noFill/>
          </a:ln>
          <a:effectLst/>
          <a:extLs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a:solidFill>
                  <a:schemeClr val="bg2"/>
                </a:solidFill>
              </a:rPr>
              <a:t>Cuántos?</a:t>
            </a:r>
          </a:p>
        </p:txBody>
      </p:sp>
      <p:sp>
        <p:nvSpPr>
          <p:cNvPr id="113673" name="AutoShape 9"/>
          <p:cNvSpPr>
            <a:spLocks noChangeArrowheads="1"/>
          </p:cNvSpPr>
          <p:nvPr/>
        </p:nvSpPr>
        <p:spPr bwMode="auto">
          <a:xfrm rot="-1813577">
            <a:off x="2643188" y="4876800"/>
            <a:ext cx="3530600" cy="430213"/>
          </a:xfrm>
          <a:prstGeom prst="rightArrow">
            <a:avLst>
              <a:gd name="adj1" fmla="val 0"/>
              <a:gd name="adj2" fmla="val 380963"/>
            </a:avLst>
          </a:prstGeom>
          <a:solidFill>
            <a:srgbClr val="FFCC66"/>
          </a:solidFill>
          <a:ln w="12700" cap="sq">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187863437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70" name="Rectangle 58"/>
          <p:cNvSpPr>
            <a:spLocks noGrp="1" noChangeArrowheads="1"/>
          </p:cNvSpPr>
          <p:nvPr>
            <p:ph type="title"/>
          </p:nvPr>
        </p:nvSpPr>
        <p:spPr>
          <a:xfrm>
            <a:off x="2846388" y="0"/>
            <a:ext cx="3224212" cy="936625"/>
          </a:xfrm>
        </p:spPr>
        <p:txBody>
          <a:bodyPr>
            <a:normAutofit/>
          </a:bodyPr>
          <a:lstStyle/>
          <a:p>
            <a:r>
              <a:rPr lang="en-CA" sz="3200" i="1" dirty="0" err="1">
                <a:solidFill>
                  <a:srgbClr val="D66B00"/>
                </a:solidFill>
                <a:latin typeface="Times New Roman" pitchFamily="18" charset="0"/>
              </a:rPr>
              <a:t>Modos</a:t>
            </a:r>
            <a:r>
              <a:rPr lang="en-CA" sz="3200" i="1" dirty="0">
                <a:solidFill>
                  <a:srgbClr val="D66B00"/>
                </a:solidFill>
                <a:latin typeface="Times New Roman" pitchFamily="18" charset="0"/>
              </a:rPr>
              <a:t> de </a:t>
            </a:r>
            <a:r>
              <a:rPr lang="en-CA" sz="3200" i="1" dirty="0" err="1">
                <a:solidFill>
                  <a:srgbClr val="D66B00"/>
                </a:solidFill>
                <a:latin typeface="Times New Roman" pitchFamily="18" charset="0"/>
              </a:rPr>
              <a:t>falla</a:t>
            </a:r>
            <a:endParaRPr lang="en-CA" sz="3200" i="1" dirty="0">
              <a:solidFill>
                <a:srgbClr val="D66B00"/>
              </a:solidFill>
              <a:latin typeface="Times New Roman" pitchFamily="18" charset="0"/>
            </a:endParaRPr>
          </a:p>
        </p:txBody>
      </p:sp>
      <p:sp>
        <p:nvSpPr>
          <p:cNvPr id="56" name="4 Marcador de número de diapositiva"/>
          <p:cNvSpPr>
            <a:spLocks noGrp="1"/>
          </p:cNvSpPr>
          <p:nvPr>
            <p:ph type="sldNum" sz="quarter" idx="12"/>
          </p:nvPr>
        </p:nvSpPr>
        <p:spPr/>
        <p:txBody>
          <a:bodyPr>
            <a:normAutofit/>
          </a:bodyPr>
          <a:lstStyle/>
          <a:p>
            <a:fld id="{E1193DD6-EC1D-4DD4-A00E-8EA8E92C0D5C}" type="slidenum">
              <a:rPr lang="en-CA"/>
              <a:pPr/>
              <a:t>56</a:t>
            </a:fld>
            <a:endParaRPr lang="en-CA"/>
          </a:p>
        </p:txBody>
      </p:sp>
      <p:sp>
        <p:nvSpPr>
          <p:cNvPr id="115715" name="Line 3"/>
          <p:cNvSpPr>
            <a:spLocks noChangeShapeType="1"/>
          </p:cNvSpPr>
          <p:nvPr/>
        </p:nvSpPr>
        <p:spPr bwMode="auto">
          <a:xfrm flipH="1">
            <a:off x="2897188" y="2195513"/>
            <a:ext cx="425450"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16" name="Line 4"/>
          <p:cNvSpPr>
            <a:spLocks noChangeShapeType="1"/>
          </p:cNvSpPr>
          <p:nvPr/>
        </p:nvSpPr>
        <p:spPr bwMode="auto">
          <a:xfrm flipH="1">
            <a:off x="1489075" y="2468563"/>
            <a:ext cx="1839913" cy="793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17" name="Line 5"/>
          <p:cNvSpPr>
            <a:spLocks noChangeShapeType="1"/>
          </p:cNvSpPr>
          <p:nvPr/>
        </p:nvSpPr>
        <p:spPr bwMode="auto">
          <a:xfrm flipH="1" flipV="1">
            <a:off x="2914650" y="2735263"/>
            <a:ext cx="409575"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18" name="Line 6"/>
          <p:cNvSpPr>
            <a:spLocks noChangeShapeType="1"/>
          </p:cNvSpPr>
          <p:nvPr/>
        </p:nvSpPr>
        <p:spPr bwMode="auto">
          <a:xfrm flipH="1" flipV="1">
            <a:off x="2900363" y="2198688"/>
            <a:ext cx="0" cy="5349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19" name="Line 7"/>
          <p:cNvSpPr>
            <a:spLocks noChangeShapeType="1"/>
          </p:cNvSpPr>
          <p:nvPr/>
        </p:nvSpPr>
        <p:spPr bwMode="auto">
          <a:xfrm flipH="1">
            <a:off x="2909888" y="2997200"/>
            <a:ext cx="4095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0" name="Line 8"/>
          <p:cNvSpPr>
            <a:spLocks noChangeShapeType="1"/>
          </p:cNvSpPr>
          <p:nvPr/>
        </p:nvSpPr>
        <p:spPr bwMode="auto">
          <a:xfrm flipH="1" flipV="1">
            <a:off x="1498600" y="3262313"/>
            <a:ext cx="1811338"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1" name="Line 9"/>
          <p:cNvSpPr>
            <a:spLocks noChangeShapeType="1"/>
          </p:cNvSpPr>
          <p:nvPr/>
        </p:nvSpPr>
        <p:spPr bwMode="auto">
          <a:xfrm flipH="1">
            <a:off x="2908300" y="3522663"/>
            <a:ext cx="396875"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2" name="Line 10"/>
          <p:cNvSpPr>
            <a:spLocks noChangeShapeType="1"/>
          </p:cNvSpPr>
          <p:nvPr/>
        </p:nvSpPr>
        <p:spPr bwMode="auto">
          <a:xfrm flipH="1" flipV="1">
            <a:off x="2881313" y="2994025"/>
            <a:ext cx="0" cy="5222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3" name="Line 11"/>
          <p:cNvSpPr>
            <a:spLocks noChangeShapeType="1"/>
          </p:cNvSpPr>
          <p:nvPr/>
        </p:nvSpPr>
        <p:spPr bwMode="auto">
          <a:xfrm flipH="1" flipV="1">
            <a:off x="2887663" y="4379913"/>
            <a:ext cx="409575"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4" name="Line 12"/>
          <p:cNvSpPr>
            <a:spLocks noChangeShapeType="1"/>
          </p:cNvSpPr>
          <p:nvPr/>
        </p:nvSpPr>
        <p:spPr bwMode="auto">
          <a:xfrm flipH="1" flipV="1">
            <a:off x="2879725" y="4675188"/>
            <a:ext cx="446088"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5" name="Line 13"/>
          <p:cNvSpPr>
            <a:spLocks noChangeShapeType="1"/>
          </p:cNvSpPr>
          <p:nvPr/>
        </p:nvSpPr>
        <p:spPr bwMode="auto">
          <a:xfrm flipV="1">
            <a:off x="2878138" y="4381500"/>
            <a:ext cx="0" cy="295275"/>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6" name="Line 14"/>
          <p:cNvSpPr>
            <a:spLocks noChangeShapeType="1"/>
          </p:cNvSpPr>
          <p:nvPr/>
        </p:nvSpPr>
        <p:spPr bwMode="auto">
          <a:xfrm flipH="1">
            <a:off x="1497013" y="4532313"/>
            <a:ext cx="1357312" cy="793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7" name="Line 15"/>
          <p:cNvSpPr>
            <a:spLocks noChangeShapeType="1"/>
          </p:cNvSpPr>
          <p:nvPr/>
        </p:nvSpPr>
        <p:spPr bwMode="auto">
          <a:xfrm flipH="1">
            <a:off x="2878138" y="5184775"/>
            <a:ext cx="425450"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8" name="Line 16"/>
          <p:cNvSpPr>
            <a:spLocks noChangeShapeType="1"/>
          </p:cNvSpPr>
          <p:nvPr/>
        </p:nvSpPr>
        <p:spPr bwMode="auto">
          <a:xfrm flipH="1" flipV="1">
            <a:off x="1504950" y="5449888"/>
            <a:ext cx="1811338"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29" name="Line 17"/>
          <p:cNvSpPr>
            <a:spLocks noChangeShapeType="1"/>
          </p:cNvSpPr>
          <p:nvPr/>
        </p:nvSpPr>
        <p:spPr bwMode="auto">
          <a:xfrm flipH="1">
            <a:off x="2870200" y="5716588"/>
            <a:ext cx="434975" cy="793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0" name="Line 18"/>
          <p:cNvSpPr>
            <a:spLocks noChangeShapeType="1"/>
          </p:cNvSpPr>
          <p:nvPr/>
        </p:nvSpPr>
        <p:spPr bwMode="auto">
          <a:xfrm flipV="1">
            <a:off x="2874963" y="5187950"/>
            <a:ext cx="0" cy="54133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1" name="Line 19"/>
          <p:cNvSpPr>
            <a:spLocks noChangeShapeType="1"/>
          </p:cNvSpPr>
          <p:nvPr/>
        </p:nvSpPr>
        <p:spPr bwMode="auto">
          <a:xfrm flipH="1">
            <a:off x="2878138" y="4899025"/>
            <a:ext cx="428625" cy="4763"/>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2" name="Line 20"/>
          <p:cNvSpPr>
            <a:spLocks noChangeShapeType="1"/>
          </p:cNvSpPr>
          <p:nvPr/>
        </p:nvSpPr>
        <p:spPr bwMode="auto">
          <a:xfrm flipV="1">
            <a:off x="2874963" y="4918075"/>
            <a:ext cx="0" cy="295275"/>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3" name="Line 21"/>
          <p:cNvSpPr>
            <a:spLocks noChangeShapeType="1"/>
          </p:cNvSpPr>
          <p:nvPr/>
        </p:nvSpPr>
        <p:spPr bwMode="auto">
          <a:xfrm flipH="1" flipV="1">
            <a:off x="2870200" y="5973763"/>
            <a:ext cx="446088"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4" name="Line 22"/>
          <p:cNvSpPr>
            <a:spLocks noChangeShapeType="1"/>
          </p:cNvSpPr>
          <p:nvPr/>
        </p:nvSpPr>
        <p:spPr bwMode="auto">
          <a:xfrm flipV="1">
            <a:off x="2868613" y="5730875"/>
            <a:ext cx="0" cy="231775"/>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5" name="Line 23"/>
          <p:cNvSpPr>
            <a:spLocks noChangeShapeType="1"/>
          </p:cNvSpPr>
          <p:nvPr/>
        </p:nvSpPr>
        <p:spPr bwMode="auto">
          <a:xfrm flipH="1" flipV="1">
            <a:off x="2906713" y="3817938"/>
            <a:ext cx="409575"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6" name="Line 24"/>
          <p:cNvSpPr>
            <a:spLocks noChangeShapeType="1"/>
          </p:cNvSpPr>
          <p:nvPr/>
        </p:nvSpPr>
        <p:spPr bwMode="auto">
          <a:xfrm flipH="1" flipV="1">
            <a:off x="2898775" y="4113213"/>
            <a:ext cx="446088"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7" name="Line 25"/>
          <p:cNvSpPr>
            <a:spLocks noChangeShapeType="1"/>
          </p:cNvSpPr>
          <p:nvPr/>
        </p:nvSpPr>
        <p:spPr bwMode="auto">
          <a:xfrm flipV="1">
            <a:off x="2897188" y="3819525"/>
            <a:ext cx="0" cy="295275"/>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8" name="Line 26"/>
          <p:cNvSpPr>
            <a:spLocks noChangeShapeType="1"/>
          </p:cNvSpPr>
          <p:nvPr/>
        </p:nvSpPr>
        <p:spPr bwMode="auto">
          <a:xfrm flipH="1" flipV="1">
            <a:off x="1239838" y="3968750"/>
            <a:ext cx="1633537"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39" name="Rectangle 27"/>
          <p:cNvSpPr>
            <a:spLocks noChangeArrowheads="1"/>
          </p:cNvSpPr>
          <p:nvPr/>
        </p:nvSpPr>
        <p:spPr bwMode="auto">
          <a:xfrm>
            <a:off x="1697038" y="2336800"/>
            <a:ext cx="1106487" cy="304800"/>
          </a:xfrm>
          <a:prstGeom prst="rect">
            <a:avLst/>
          </a:prstGeom>
          <a:solidFill>
            <a:schemeClr val="bg2">
              <a:lumMod val="50000"/>
            </a:schemeClr>
          </a:solidFill>
          <a:ln>
            <a:noFill/>
          </a:ln>
          <a:effectLst/>
        </p:spPr>
        <p:txBody>
          <a:bodyPr wrap="none" anchor="ctr">
            <a:spAutoFit/>
          </a:bodyPr>
          <a:lstStyle/>
          <a:p>
            <a:pPr algn="just" eaLnBrk="0" hangingPunct="0"/>
            <a:r>
              <a:rPr lang="en-US" dirty="0" err="1"/>
              <a:t>Bomba</a:t>
            </a:r>
            <a:r>
              <a:rPr lang="en-US" dirty="0"/>
              <a:t> </a:t>
            </a:r>
            <a:r>
              <a:rPr lang="en-US" dirty="0" err="1"/>
              <a:t>falla</a:t>
            </a:r>
            <a:endParaRPr lang="en-US" dirty="0"/>
          </a:p>
        </p:txBody>
      </p:sp>
      <p:sp>
        <p:nvSpPr>
          <p:cNvPr id="115740" name="Rectangle 28"/>
          <p:cNvSpPr>
            <a:spLocks noChangeArrowheads="1"/>
          </p:cNvSpPr>
          <p:nvPr/>
        </p:nvSpPr>
        <p:spPr bwMode="auto">
          <a:xfrm>
            <a:off x="1692275" y="3098800"/>
            <a:ext cx="1047750" cy="304800"/>
          </a:xfrm>
          <a:prstGeom prst="rect">
            <a:avLst/>
          </a:prstGeom>
          <a:solidFill>
            <a:schemeClr val="bg2">
              <a:lumMod val="50000"/>
            </a:schemeClr>
          </a:solidFill>
          <a:ln>
            <a:noFill/>
          </a:ln>
          <a:effectLst/>
        </p:spPr>
        <p:txBody>
          <a:bodyPr wrap="none" anchor="ctr">
            <a:spAutoFit/>
          </a:bodyPr>
          <a:lstStyle/>
          <a:p>
            <a:pPr algn="just" eaLnBrk="0" hangingPunct="0"/>
            <a:r>
              <a:rPr lang="en-US" dirty="0"/>
              <a:t>Motor </a:t>
            </a:r>
            <a:r>
              <a:rPr lang="en-US" dirty="0" err="1"/>
              <a:t>falla</a:t>
            </a:r>
            <a:endParaRPr lang="en-US" dirty="0"/>
          </a:p>
        </p:txBody>
      </p:sp>
      <p:sp>
        <p:nvSpPr>
          <p:cNvPr id="115741" name="Rectangle 29"/>
          <p:cNvSpPr>
            <a:spLocks noChangeArrowheads="1"/>
          </p:cNvSpPr>
          <p:nvPr/>
        </p:nvSpPr>
        <p:spPr bwMode="auto">
          <a:xfrm>
            <a:off x="1652588" y="3807619"/>
            <a:ext cx="1106487" cy="304800"/>
          </a:xfrm>
          <a:prstGeom prst="rect">
            <a:avLst/>
          </a:prstGeom>
          <a:solidFill>
            <a:schemeClr val="bg2">
              <a:lumMod val="50000"/>
            </a:schemeClr>
          </a:solidFill>
          <a:ln>
            <a:noFill/>
          </a:ln>
          <a:effectLst/>
        </p:spPr>
        <p:txBody>
          <a:bodyPr wrap="none" anchor="ctr">
            <a:spAutoFit/>
          </a:bodyPr>
          <a:lstStyle/>
          <a:p>
            <a:pPr algn="ctr" eaLnBrk="0" hangingPunct="0"/>
            <a:r>
              <a:rPr lang="en-US" dirty="0" err="1"/>
              <a:t>Mando</a:t>
            </a:r>
            <a:r>
              <a:rPr lang="en-US" dirty="0"/>
              <a:t> </a:t>
            </a:r>
            <a:r>
              <a:rPr lang="en-US" dirty="0" err="1"/>
              <a:t>falla</a:t>
            </a:r>
            <a:endParaRPr lang="en-US" dirty="0"/>
          </a:p>
        </p:txBody>
      </p:sp>
      <p:sp>
        <p:nvSpPr>
          <p:cNvPr id="115742" name="Rectangle 30"/>
          <p:cNvSpPr>
            <a:spLocks noChangeArrowheads="1"/>
          </p:cNvSpPr>
          <p:nvPr/>
        </p:nvSpPr>
        <p:spPr bwMode="auto">
          <a:xfrm>
            <a:off x="1600200" y="4375150"/>
            <a:ext cx="1155700" cy="304800"/>
          </a:xfrm>
          <a:prstGeom prst="rect">
            <a:avLst/>
          </a:prstGeom>
          <a:solidFill>
            <a:schemeClr val="bg2">
              <a:lumMod val="50000"/>
            </a:schemeClr>
          </a:solidFill>
          <a:ln>
            <a:noFill/>
          </a:ln>
          <a:effectLst/>
        </p:spPr>
        <p:txBody>
          <a:bodyPr wrap="none" anchor="ctr">
            <a:spAutoFit/>
          </a:bodyPr>
          <a:lstStyle/>
          <a:p>
            <a:pPr algn="ctr" eaLnBrk="0" hangingPunct="0"/>
            <a:r>
              <a:rPr lang="en-US"/>
              <a:t>Válvula falla</a:t>
            </a:r>
          </a:p>
        </p:txBody>
      </p:sp>
      <p:sp>
        <p:nvSpPr>
          <p:cNvPr id="115743" name="Rectangle 31"/>
          <p:cNvSpPr>
            <a:spLocks noChangeArrowheads="1"/>
          </p:cNvSpPr>
          <p:nvPr/>
        </p:nvSpPr>
        <p:spPr bwMode="auto">
          <a:xfrm>
            <a:off x="1590675" y="5280025"/>
            <a:ext cx="1214438" cy="304800"/>
          </a:xfrm>
          <a:prstGeom prst="rect">
            <a:avLst/>
          </a:prstGeom>
          <a:solidFill>
            <a:schemeClr val="bg2">
              <a:lumMod val="50000"/>
            </a:schemeClr>
          </a:solidFill>
          <a:ln>
            <a:noFill/>
          </a:ln>
          <a:effectLst/>
        </p:spPr>
        <p:txBody>
          <a:bodyPr wrap="none" anchor="ctr">
            <a:spAutoFit/>
          </a:bodyPr>
          <a:lstStyle/>
          <a:p>
            <a:pPr algn="ctr" eaLnBrk="0" hangingPunct="0"/>
            <a:r>
              <a:rPr lang="en-US"/>
              <a:t>Potencia falla</a:t>
            </a:r>
          </a:p>
        </p:txBody>
      </p:sp>
      <p:sp>
        <p:nvSpPr>
          <p:cNvPr id="115744" name="Rectangle 32"/>
          <p:cNvSpPr>
            <a:spLocks noChangeArrowheads="1"/>
          </p:cNvSpPr>
          <p:nvPr/>
        </p:nvSpPr>
        <p:spPr bwMode="auto">
          <a:xfrm>
            <a:off x="12700" y="3615293"/>
            <a:ext cx="1214438" cy="738664"/>
          </a:xfrm>
          <a:prstGeom prst="rect">
            <a:avLst/>
          </a:prstGeom>
          <a:solidFill>
            <a:schemeClr val="bg2">
              <a:lumMod val="50000"/>
            </a:schemeClr>
          </a:solidFill>
          <a:ln>
            <a:noFill/>
          </a:ln>
          <a:effectLst/>
        </p:spPr>
        <p:txBody>
          <a:bodyPr anchor="ctr">
            <a:spAutoFit/>
          </a:bodyPr>
          <a:lstStyle/>
          <a:p>
            <a:pPr algn="just" eaLnBrk="0" hangingPunct="0"/>
            <a:r>
              <a:rPr lang="en-US" dirty="0" err="1"/>
              <a:t>Conjunto</a:t>
            </a:r>
            <a:r>
              <a:rPr lang="en-US" dirty="0"/>
              <a:t> de la </a:t>
            </a:r>
            <a:r>
              <a:rPr lang="en-US" dirty="0" err="1"/>
              <a:t>bomba</a:t>
            </a:r>
            <a:r>
              <a:rPr lang="en-US" dirty="0"/>
              <a:t> </a:t>
            </a:r>
            <a:r>
              <a:rPr lang="en-US" dirty="0" err="1"/>
              <a:t>falla</a:t>
            </a:r>
            <a:endParaRPr lang="en-US" dirty="0"/>
          </a:p>
        </p:txBody>
      </p:sp>
      <p:sp>
        <p:nvSpPr>
          <p:cNvPr id="115745" name="Line 33"/>
          <p:cNvSpPr>
            <a:spLocks noChangeShapeType="1"/>
          </p:cNvSpPr>
          <p:nvPr/>
        </p:nvSpPr>
        <p:spPr bwMode="auto">
          <a:xfrm flipV="1">
            <a:off x="1457325" y="2473325"/>
            <a:ext cx="4763" cy="29733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46" name="Line 34"/>
          <p:cNvSpPr>
            <a:spLocks noChangeShapeType="1"/>
          </p:cNvSpPr>
          <p:nvPr/>
        </p:nvSpPr>
        <p:spPr bwMode="auto">
          <a:xfrm flipH="1">
            <a:off x="6434138" y="2997200"/>
            <a:ext cx="1555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47" name="Rectangle 35"/>
          <p:cNvSpPr>
            <a:spLocks noChangeArrowheads="1"/>
          </p:cNvSpPr>
          <p:nvPr/>
        </p:nvSpPr>
        <p:spPr bwMode="auto">
          <a:xfrm>
            <a:off x="6923055" y="2304589"/>
            <a:ext cx="1779654" cy="1277273"/>
          </a:xfrm>
          <a:prstGeom prst="rect">
            <a:avLst/>
          </a:prstGeom>
          <a:solidFill>
            <a:schemeClr val="bg2">
              <a:lumMod val="50000"/>
            </a:schemeClr>
          </a:solidFill>
          <a:ln>
            <a:noFill/>
          </a:ln>
          <a:effectLst/>
        </p:spPr>
        <p:txBody>
          <a:bodyPr wrap="none" anchor="ctr">
            <a:spAutoFit/>
          </a:bodyPr>
          <a:lstStyle/>
          <a:p>
            <a:pPr algn="just" eaLnBrk="0" hangingPunct="0"/>
            <a:r>
              <a:rPr lang="en-US" dirty="0" err="1"/>
              <a:t>Desgaste</a:t>
            </a:r>
            <a:r>
              <a:rPr lang="en-US" dirty="0"/>
              <a:t> normal </a:t>
            </a:r>
          </a:p>
          <a:p>
            <a:pPr algn="just" eaLnBrk="0" hangingPunct="0"/>
            <a:r>
              <a:rPr lang="en-US" dirty="0" err="1"/>
              <a:t>Carga</a:t>
            </a:r>
            <a:r>
              <a:rPr lang="en-US" dirty="0"/>
              <a:t> axial </a:t>
            </a:r>
            <a:r>
              <a:rPr lang="en-US" dirty="0" err="1"/>
              <a:t>alta</a:t>
            </a:r>
            <a:endParaRPr lang="en-US" dirty="0"/>
          </a:p>
          <a:p>
            <a:pPr algn="just" eaLnBrk="0" hangingPunct="0"/>
            <a:r>
              <a:rPr lang="en-US" dirty="0"/>
              <a:t>Mala </a:t>
            </a:r>
            <a:r>
              <a:rPr lang="en-US" dirty="0" err="1"/>
              <a:t>instalación</a:t>
            </a:r>
            <a:endParaRPr lang="en-US" dirty="0"/>
          </a:p>
          <a:p>
            <a:pPr algn="just" eaLnBrk="0" hangingPunct="0"/>
            <a:r>
              <a:rPr lang="en-US" dirty="0" err="1"/>
              <a:t>Falla</a:t>
            </a:r>
            <a:r>
              <a:rPr lang="en-US" dirty="0"/>
              <a:t> de </a:t>
            </a:r>
            <a:r>
              <a:rPr lang="en-US" dirty="0" err="1"/>
              <a:t>Lubricación</a:t>
            </a:r>
            <a:endParaRPr lang="en-US" dirty="0"/>
          </a:p>
        </p:txBody>
      </p:sp>
      <p:sp>
        <p:nvSpPr>
          <p:cNvPr id="115748" name="Line 36"/>
          <p:cNvSpPr>
            <a:spLocks noChangeShapeType="1"/>
          </p:cNvSpPr>
          <p:nvPr/>
        </p:nvSpPr>
        <p:spPr bwMode="auto">
          <a:xfrm flipH="1">
            <a:off x="6611938" y="2590800"/>
            <a:ext cx="287337"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49" name="Line 37"/>
          <p:cNvSpPr>
            <a:spLocks noChangeShapeType="1"/>
          </p:cNvSpPr>
          <p:nvPr/>
        </p:nvSpPr>
        <p:spPr bwMode="auto">
          <a:xfrm flipH="1">
            <a:off x="6648450" y="2844800"/>
            <a:ext cx="322263" cy="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0" name="Line 38"/>
          <p:cNvSpPr>
            <a:spLocks noChangeShapeType="1"/>
          </p:cNvSpPr>
          <p:nvPr/>
        </p:nvSpPr>
        <p:spPr bwMode="auto">
          <a:xfrm flipH="1" flipV="1">
            <a:off x="6637338" y="3090863"/>
            <a:ext cx="331787" cy="12700"/>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1" name="Line 39"/>
          <p:cNvSpPr>
            <a:spLocks noChangeShapeType="1"/>
          </p:cNvSpPr>
          <p:nvPr/>
        </p:nvSpPr>
        <p:spPr bwMode="auto">
          <a:xfrm flipH="1" flipV="1">
            <a:off x="6623050" y="2587625"/>
            <a:ext cx="0" cy="763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2" name="Line 40"/>
          <p:cNvSpPr>
            <a:spLocks noChangeShapeType="1"/>
          </p:cNvSpPr>
          <p:nvPr/>
        </p:nvSpPr>
        <p:spPr bwMode="auto">
          <a:xfrm flipH="1">
            <a:off x="6613525" y="3340100"/>
            <a:ext cx="304800"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4" name="Line 42"/>
          <p:cNvSpPr>
            <a:spLocks noChangeShapeType="1"/>
          </p:cNvSpPr>
          <p:nvPr/>
        </p:nvSpPr>
        <p:spPr bwMode="auto">
          <a:xfrm flipH="1">
            <a:off x="6757988" y="4381500"/>
            <a:ext cx="4095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5" name="Line 43"/>
          <p:cNvSpPr>
            <a:spLocks noChangeShapeType="1"/>
          </p:cNvSpPr>
          <p:nvPr/>
        </p:nvSpPr>
        <p:spPr bwMode="auto">
          <a:xfrm flipH="1" flipV="1">
            <a:off x="6743700" y="4633913"/>
            <a:ext cx="414338" cy="142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6" name="Line 44"/>
          <p:cNvSpPr>
            <a:spLocks noChangeShapeType="1"/>
          </p:cNvSpPr>
          <p:nvPr/>
        </p:nvSpPr>
        <p:spPr bwMode="auto">
          <a:xfrm flipH="1">
            <a:off x="6591300" y="4906963"/>
            <a:ext cx="536575" cy="1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7" name="Line 45"/>
          <p:cNvSpPr>
            <a:spLocks noChangeShapeType="1"/>
          </p:cNvSpPr>
          <p:nvPr/>
        </p:nvSpPr>
        <p:spPr bwMode="auto">
          <a:xfrm flipH="1" flipV="1">
            <a:off x="6729413" y="4378325"/>
            <a:ext cx="0" cy="9794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8" name="Line 46"/>
          <p:cNvSpPr>
            <a:spLocks noChangeShapeType="1"/>
          </p:cNvSpPr>
          <p:nvPr/>
        </p:nvSpPr>
        <p:spPr bwMode="auto">
          <a:xfrm flipH="1">
            <a:off x="6732588" y="5143500"/>
            <a:ext cx="3714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59" name="Line 47"/>
          <p:cNvSpPr>
            <a:spLocks noChangeShapeType="1"/>
          </p:cNvSpPr>
          <p:nvPr/>
        </p:nvSpPr>
        <p:spPr bwMode="auto">
          <a:xfrm flipH="1">
            <a:off x="6745288" y="5372100"/>
            <a:ext cx="4476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60" name="Line 48"/>
          <p:cNvSpPr>
            <a:spLocks noChangeShapeType="1"/>
          </p:cNvSpPr>
          <p:nvPr/>
        </p:nvSpPr>
        <p:spPr bwMode="auto">
          <a:xfrm flipH="1">
            <a:off x="6591300" y="3763963"/>
            <a:ext cx="3175" cy="11445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61" name="Line 49"/>
          <p:cNvSpPr>
            <a:spLocks noChangeShapeType="1"/>
          </p:cNvSpPr>
          <p:nvPr/>
        </p:nvSpPr>
        <p:spPr bwMode="auto">
          <a:xfrm flipV="1">
            <a:off x="6581775" y="3752850"/>
            <a:ext cx="2562225" cy="11113"/>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62" name="Line 50"/>
          <p:cNvSpPr>
            <a:spLocks noChangeShapeType="1"/>
          </p:cNvSpPr>
          <p:nvPr/>
        </p:nvSpPr>
        <p:spPr bwMode="auto">
          <a:xfrm flipH="1">
            <a:off x="9144000" y="3382963"/>
            <a:ext cx="0" cy="357187"/>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63" name="Line 51"/>
          <p:cNvSpPr>
            <a:spLocks noChangeShapeType="1"/>
          </p:cNvSpPr>
          <p:nvPr/>
        </p:nvSpPr>
        <p:spPr bwMode="auto">
          <a:xfrm flipH="1">
            <a:off x="8734425" y="3365500"/>
            <a:ext cx="409575" cy="1588"/>
          </a:xfrm>
          <a:prstGeom prst="line">
            <a:avLst/>
          </a:prstGeom>
          <a:noFill/>
          <a:ln w="28575" cap="sq">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15764" name="AutoShape 52"/>
          <p:cNvSpPr>
            <a:spLocks noChangeArrowheads="1"/>
          </p:cNvSpPr>
          <p:nvPr/>
        </p:nvSpPr>
        <p:spPr bwMode="auto">
          <a:xfrm>
            <a:off x="857250" y="1119188"/>
            <a:ext cx="7518400" cy="954087"/>
          </a:xfrm>
          <a:prstGeom prst="leftRightArrow">
            <a:avLst>
              <a:gd name="adj1" fmla="val 50000"/>
              <a:gd name="adj2" fmla="val 157604"/>
            </a:avLst>
          </a:prstGeom>
          <a:solidFill>
            <a:schemeClr val="tx2">
              <a:lumMod val="75000"/>
            </a:schemeClr>
          </a:solidFill>
          <a:ln w="12700" cap="sq">
            <a:solidFill>
              <a:schemeClr val="tx1"/>
            </a:solidFill>
            <a:miter lim="800000"/>
            <a:headEnd/>
            <a:tailEnd/>
          </a:ln>
          <a:effectLst/>
        </p:spPr>
        <p:txBody>
          <a:bodyPr wrap="none" anchor="ctr"/>
          <a:lstStyle/>
          <a:p>
            <a:pPr algn="ctr" eaLnBrk="0" hangingPunct="0"/>
            <a:r>
              <a:rPr lang="en-US" sz="2000" i="1"/>
              <a:t>Qué tanto?</a:t>
            </a:r>
            <a:endParaRPr lang="en-US" sz="2000" b="0" i="1"/>
          </a:p>
        </p:txBody>
      </p:sp>
      <p:sp>
        <p:nvSpPr>
          <p:cNvPr id="115765" name="Text Box 53"/>
          <p:cNvSpPr txBox="1">
            <a:spLocks noChangeArrowheads="1"/>
          </p:cNvSpPr>
          <p:nvPr/>
        </p:nvSpPr>
        <p:spPr bwMode="auto">
          <a:xfrm>
            <a:off x="6138863" y="1379538"/>
            <a:ext cx="181610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i="1"/>
              <a:t>Más profundidad</a:t>
            </a:r>
          </a:p>
        </p:txBody>
      </p:sp>
      <p:sp>
        <p:nvSpPr>
          <p:cNvPr id="115766" name="Text Box 54"/>
          <p:cNvSpPr txBox="1">
            <a:spLocks noChangeArrowheads="1"/>
          </p:cNvSpPr>
          <p:nvPr/>
        </p:nvSpPr>
        <p:spPr bwMode="auto">
          <a:xfrm>
            <a:off x="1166813" y="1417638"/>
            <a:ext cx="2044700" cy="366712"/>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1800" i="1"/>
              <a:t>Menos profundidad</a:t>
            </a:r>
          </a:p>
        </p:txBody>
      </p:sp>
      <p:sp>
        <p:nvSpPr>
          <p:cNvPr id="115714" name="Rectangle 2"/>
          <p:cNvSpPr>
            <a:spLocks noChangeArrowheads="1"/>
          </p:cNvSpPr>
          <p:nvPr/>
        </p:nvSpPr>
        <p:spPr bwMode="auto">
          <a:xfrm>
            <a:off x="3049588" y="1920210"/>
            <a:ext cx="3389312" cy="4832092"/>
          </a:xfrm>
          <a:prstGeom prst="rect">
            <a:avLst/>
          </a:prstGeom>
          <a:solidFill>
            <a:schemeClr val="bg2">
              <a:lumMod val="50000"/>
            </a:schemeClr>
          </a:solidFill>
          <a:ln>
            <a:noFill/>
          </a:ln>
          <a:effectLst/>
        </p:spPr>
        <p:txBody>
          <a:bodyPr anchor="ctr">
            <a:spAutoFit/>
          </a:bodyPr>
          <a:lstStyle/>
          <a:p>
            <a:pPr algn="just"/>
            <a:r>
              <a:rPr lang="en-US" i="1" dirty="0" err="1">
                <a:solidFill>
                  <a:srgbClr val="000000"/>
                </a:solidFill>
              </a:rPr>
              <a:t>Potencia</a:t>
            </a:r>
            <a:r>
              <a:rPr lang="en-US" i="1" dirty="0">
                <a:solidFill>
                  <a:srgbClr val="000000"/>
                </a:solidFill>
              </a:rPr>
              <a:t> de </a:t>
            </a:r>
            <a:r>
              <a:rPr lang="en-US" i="1" dirty="0" err="1">
                <a:solidFill>
                  <a:srgbClr val="000000"/>
                </a:solidFill>
              </a:rPr>
              <a:t>suministro</a:t>
            </a:r>
            <a:r>
              <a:rPr lang="en-US" i="1" dirty="0">
                <a:solidFill>
                  <a:srgbClr val="000000"/>
                </a:solidFill>
              </a:rPr>
              <a:t> </a:t>
            </a:r>
            <a:r>
              <a:rPr lang="en-US" i="1" dirty="0" err="1">
                <a:solidFill>
                  <a:srgbClr val="000000"/>
                </a:solidFill>
              </a:rPr>
              <a:t>cortada</a:t>
            </a:r>
            <a:endParaRPr lang="en-US" i="1" dirty="0">
              <a:solidFill>
                <a:srgbClr val="000000"/>
              </a:solidFill>
            </a:endParaRPr>
          </a:p>
          <a:p>
            <a:pPr algn="just"/>
            <a:r>
              <a:rPr lang="en-US" i="1" dirty="0" err="1">
                <a:solidFill>
                  <a:srgbClr val="000000"/>
                </a:solidFill>
              </a:rPr>
              <a:t>Impulsor</a:t>
            </a:r>
            <a:r>
              <a:rPr lang="en-US" i="1" dirty="0">
                <a:solidFill>
                  <a:srgbClr val="000000"/>
                </a:solidFill>
              </a:rPr>
              <a:t> </a:t>
            </a:r>
            <a:r>
              <a:rPr lang="en-US" i="1" dirty="0" err="1">
                <a:solidFill>
                  <a:srgbClr val="000000"/>
                </a:solidFill>
              </a:rPr>
              <a:t>roto</a:t>
            </a:r>
            <a:endParaRPr lang="en-US" i="1" dirty="0">
              <a:solidFill>
                <a:srgbClr val="000000"/>
              </a:solidFill>
            </a:endParaRPr>
          </a:p>
          <a:p>
            <a:pPr algn="just"/>
            <a:r>
              <a:rPr lang="en-US" i="1" dirty="0" err="1">
                <a:solidFill>
                  <a:srgbClr val="000000"/>
                </a:solidFill>
              </a:rPr>
              <a:t>Carcaza</a:t>
            </a:r>
            <a:r>
              <a:rPr lang="en-US" i="1" dirty="0">
                <a:solidFill>
                  <a:srgbClr val="000000"/>
                </a:solidFill>
              </a:rPr>
              <a:t> </a:t>
            </a:r>
            <a:r>
              <a:rPr lang="en-US" i="1" dirty="0" err="1">
                <a:solidFill>
                  <a:srgbClr val="000000"/>
                </a:solidFill>
              </a:rPr>
              <a:t>rota</a:t>
            </a:r>
            <a:endParaRPr lang="en-US" i="1" dirty="0">
              <a:solidFill>
                <a:srgbClr val="000000"/>
              </a:solidFill>
            </a:endParaRPr>
          </a:p>
          <a:p>
            <a:pPr algn="just"/>
            <a:r>
              <a:rPr lang="en-US" i="1" dirty="0" err="1">
                <a:solidFill>
                  <a:srgbClr val="000000"/>
                </a:solidFill>
              </a:rPr>
              <a:t>Sello</a:t>
            </a:r>
            <a:r>
              <a:rPr lang="en-US" i="1" dirty="0">
                <a:solidFill>
                  <a:srgbClr val="000000"/>
                </a:solidFill>
              </a:rPr>
              <a:t> de la </a:t>
            </a:r>
            <a:r>
              <a:rPr lang="en-US" i="1" dirty="0" err="1">
                <a:solidFill>
                  <a:srgbClr val="000000"/>
                </a:solidFill>
              </a:rPr>
              <a:t>bomba</a:t>
            </a:r>
            <a:r>
              <a:rPr lang="en-US" i="1" dirty="0">
                <a:solidFill>
                  <a:srgbClr val="000000"/>
                </a:solidFill>
              </a:rPr>
              <a:t> </a:t>
            </a:r>
            <a:r>
              <a:rPr lang="en-US" i="1" dirty="0" err="1">
                <a:solidFill>
                  <a:srgbClr val="000000"/>
                </a:solidFill>
              </a:rPr>
              <a:t>fallado</a:t>
            </a:r>
            <a:endParaRPr lang="en-US" i="1" dirty="0">
              <a:solidFill>
                <a:srgbClr val="000000"/>
              </a:solidFill>
            </a:endParaRPr>
          </a:p>
          <a:p>
            <a:pPr algn="just"/>
            <a:r>
              <a:rPr lang="en-US" i="1" dirty="0" err="1">
                <a:solidFill>
                  <a:srgbClr val="000000"/>
                </a:solidFill>
              </a:rPr>
              <a:t>Rodamientos</a:t>
            </a:r>
            <a:r>
              <a:rPr lang="en-US" i="1" dirty="0">
                <a:solidFill>
                  <a:srgbClr val="000000"/>
                </a:solidFill>
              </a:rPr>
              <a:t> del motor </a:t>
            </a:r>
            <a:r>
              <a:rPr lang="en-US" i="1" dirty="0" err="1">
                <a:solidFill>
                  <a:srgbClr val="000000"/>
                </a:solidFill>
              </a:rPr>
              <a:t>pegados</a:t>
            </a:r>
            <a:endParaRPr lang="en-US" i="1" dirty="0">
              <a:solidFill>
                <a:srgbClr val="000000"/>
              </a:solidFill>
            </a:endParaRPr>
          </a:p>
          <a:p>
            <a:pPr algn="just"/>
            <a:r>
              <a:rPr lang="en-US" i="1" dirty="0">
                <a:solidFill>
                  <a:srgbClr val="000000"/>
                </a:solidFill>
              </a:rPr>
              <a:t>Motor </a:t>
            </a:r>
            <a:r>
              <a:rPr lang="en-US" i="1" dirty="0" err="1">
                <a:solidFill>
                  <a:srgbClr val="000000"/>
                </a:solidFill>
              </a:rPr>
              <a:t>conectado</a:t>
            </a:r>
            <a:r>
              <a:rPr lang="en-US" i="1" dirty="0">
                <a:solidFill>
                  <a:srgbClr val="000000"/>
                </a:solidFill>
              </a:rPr>
              <a:t> </a:t>
            </a:r>
            <a:r>
              <a:rPr lang="en-US" i="1" dirty="0" err="1">
                <a:solidFill>
                  <a:srgbClr val="000000"/>
                </a:solidFill>
              </a:rPr>
              <a:t>invertido</a:t>
            </a:r>
            <a:endParaRPr lang="en-US" i="1" dirty="0">
              <a:solidFill>
                <a:srgbClr val="000000"/>
              </a:solidFill>
            </a:endParaRPr>
          </a:p>
          <a:p>
            <a:pPr algn="just"/>
            <a:r>
              <a:rPr lang="en-US" i="1" dirty="0" err="1">
                <a:solidFill>
                  <a:srgbClr val="000000"/>
                </a:solidFill>
              </a:rPr>
              <a:t>Estator</a:t>
            </a:r>
            <a:r>
              <a:rPr lang="en-US" i="1" dirty="0">
                <a:solidFill>
                  <a:srgbClr val="000000"/>
                </a:solidFill>
              </a:rPr>
              <a:t> con </a:t>
            </a:r>
            <a:r>
              <a:rPr lang="en-US" i="1" dirty="0" err="1">
                <a:solidFill>
                  <a:srgbClr val="000000"/>
                </a:solidFill>
              </a:rPr>
              <a:t>devanados</a:t>
            </a:r>
            <a:r>
              <a:rPr lang="en-US" i="1" dirty="0">
                <a:solidFill>
                  <a:srgbClr val="000000"/>
                </a:solidFill>
              </a:rPr>
              <a:t> </a:t>
            </a:r>
            <a:r>
              <a:rPr lang="en-US" i="1" dirty="0" err="1">
                <a:solidFill>
                  <a:srgbClr val="000000"/>
                </a:solidFill>
              </a:rPr>
              <a:t>quemados</a:t>
            </a:r>
            <a:endParaRPr lang="en-US" i="1" dirty="0">
              <a:solidFill>
                <a:srgbClr val="000000"/>
              </a:solidFill>
            </a:endParaRPr>
          </a:p>
          <a:p>
            <a:pPr algn="just"/>
            <a:r>
              <a:rPr lang="en-US" i="1" dirty="0" err="1">
                <a:solidFill>
                  <a:srgbClr val="000000"/>
                </a:solidFill>
              </a:rPr>
              <a:t>Eje</a:t>
            </a:r>
            <a:r>
              <a:rPr lang="en-US" i="1" dirty="0">
                <a:solidFill>
                  <a:srgbClr val="000000"/>
                </a:solidFill>
              </a:rPr>
              <a:t> </a:t>
            </a:r>
            <a:r>
              <a:rPr lang="en-US" i="1" dirty="0" err="1">
                <a:solidFill>
                  <a:srgbClr val="000000"/>
                </a:solidFill>
              </a:rPr>
              <a:t>roto</a:t>
            </a:r>
            <a:endParaRPr lang="en-US" i="1" dirty="0">
              <a:solidFill>
                <a:srgbClr val="000000"/>
              </a:solidFill>
            </a:endParaRPr>
          </a:p>
          <a:p>
            <a:pPr algn="just"/>
            <a:r>
              <a:rPr lang="en-US" i="1" dirty="0" err="1">
                <a:solidFill>
                  <a:srgbClr val="000000"/>
                </a:solidFill>
              </a:rPr>
              <a:t>Cuña</a:t>
            </a:r>
            <a:r>
              <a:rPr lang="en-US" i="1" dirty="0">
                <a:solidFill>
                  <a:srgbClr val="000000"/>
                </a:solidFill>
              </a:rPr>
              <a:t> del </a:t>
            </a:r>
            <a:r>
              <a:rPr lang="en-US" i="1" dirty="0" err="1">
                <a:solidFill>
                  <a:srgbClr val="000000"/>
                </a:solidFill>
              </a:rPr>
              <a:t>eje</a:t>
            </a:r>
            <a:r>
              <a:rPr lang="en-US" i="1" dirty="0">
                <a:solidFill>
                  <a:srgbClr val="000000"/>
                </a:solidFill>
              </a:rPr>
              <a:t> de </a:t>
            </a:r>
            <a:r>
              <a:rPr lang="en-US" i="1" dirty="0" err="1">
                <a:solidFill>
                  <a:srgbClr val="000000"/>
                </a:solidFill>
              </a:rPr>
              <a:t>mando</a:t>
            </a:r>
            <a:r>
              <a:rPr lang="en-US" i="1" dirty="0">
                <a:solidFill>
                  <a:srgbClr val="000000"/>
                </a:solidFill>
              </a:rPr>
              <a:t> </a:t>
            </a:r>
            <a:r>
              <a:rPr lang="en-US" i="1" dirty="0" err="1">
                <a:solidFill>
                  <a:srgbClr val="000000"/>
                </a:solidFill>
              </a:rPr>
              <a:t>rota</a:t>
            </a:r>
            <a:endParaRPr lang="en-US" i="1" dirty="0">
              <a:solidFill>
                <a:srgbClr val="000000"/>
              </a:solidFill>
            </a:endParaRPr>
          </a:p>
          <a:p>
            <a:pPr algn="just"/>
            <a:r>
              <a:rPr lang="en-US" i="1" dirty="0" err="1">
                <a:solidFill>
                  <a:srgbClr val="000000"/>
                </a:solidFill>
              </a:rPr>
              <a:t>Válvula</a:t>
            </a:r>
            <a:r>
              <a:rPr lang="en-US" i="1" dirty="0">
                <a:solidFill>
                  <a:srgbClr val="000000"/>
                </a:solidFill>
              </a:rPr>
              <a:t> de </a:t>
            </a:r>
            <a:r>
              <a:rPr lang="en-US" i="1" dirty="0" err="1">
                <a:solidFill>
                  <a:srgbClr val="000000"/>
                </a:solidFill>
              </a:rPr>
              <a:t>entrada</a:t>
            </a:r>
            <a:r>
              <a:rPr lang="en-US" i="1" dirty="0">
                <a:solidFill>
                  <a:srgbClr val="000000"/>
                </a:solidFill>
              </a:rPr>
              <a:t> </a:t>
            </a:r>
            <a:r>
              <a:rPr lang="en-US" i="1" dirty="0" err="1">
                <a:solidFill>
                  <a:srgbClr val="000000"/>
                </a:solidFill>
              </a:rPr>
              <a:t>pegada</a:t>
            </a:r>
            <a:r>
              <a:rPr lang="en-US" i="1" dirty="0">
                <a:solidFill>
                  <a:srgbClr val="000000"/>
                </a:solidFill>
              </a:rPr>
              <a:t> </a:t>
            </a:r>
            <a:r>
              <a:rPr lang="en-US" i="1" dirty="0" err="1">
                <a:solidFill>
                  <a:srgbClr val="000000"/>
                </a:solidFill>
              </a:rPr>
              <a:t>cerrada</a:t>
            </a:r>
            <a:endParaRPr lang="en-US" i="1" dirty="0">
              <a:solidFill>
                <a:srgbClr val="000000"/>
              </a:solidFill>
            </a:endParaRPr>
          </a:p>
          <a:p>
            <a:pPr algn="just"/>
            <a:r>
              <a:rPr lang="en-US" i="1" dirty="0" err="1">
                <a:solidFill>
                  <a:srgbClr val="000000"/>
                </a:solidFill>
              </a:rPr>
              <a:t>Válvula</a:t>
            </a:r>
            <a:r>
              <a:rPr lang="en-US" i="1" dirty="0">
                <a:solidFill>
                  <a:srgbClr val="000000"/>
                </a:solidFill>
              </a:rPr>
              <a:t> de </a:t>
            </a:r>
            <a:r>
              <a:rPr lang="en-US" i="1" dirty="0" err="1">
                <a:solidFill>
                  <a:srgbClr val="000000"/>
                </a:solidFill>
              </a:rPr>
              <a:t>entrada</a:t>
            </a:r>
            <a:r>
              <a:rPr lang="en-US" i="1" dirty="0">
                <a:solidFill>
                  <a:srgbClr val="000000"/>
                </a:solidFill>
              </a:rPr>
              <a:t> </a:t>
            </a:r>
            <a:r>
              <a:rPr lang="en-US" i="1" dirty="0" err="1">
                <a:solidFill>
                  <a:srgbClr val="000000"/>
                </a:solidFill>
              </a:rPr>
              <a:t>cerrada</a:t>
            </a:r>
            <a:endParaRPr lang="en-US" i="1" dirty="0">
              <a:solidFill>
                <a:srgbClr val="000000"/>
              </a:solidFill>
            </a:endParaRPr>
          </a:p>
          <a:p>
            <a:pPr algn="just"/>
            <a:r>
              <a:rPr lang="en-US" i="1" dirty="0" err="1">
                <a:solidFill>
                  <a:srgbClr val="000000"/>
                </a:solidFill>
              </a:rPr>
              <a:t>Bomba</a:t>
            </a:r>
            <a:r>
              <a:rPr lang="en-US" i="1" dirty="0">
                <a:solidFill>
                  <a:srgbClr val="000000"/>
                </a:solidFill>
              </a:rPr>
              <a:t> no </a:t>
            </a:r>
            <a:r>
              <a:rPr lang="en-US" i="1" dirty="0" err="1">
                <a:solidFill>
                  <a:srgbClr val="000000"/>
                </a:solidFill>
              </a:rPr>
              <a:t>arranca</a:t>
            </a:r>
            <a:endParaRPr lang="en-US" i="1" dirty="0">
              <a:solidFill>
                <a:srgbClr val="000000"/>
              </a:solidFill>
            </a:endParaRPr>
          </a:p>
          <a:p>
            <a:pPr algn="just"/>
            <a:r>
              <a:rPr lang="en-US" i="1" dirty="0" err="1">
                <a:solidFill>
                  <a:srgbClr val="000000"/>
                </a:solidFill>
              </a:rPr>
              <a:t>Trabajo</a:t>
            </a:r>
            <a:r>
              <a:rPr lang="en-US" i="1" dirty="0">
                <a:solidFill>
                  <a:srgbClr val="000000"/>
                </a:solidFill>
              </a:rPr>
              <a:t> </a:t>
            </a:r>
            <a:r>
              <a:rPr lang="en-US" i="1" dirty="0" err="1">
                <a:solidFill>
                  <a:srgbClr val="000000"/>
                </a:solidFill>
              </a:rPr>
              <a:t>intermitente</a:t>
            </a:r>
            <a:endParaRPr lang="en-US" i="1" dirty="0">
              <a:solidFill>
                <a:srgbClr val="000000"/>
              </a:solidFill>
            </a:endParaRPr>
          </a:p>
          <a:p>
            <a:pPr algn="just"/>
            <a:r>
              <a:rPr lang="en-US" i="1" dirty="0" err="1">
                <a:solidFill>
                  <a:srgbClr val="000000"/>
                </a:solidFill>
              </a:rPr>
              <a:t>Engranaje</a:t>
            </a:r>
            <a:r>
              <a:rPr lang="en-US" i="1" dirty="0">
                <a:solidFill>
                  <a:srgbClr val="000000"/>
                </a:solidFill>
              </a:rPr>
              <a:t> de </a:t>
            </a:r>
            <a:r>
              <a:rPr lang="en-US" i="1" dirty="0" err="1">
                <a:solidFill>
                  <a:srgbClr val="000000"/>
                </a:solidFill>
              </a:rPr>
              <a:t>mando</a:t>
            </a:r>
            <a:r>
              <a:rPr lang="en-US" i="1" dirty="0">
                <a:solidFill>
                  <a:srgbClr val="000000"/>
                </a:solidFill>
              </a:rPr>
              <a:t> en </a:t>
            </a:r>
            <a:r>
              <a:rPr lang="en-US" i="1" dirty="0" err="1">
                <a:solidFill>
                  <a:srgbClr val="000000"/>
                </a:solidFill>
              </a:rPr>
              <a:t>falla</a:t>
            </a:r>
            <a:endParaRPr lang="en-US" i="1" dirty="0">
              <a:solidFill>
                <a:srgbClr val="000000"/>
              </a:solidFill>
            </a:endParaRPr>
          </a:p>
          <a:p>
            <a:pPr algn="just"/>
            <a:r>
              <a:rPr lang="en-US" i="1" dirty="0">
                <a:solidFill>
                  <a:srgbClr val="000000"/>
                </a:solidFill>
              </a:rPr>
              <a:t>Cables de </a:t>
            </a:r>
            <a:r>
              <a:rPr lang="en-US" i="1" dirty="0" err="1">
                <a:solidFill>
                  <a:srgbClr val="000000"/>
                </a:solidFill>
              </a:rPr>
              <a:t>potencia</a:t>
            </a:r>
            <a:r>
              <a:rPr lang="en-US" i="1" dirty="0">
                <a:solidFill>
                  <a:srgbClr val="000000"/>
                </a:solidFill>
              </a:rPr>
              <a:t> </a:t>
            </a:r>
            <a:r>
              <a:rPr lang="en-US" i="1" dirty="0" err="1">
                <a:solidFill>
                  <a:srgbClr val="000000"/>
                </a:solidFill>
              </a:rPr>
              <a:t>fallados</a:t>
            </a:r>
            <a:endParaRPr lang="en-US" i="1" dirty="0">
              <a:solidFill>
                <a:srgbClr val="000000"/>
              </a:solidFill>
            </a:endParaRPr>
          </a:p>
        </p:txBody>
      </p:sp>
      <p:sp>
        <p:nvSpPr>
          <p:cNvPr id="115753" name="Rectangle 41"/>
          <p:cNvSpPr>
            <a:spLocks noChangeArrowheads="1"/>
          </p:cNvSpPr>
          <p:nvPr/>
        </p:nvSpPr>
        <p:spPr bwMode="auto">
          <a:xfrm>
            <a:off x="6961188" y="4076581"/>
            <a:ext cx="2182812" cy="1600438"/>
          </a:xfrm>
          <a:prstGeom prst="rect">
            <a:avLst/>
          </a:prstGeom>
          <a:solidFill>
            <a:schemeClr val="bg2">
              <a:lumMod val="50000"/>
            </a:schemeClr>
          </a:solidFill>
          <a:ln>
            <a:noFill/>
          </a:ln>
          <a:effectLst/>
        </p:spPr>
        <p:txBody>
          <a:bodyPr anchor="ctr">
            <a:spAutoFit/>
          </a:bodyPr>
          <a:lstStyle/>
          <a:p>
            <a:pPr algn="just" eaLnBrk="0" hangingPunct="0"/>
            <a:r>
              <a:rPr lang="en-US" dirty="0" err="1"/>
              <a:t>Aceite</a:t>
            </a:r>
            <a:r>
              <a:rPr lang="en-US" dirty="0"/>
              <a:t> base </a:t>
            </a:r>
            <a:r>
              <a:rPr lang="en-US" dirty="0" err="1"/>
              <a:t>oxidado</a:t>
            </a:r>
            <a:endParaRPr lang="en-US" dirty="0"/>
          </a:p>
          <a:p>
            <a:pPr algn="just" eaLnBrk="0" hangingPunct="0"/>
            <a:r>
              <a:rPr lang="en-US" dirty="0" err="1"/>
              <a:t>Aditivos</a:t>
            </a:r>
            <a:r>
              <a:rPr lang="en-US" dirty="0"/>
              <a:t> </a:t>
            </a:r>
            <a:r>
              <a:rPr lang="en-US" dirty="0" err="1"/>
              <a:t>agotados</a:t>
            </a:r>
            <a:endParaRPr lang="en-US" dirty="0"/>
          </a:p>
          <a:p>
            <a:pPr algn="just" eaLnBrk="0" hangingPunct="0"/>
            <a:r>
              <a:rPr lang="en-US" dirty="0" err="1"/>
              <a:t>Ingreso</a:t>
            </a:r>
            <a:r>
              <a:rPr lang="en-US" dirty="0"/>
              <a:t> de </a:t>
            </a:r>
            <a:r>
              <a:rPr lang="en-US" dirty="0" err="1"/>
              <a:t>agua</a:t>
            </a:r>
            <a:endParaRPr lang="en-US" dirty="0"/>
          </a:p>
          <a:p>
            <a:pPr algn="just" eaLnBrk="0" hangingPunct="0"/>
            <a:r>
              <a:rPr lang="en-US" dirty="0" err="1"/>
              <a:t>Sello</a:t>
            </a:r>
            <a:r>
              <a:rPr lang="en-US" dirty="0"/>
              <a:t> </a:t>
            </a:r>
            <a:r>
              <a:rPr lang="en-US" dirty="0" err="1"/>
              <a:t>rodamiento</a:t>
            </a:r>
            <a:r>
              <a:rPr lang="en-US" dirty="0"/>
              <a:t> </a:t>
            </a:r>
            <a:r>
              <a:rPr lang="en-US" dirty="0" err="1"/>
              <a:t>falla</a:t>
            </a:r>
            <a:endParaRPr lang="en-US" dirty="0"/>
          </a:p>
          <a:p>
            <a:pPr algn="just" eaLnBrk="0" hangingPunct="0"/>
            <a:r>
              <a:rPr lang="en-US" dirty="0" err="1"/>
              <a:t>Grasa</a:t>
            </a:r>
            <a:r>
              <a:rPr lang="en-US" dirty="0"/>
              <a:t> </a:t>
            </a:r>
            <a:r>
              <a:rPr lang="en-US" dirty="0" err="1"/>
              <a:t>inadecuada</a:t>
            </a:r>
            <a:r>
              <a:rPr lang="en-US" dirty="0"/>
              <a:t> </a:t>
            </a:r>
          </a:p>
        </p:txBody>
      </p:sp>
    </p:spTree>
    <p:extLst>
      <p:ext uri="{BB962C8B-B14F-4D97-AF65-F5344CB8AC3E}">
        <p14:creationId xmlns:p14="http://schemas.microsoft.com/office/powerpoint/2010/main" xmlns="" val="96713364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066800" y="152400"/>
            <a:ext cx="2479675" cy="704850"/>
          </a:xfrm>
        </p:spPr>
        <p:txBody>
          <a:bodyPr>
            <a:normAutofit/>
          </a:bodyPr>
          <a:lstStyle/>
          <a:p>
            <a:r>
              <a:rPr lang="en-US" sz="3200" i="1" dirty="0" err="1">
                <a:solidFill>
                  <a:srgbClr val="D66B00"/>
                </a:solidFill>
                <a:effectLst/>
                <a:latin typeface="Times New Roman" pitchFamily="18" charset="0"/>
              </a:rPr>
              <a:t>Cuántos</a:t>
            </a:r>
            <a:r>
              <a:rPr lang="en-US" sz="3200" i="1" dirty="0">
                <a:solidFill>
                  <a:srgbClr val="D66B00"/>
                </a:solidFill>
                <a:effectLst/>
                <a:latin typeface="Times New Roman" pitchFamily="18" charset="0"/>
              </a:rPr>
              <a:t>?</a:t>
            </a:r>
          </a:p>
        </p:txBody>
      </p:sp>
      <p:sp>
        <p:nvSpPr>
          <p:cNvPr id="7" name="4 Marcador de número de diapositiva"/>
          <p:cNvSpPr>
            <a:spLocks noGrp="1"/>
          </p:cNvSpPr>
          <p:nvPr>
            <p:ph type="sldNum" sz="quarter" idx="12"/>
          </p:nvPr>
        </p:nvSpPr>
        <p:spPr/>
        <p:txBody>
          <a:bodyPr>
            <a:normAutofit/>
          </a:bodyPr>
          <a:lstStyle/>
          <a:p>
            <a:fld id="{5F6B7266-BD1A-48B4-B482-41B173BA3A0B}" type="slidenum">
              <a:rPr lang="en-CA"/>
              <a:pPr/>
              <a:t>57</a:t>
            </a:fld>
            <a:endParaRPr lang="en-CA"/>
          </a:p>
        </p:txBody>
      </p:sp>
      <p:sp>
        <p:nvSpPr>
          <p:cNvPr id="117763" name="Rectangle 3"/>
          <p:cNvSpPr>
            <a:spLocks noChangeArrowheads="1"/>
          </p:cNvSpPr>
          <p:nvPr/>
        </p:nvSpPr>
        <p:spPr bwMode="auto">
          <a:xfrm>
            <a:off x="423863" y="811213"/>
            <a:ext cx="3702050" cy="5801588"/>
          </a:xfrm>
          <a:prstGeom prst="rect">
            <a:avLst/>
          </a:prstGeom>
          <a:solidFill>
            <a:schemeClr val="bg2">
              <a:lumMod val="50000"/>
            </a:schemeClr>
          </a:solidFill>
          <a:ln>
            <a:noFill/>
          </a:ln>
          <a:effectLst/>
          <a:extLst/>
        </p:spPr>
        <p:txBody>
          <a:bodyPr anchor="ctr">
            <a:spAutoFit/>
          </a:bodyPr>
          <a:lstStyle/>
          <a:p>
            <a:pPr algn="just"/>
            <a:r>
              <a:rPr lang="en-US" i="1" dirty="0" err="1">
                <a:solidFill>
                  <a:srgbClr val="000000"/>
                </a:solidFill>
              </a:rPr>
              <a:t>Potencia</a:t>
            </a:r>
            <a:r>
              <a:rPr lang="en-US" i="1" dirty="0">
                <a:solidFill>
                  <a:srgbClr val="000000"/>
                </a:solidFill>
              </a:rPr>
              <a:t> de </a:t>
            </a:r>
            <a:r>
              <a:rPr lang="en-US" i="1" dirty="0" err="1">
                <a:solidFill>
                  <a:srgbClr val="000000"/>
                </a:solidFill>
              </a:rPr>
              <a:t>suministro</a:t>
            </a:r>
            <a:r>
              <a:rPr lang="en-US" i="1" dirty="0">
                <a:solidFill>
                  <a:srgbClr val="000000"/>
                </a:solidFill>
              </a:rPr>
              <a:t> </a:t>
            </a:r>
            <a:r>
              <a:rPr lang="en-US" i="1" dirty="0" err="1">
                <a:solidFill>
                  <a:srgbClr val="000000"/>
                </a:solidFill>
              </a:rPr>
              <a:t>cortada</a:t>
            </a:r>
            <a:endParaRPr lang="en-US" i="1" dirty="0">
              <a:solidFill>
                <a:srgbClr val="000000"/>
              </a:solidFill>
            </a:endParaRPr>
          </a:p>
          <a:p>
            <a:pPr algn="just"/>
            <a:r>
              <a:rPr lang="en-US" i="1" dirty="0" err="1">
                <a:solidFill>
                  <a:srgbClr val="000000"/>
                </a:solidFill>
              </a:rPr>
              <a:t>Impulsor</a:t>
            </a:r>
            <a:r>
              <a:rPr lang="en-US" i="1" dirty="0">
                <a:solidFill>
                  <a:srgbClr val="000000"/>
                </a:solidFill>
              </a:rPr>
              <a:t> </a:t>
            </a:r>
            <a:r>
              <a:rPr lang="en-US" i="1" dirty="0" err="1">
                <a:solidFill>
                  <a:srgbClr val="000000"/>
                </a:solidFill>
              </a:rPr>
              <a:t>roto</a:t>
            </a:r>
            <a:endParaRPr lang="en-US" i="1" dirty="0">
              <a:solidFill>
                <a:srgbClr val="000000"/>
              </a:solidFill>
            </a:endParaRPr>
          </a:p>
          <a:p>
            <a:pPr algn="just"/>
            <a:r>
              <a:rPr lang="en-US" i="1" dirty="0" err="1">
                <a:solidFill>
                  <a:srgbClr val="000000"/>
                </a:solidFill>
              </a:rPr>
              <a:t>Carcaza</a:t>
            </a:r>
            <a:r>
              <a:rPr lang="en-US" i="1" dirty="0">
                <a:solidFill>
                  <a:srgbClr val="000000"/>
                </a:solidFill>
              </a:rPr>
              <a:t> </a:t>
            </a:r>
            <a:r>
              <a:rPr lang="en-US" i="1" dirty="0" err="1">
                <a:solidFill>
                  <a:srgbClr val="000000"/>
                </a:solidFill>
              </a:rPr>
              <a:t>rota</a:t>
            </a:r>
            <a:endParaRPr lang="en-US" i="1" dirty="0">
              <a:solidFill>
                <a:srgbClr val="000000"/>
              </a:solidFill>
            </a:endParaRPr>
          </a:p>
          <a:p>
            <a:pPr algn="just"/>
            <a:r>
              <a:rPr lang="en-US" i="1" dirty="0" err="1">
                <a:solidFill>
                  <a:srgbClr val="000000"/>
                </a:solidFill>
              </a:rPr>
              <a:t>Sello</a:t>
            </a:r>
            <a:r>
              <a:rPr lang="en-US" i="1" dirty="0">
                <a:solidFill>
                  <a:srgbClr val="000000"/>
                </a:solidFill>
              </a:rPr>
              <a:t> de la </a:t>
            </a:r>
            <a:r>
              <a:rPr lang="en-US" i="1" dirty="0" err="1">
                <a:solidFill>
                  <a:srgbClr val="000000"/>
                </a:solidFill>
              </a:rPr>
              <a:t>bomba</a:t>
            </a:r>
            <a:r>
              <a:rPr lang="en-US" i="1" dirty="0">
                <a:solidFill>
                  <a:srgbClr val="000000"/>
                </a:solidFill>
              </a:rPr>
              <a:t> </a:t>
            </a:r>
            <a:r>
              <a:rPr lang="en-US" i="1" dirty="0" err="1">
                <a:solidFill>
                  <a:srgbClr val="000000"/>
                </a:solidFill>
              </a:rPr>
              <a:t>fallado</a:t>
            </a:r>
            <a:endParaRPr lang="en-US" i="1" dirty="0">
              <a:solidFill>
                <a:srgbClr val="000000"/>
              </a:solidFill>
            </a:endParaRPr>
          </a:p>
          <a:p>
            <a:pPr algn="just"/>
            <a:r>
              <a:rPr lang="en-US" i="1" dirty="0" err="1">
                <a:solidFill>
                  <a:srgbClr val="000000"/>
                </a:solidFill>
              </a:rPr>
              <a:t>Rodamientos</a:t>
            </a:r>
            <a:r>
              <a:rPr lang="en-US" i="1" dirty="0">
                <a:solidFill>
                  <a:srgbClr val="000000"/>
                </a:solidFill>
              </a:rPr>
              <a:t> del motor </a:t>
            </a:r>
            <a:r>
              <a:rPr lang="en-US" i="1" dirty="0" err="1">
                <a:solidFill>
                  <a:srgbClr val="000000"/>
                </a:solidFill>
              </a:rPr>
              <a:t>pegados</a:t>
            </a:r>
            <a:endParaRPr lang="en-US" i="1" dirty="0">
              <a:solidFill>
                <a:srgbClr val="000000"/>
              </a:solidFill>
            </a:endParaRPr>
          </a:p>
          <a:p>
            <a:pPr algn="just"/>
            <a:r>
              <a:rPr lang="en-US" i="1" dirty="0">
                <a:solidFill>
                  <a:srgbClr val="000000"/>
                </a:solidFill>
              </a:rPr>
              <a:t>Motor </a:t>
            </a:r>
            <a:r>
              <a:rPr lang="en-US" i="1" dirty="0" err="1">
                <a:solidFill>
                  <a:srgbClr val="000000"/>
                </a:solidFill>
              </a:rPr>
              <a:t>conectado</a:t>
            </a:r>
            <a:r>
              <a:rPr lang="en-US" i="1" dirty="0">
                <a:solidFill>
                  <a:srgbClr val="000000"/>
                </a:solidFill>
              </a:rPr>
              <a:t> </a:t>
            </a:r>
            <a:r>
              <a:rPr lang="en-US" i="1" dirty="0" err="1">
                <a:solidFill>
                  <a:srgbClr val="000000"/>
                </a:solidFill>
              </a:rPr>
              <a:t>invertido</a:t>
            </a:r>
            <a:endParaRPr lang="en-US" i="1" dirty="0">
              <a:solidFill>
                <a:srgbClr val="000000"/>
              </a:solidFill>
            </a:endParaRPr>
          </a:p>
          <a:p>
            <a:pPr algn="just"/>
            <a:r>
              <a:rPr lang="en-US" i="1" dirty="0" err="1">
                <a:solidFill>
                  <a:srgbClr val="000000"/>
                </a:solidFill>
              </a:rPr>
              <a:t>Estator</a:t>
            </a:r>
            <a:r>
              <a:rPr lang="en-US" i="1" dirty="0">
                <a:solidFill>
                  <a:srgbClr val="000000"/>
                </a:solidFill>
              </a:rPr>
              <a:t> con </a:t>
            </a:r>
            <a:r>
              <a:rPr lang="en-US" i="1" dirty="0" err="1">
                <a:solidFill>
                  <a:srgbClr val="000000"/>
                </a:solidFill>
              </a:rPr>
              <a:t>devanados</a:t>
            </a:r>
            <a:r>
              <a:rPr lang="en-US" i="1" dirty="0">
                <a:solidFill>
                  <a:srgbClr val="000000"/>
                </a:solidFill>
              </a:rPr>
              <a:t> </a:t>
            </a:r>
            <a:r>
              <a:rPr lang="en-US" i="1" dirty="0" err="1">
                <a:solidFill>
                  <a:srgbClr val="000000"/>
                </a:solidFill>
              </a:rPr>
              <a:t>quemados</a:t>
            </a:r>
            <a:endParaRPr lang="en-US" i="1" dirty="0">
              <a:solidFill>
                <a:srgbClr val="000000"/>
              </a:solidFill>
            </a:endParaRPr>
          </a:p>
          <a:p>
            <a:pPr algn="just"/>
            <a:r>
              <a:rPr lang="en-US" i="1" dirty="0" err="1">
                <a:solidFill>
                  <a:srgbClr val="000000"/>
                </a:solidFill>
              </a:rPr>
              <a:t>Eje</a:t>
            </a:r>
            <a:r>
              <a:rPr lang="en-US" i="1" dirty="0">
                <a:solidFill>
                  <a:srgbClr val="000000"/>
                </a:solidFill>
              </a:rPr>
              <a:t> </a:t>
            </a:r>
            <a:r>
              <a:rPr lang="en-US" i="1" dirty="0" err="1">
                <a:solidFill>
                  <a:srgbClr val="000000"/>
                </a:solidFill>
              </a:rPr>
              <a:t>roto</a:t>
            </a:r>
            <a:endParaRPr lang="en-US" i="1" dirty="0">
              <a:solidFill>
                <a:srgbClr val="000000"/>
              </a:solidFill>
            </a:endParaRPr>
          </a:p>
          <a:p>
            <a:pPr algn="just"/>
            <a:r>
              <a:rPr lang="en-US" i="1" dirty="0" err="1">
                <a:solidFill>
                  <a:srgbClr val="000000"/>
                </a:solidFill>
              </a:rPr>
              <a:t>Cuña</a:t>
            </a:r>
            <a:r>
              <a:rPr lang="en-US" i="1" dirty="0">
                <a:solidFill>
                  <a:srgbClr val="000000"/>
                </a:solidFill>
              </a:rPr>
              <a:t> del </a:t>
            </a:r>
            <a:r>
              <a:rPr lang="en-US" i="1" dirty="0" err="1">
                <a:solidFill>
                  <a:srgbClr val="000000"/>
                </a:solidFill>
              </a:rPr>
              <a:t>eje</a:t>
            </a:r>
            <a:r>
              <a:rPr lang="en-US" i="1" dirty="0">
                <a:solidFill>
                  <a:srgbClr val="000000"/>
                </a:solidFill>
              </a:rPr>
              <a:t> de </a:t>
            </a:r>
            <a:r>
              <a:rPr lang="en-US" i="1" dirty="0" err="1">
                <a:solidFill>
                  <a:srgbClr val="000000"/>
                </a:solidFill>
              </a:rPr>
              <a:t>mando</a:t>
            </a:r>
            <a:r>
              <a:rPr lang="en-US" i="1" dirty="0">
                <a:solidFill>
                  <a:srgbClr val="000000"/>
                </a:solidFill>
              </a:rPr>
              <a:t> </a:t>
            </a:r>
            <a:r>
              <a:rPr lang="en-US" i="1" dirty="0" err="1">
                <a:solidFill>
                  <a:srgbClr val="000000"/>
                </a:solidFill>
              </a:rPr>
              <a:t>rota</a:t>
            </a:r>
            <a:endParaRPr lang="en-US" i="1" dirty="0">
              <a:solidFill>
                <a:srgbClr val="000000"/>
              </a:solidFill>
            </a:endParaRPr>
          </a:p>
          <a:p>
            <a:pPr algn="just"/>
            <a:r>
              <a:rPr lang="en-US" i="1" dirty="0" err="1">
                <a:solidFill>
                  <a:srgbClr val="000000"/>
                </a:solidFill>
              </a:rPr>
              <a:t>Válvula</a:t>
            </a:r>
            <a:r>
              <a:rPr lang="en-US" i="1" dirty="0">
                <a:solidFill>
                  <a:srgbClr val="000000"/>
                </a:solidFill>
              </a:rPr>
              <a:t> de </a:t>
            </a:r>
            <a:r>
              <a:rPr lang="en-US" i="1" dirty="0" err="1">
                <a:solidFill>
                  <a:srgbClr val="000000"/>
                </a:solidFill>
              </a:rPr>
              <a:t>entrada</a:t>
            </a:r>
            <a:r>
              <a:rPr lang="en-US" i="1" dirty="0">
                <a:solidFill>
                  <a:srgbClr val="000000"/>
                </a:solidFill>
              </a:rPr>
              <a:t> </a:t>
            </a:r>
            <a:r>
              <a:rPr lang="en-US" i="1" dirty="0" err="1">
                <a:solidFill>
                  <a:srgbClr val="000000"/>
                </a:solidFill>
              </a:rPr>
              <a:t>pegada</a:t>
            </a:r>
            <a:r>
              <a:rPr lang="en-US" i="1" dirty="0">
                <a:solidFill>
                  <a:srgbClr val="000000"/>
                </a:solidFill>
              </a:rPr>
              <a:t> </a:t>
            </a:r>
            <a:r>
              <a:rPr lang="en-US" i="1" dirty="0" err="1">
                <a:solidFill>
                  <a:srgbClr val="000000"/>
                </a:solidFill>
              </a:rPr>
              <a:t>cerrada</a:t>
            </a:r>
            <a:endParaRPr lang="en-US" i="1" dirty="0">
              <a:solidFill>
                <a:srgbClr val="000000"/>
              </a:solidFill>
            </a:endParaRPr>
          </a:p>
          <a:p>
            <a:pPr algn="just"/>
            <a:r>
              <a:rPr lang="en-US" i="1" dirty="0" err="1">
                <a:solidFill>
                  <a:srgbClr val="000000"/>
                </a:solidFill>
              </a:rPr>
              <a:t>Válvula</a:t>
            </a:r>
            <a:r>
              <a:rPr lang="en-US" i="1" dirty="0">
                <a:solidFill>
                  <a:srgbClr val="000000"/>
                </a:solidFill>
              </a:rPr>
              <a:t> de </a:t>
            </a:r>
            <a:r>
              <a:rPr lang="en-US" i="1" dirty="0" err="1">
                <a:solidFill>
                  <a:srgbClr val="000000"/>
                </a:solidFill>
              </a:rPr>
              <a:t>entrada</a:t>
            </a:r>
            <a:r>
              <a:rPr lang="en-US" i="1" dirty="0">
                <a:solidFill>
                  <a:srgbClr val="000000"/>
                </a:solidFill>
              </a:rPr>
              <a:t> </a:t>
            </a:r>
            <a:r>
              <a:rPr lang="en-US" i="1" dirty="0" err="1">
                <a:solidFill>
                  <a:srgbClr val="000000"/>
                </a:solidFill>
              </a:rPr>
              <a:t>cerrada</a:t>
            </a:r>
            <a:endParaRPr lang="en-US" i="1" dirty="0">
              <a:solidFill>
                <a:srgbClr val="000000"/>
              </a:solidFill>
            </a:endParaRPr>
          </a:p>
          <a:p>
            <a:pPr algn="just"/>
            <a:r>
              <a:rPr lang="en-US" i="1" dirty="0" err="1">
                <a:solidFill>
                  <a:srgbClr val="000000"/>
                </a:solidFill>
              </a:rPr>
              <a:t>Bomba</a:t>
            </a:r>
            <a:r>
              <a:rPr lang="en-US" i="1" dirty="0">
                <a:solidFill>
                  <a:srgbClr val="000000"/>
                </a:solidFill>
              </a:rPr>
              <a:t> no </a:t>
            </a:r>
            <a:r>
              <a:rPr lang="en-US" i="1" dirty="0" err="1">
                <a:solidFill>
                  <a:srgbClr val="000000"/>
                </a:solidFill>
              </a:rPr>
              <a:t>arranca</a:t>
            </a:r>
            <a:endParaRPr lang="en-US" i="1" dirty="0">
              <a:solidFill>
                <a:srgbClr val="000000"/>
              </a:solidFill>
            </a:endParaRPr>
          </a:p>
          <a:p>
            <a:pPr algn="just"/>
            <a:r>
              <a:rPr lang="en-US" i="1" dirty="0" err="1">
                <a:solidFill>
                  <a:srgbClr val="000000"/>
                </a:solidFill>
              </a:rPr>
              <a:t>Trabajo</a:t>
            </a:r>
            <a:r>
              <a:rPr lang="en-US" i="1" dirty="0">
                <a:solidFill>
                  <a:srgbClr val="000000"/>
                </a:solidFill>
              </a:rPr>
              <a:t> </a:t>
            </a:r>
            <a:r>
              <a:rPr lang="en-US" i="1" dirty="0" err="1">
                <a:solidFill>
                  <a:srgbClr val="000000"/>
                </a:solidFill>
              </a:rPr>
              <a:t>intermitente</a:t>
            </a:r>
            <a:endParaRPr lang="en-US" i="1" dirty="0">
              <a:solidFill>
                <a:srgbClr val="000000"/>
              </a:solidFill>
            </a:endParaRPr>
          </a:p>
          <a:p>
            <a:pPr algn="just"/>
            <a:r>
              <a:rPr lang="en-US" i="1" dirty="0" err="1">
                <a:solidFill>
                  <a:srgbClr val="000000"/>
                </a:solidFill>
              </a:rPr>
              <a:t>Engranaje</a:t>
            </a:r>
            <a:r>
              <a:rPr lang="en-US" i="1" dirty="0">
                <a:solidFill>
                  <a:srgbClr val="000000"/>
                </a:solidFill>
              </a:rPr>
              <a:t> de </a:t>
            </a:r>
            <a:r>
              <a:rPr lang="en-US" i="1" dirty="0" err="1">
                <a:solidFill>
                  <a:srgbClr val="000000"/>
                </a:solidFill>
              </a:rPr>
              <a:t>mando</a:t>
            </a:r>
            <a:r>
              <a:rPr lang="en-US" i="1" dirty="0">
                <a:solidFill>
                  <a:srgbClr val="000000"/>
                </a:solidFill>
              </a:rPr>
              <a:t> en </a:t>
            </a:r>
            <a:r>
              <a:rPr lang="en-US" i="1" dirty="0" err="1">
                <a:solidFill>
                  <a:srgbClr val="000000"/>
                </a:solidFill>
              </a:rPr>
              <a:t>falla</a:t>
            </a:r>
            <a:endParaRPr lang="en-US" i="1" dirty="0">
              <a:solidFill>
                <a:srgbClr val="000000"/>
              </a:solidFill>
            </a:endParaRPr>
          </a:p>
          <a:p>
            <a:pPr algn="just"/>
            <a:r>
              <a:rPr lang="en-US" i="1" dirty="0">
                <a:solidFill>
                  <a:srgbClr val="000000"/>
                </a:solidFill>
              </a:rPr>
              <a:t>Cables de </a:t>
            </a:r>
            <a:r>
              <a:rPr lang="en-US" i="1" dirty="0" err="1">
                <a:solidFill>
                  <a:srgbClr val="000000"/>
                </a:solidFill>
              </a:rPr>
              <a:t>potencia</a:t>
            </a:r>
            <a:r>
              <a:rPr lang="en-US" i="1" dirty="0">
                <a:solidFill>
                  <a:srgbClr val="000000"/>
                </a:solidFill>
              </a:rPr>
              <a:t> </a:t>
            </a:r>
            <a:r>
              <a:rPr lang="en-US" i="1" dirty="0" err="1">
                <a:solidFill>
                  <a:srgbClr val="000000"/>
                </a:solidFill>
              </a:rPr>
              <a:t>fallados</a:t>
            </a:r>
            <a:endParaRPr lang="en-US" i="1" dirty="0">
              <a:solidFill>
                <a:srgbClr val="000000"/>
              </a:solidFill>
            </a:endParaRPr>
          </a:p>
          <a:p>
            <a:pPr algn="just" eaLnBrk="0" hangingPunct="0"/>
            <a:r>
              <a:rPr lang="en-US" dirty="0">
                <a:solidFill>
                  <a:srgbClr val="FF0000"/>
                </a:solidFill>
              </a:rPr>
              <a:t>•</a:t>
            </a:r>
          </a:p>
          <a:p>
            <a:pPr algn="just" eaLnBrk="0" hangingPunct="0"/>
            <a:r>
              <a:rPr lang="en-US" dirty="0" err="1" smtClean="0">
                <a:solidFill>
                  <a:srgbClr val="FF0000"/>
                </a:solidFill>
              </a:rPr>
              <a:t>Bomba</a:t>
            </a:r>
            <a:r>
              <a:rPr lang="en-US" dirty="0" smtClean="0">
                <a:solidFill>
                  <a:srgbClr val="FF0000"/>
                </a:solidFill>
              </a:rPr>
              <a:t> </a:t>
            </a:r>
            <a:r>
              <a:rPr lang="en-US" dirty="0" err="1">
                <a:solidFill>
                  <a:srgbClr val="FF0000"/>
                </a:solidFill>
              </a:rPr>
              <a:t>saqueada</a:t>
            </a:r>
            <a:r>
              <a:rPr lang="en-US" dirty="0">
                <a:solidFill>
                  <a:srgbClr val="FF0000"/>
                </a:solidFill>
              </a:rPr>
              <a:t>?</a:t>
            </a:r>
          </a:p>
          <a:p>
            <a:pPr algn="just" eaLnBrk="0" hangingPunct="0"/>
            <a:r>
              <a:rPr lang="en-US" dirty="0" err="1">
                <a:solidFill>
                  <a:srgbClr val="FF0000"/>
                </a:solidFill>
              </a:rPr>
              <a:t>Bomba</a:t>
            </a:r>
            <a:r>
              <a:rPr lang="en-US" dirty="0">
                <a:solidFill>
                  <a:srgbClr val="FF0000"/>
                </a:solidFill>
              </a:rPr>
              <a:t> </a:t>
            </a:r>
            <a:r>
              <a:rPr lang="en-US" dirty="0" err="1">
                <a:solidFill>
                  <a:srgbClr val="FF0000"/>
                </a:solidFill>
              </a:rPr>
              <a:t>golpeada</a:t>
            </a:r>
            <a:r>
              <a:rPr lang="en-US" dirty="0">
                <a:solidFill>
                  <a:srgbClr val="FF0000"/>
                </a:solidFill>
              </a:rPr>
              <a:t> </a:t>
            </a:r>
            <a:r>
              <a:rPr lang="en-US" dirty="0" err="1">
                <a:solidFill>
                  <a:srgbClr val="FF0000"/>
                </a:solidFill>
              </a:rPr>
              <a:t>por</a:t>
            </a:r>
            <a:r>
              <a:rPr lang="en-US" dirty="0">
                <a:solidFill>
                  <a:srgbClr val="FF0000"/>
                </a:solidFill>
              </a:rPr>
              <a:t> un </a:t>
            </a:r>
            <a:r>
              <a:rPr lang="en-US" dirty="0" err="1">
                <a:solidFill>
                  <a:srgbClr val="FF0000"/>
                </a:solidFill>
              </a:rPr>
              <a:t>meteoro</a:t>
            </a:r>
            <a:r>
              <a:rPr lang="en-US" dirty="0">
                <a:solidFill>
                  <a:srgbClr val="FF0000"/>
                </a:solidFill>
              </a:rPr>
              <a:t>?</a:t>
            </a:r>
          </a:p>
        </p:txBody>
      </p:sp>
      <p:sp>
        <p:nvSpPr>
          <p:cNvPr id="117764" name="Rectangle 4"/>
          <p:cNvSpPr>
            <a:spLocks noChangeArrowheads="1"/>
          </p:cNvSpPr>
          <p:nvPr/>
        </p:nvSpPr>
        <p:spPr bwMode="auto">
          <a:xfrm>
            <a:off x="4551363" y="785813"/>
            <a:ext cx="4241800" cy="1190625"/>
          </a:xfrm>
          <a:prstGeom prst="rect">
            <a:avLst/>
          </a:prstGeom>
          <a:solidFill>
            <a:schemeClr val="bg2">
              <a:lumMod val="50000"/>
            </a:schemeClr>
          </a:solidFill>
          <a:ln>
            <a:noFill/>
          </a:ln>
          <a:effectLst/>
          <a:extLst/>
        </p:spPr>
        <p:txBody>
          <a:bodyPr anchor="ctr">
            <a:spAutoFit/>
          </a:bodyPr>
          <a:lstStyle/>
          <a:p>
            <a:pPr algn="just" eaLnBrk="0" hangingPunct="0"/>
            <a:r>
              <a:rPr lang="en-US" sz="1800" dirty="0">
                <a:solidFill>
                  <a:schemeClr val="bg2"/>
                </a:solidFill>
              </a:rPr>
              <a:t>En la </a:t>
            </a:r>
            <a:r>
              <a:rPr lang="en-US" sz="1800" dirty="0" err="1">
                <a:solidFill>
                  <a:schemeClr val="bg2"/>
                </a:solidFill>
              </a:rPr>
              <a:t>práctica</a:t>
            </a:r>
            <a:r>
              <a:rPr lang="en-US" sz="1800" dirty="0">
                <a:solidFill>
                  <a:schemeClr val="bg2"/>
                </a:solidFill>
              </a:rPr>
              <a:t>, </a:t>
            </a:r>
            <a:r>
              <a:rPr lang="en-US" sz="1800" dirty="0" err="1">
                <a:solidFill>
                  <a:schemeClr val="bg2"/>
                </a:solidFill>
              </a:rPr>
              <a:t>solamente</a:t>
            </a:r>
            <a:r>
              <a:rPr lang="en-US" sz="1800" dirty="0">
                <a:solidFill>
                  <a:schemeClr val="bg2"/>
                </a:solidFill>
              </a:rPr>
              <a:t> </a:t>
            </a:r>
            <a:r>
              <a:rPr lang="en-US" sz="1800" dirty="0" err="1">
                <a:solidFill>
                  <a:schemeClr val="bg2"/>
                </a:solidFill>
              </a:rPr>
              <a:t>deben</a:t>
            </a:r>
            <a:r>
              <a:rPr lang="en-US" sz="1800" dirty="0">
                <a:solidFill>
                  <a:schemeClr val="bg2"/>
                </a:solidFill>
              </a:rPr>
              <a:t> </a:t>
            </a:r>
            <a:r>
              <a:rPr lang="en-US" sz="1800" dirty="0" err="1">
                <a:solidFill>
                  <a:schemeClr val="bg2"/>
                </a:solidFill>
              </a:rPr>
              <a:t>listarse</a:t>
            </a:r>
            <a:r>
              <a:rPr lang="en-US" sz="1800" dirty="0">
                <a:solidFill>
                  <a:schemeClr val="bg2"/>
                </a:solidFill>
              </a:rPr>
              <a:t> </a:t>
            </a:r>
            <a:r>
              <a:rPr lang="en-US" sz="1800" dirty="0" err="1">
                <a:solidFill>
                  <a:schemeClr val="bg2"/>
                </a:solidFill>
              </a:rPr>
              <a:t>modos</a:t>
            </a:r>
            <a:r>
              <a:rPr lang="en-US" sz="1800" dirty="0">
                <a:solidFill>
                  <a:schemeClr val="bg2"/>
                </a:solidFill>
              </a:rPr>
              <a:t> de </a:t>
            </a:r>
            <a:r>
              <a:rPr lang="en-US" sz="1800" dirty="0" err="1">
                <a:solidFill>
                  <a:schemeClr val="bg2"/>
                </a:solidFill>
              </a:rPr>
              <a:t>falla</a:t>
            </a:r>
            <a:r>
              <a:rPr lang="en-US" sz="1800" dirty="0">
                <a:solidFill>
                  <a:schemeClr val="bg2"/>
                </a:solidFill>
              </a:rPr>
              <a:t> </a:t>
            </a:r>
            <a:r>
              <a:rPr lang="en-US" sz="1800" dirty="0" err="1">
                <a:solidFill>
                  <a:schemeClr val="bg2"/>
                </a:solidFill>
              </a:rPr>
              <a:t>que</a:t>
            </a:r>
            <a:r>
              <a:rPr lang="en-US" sz="1800" dirty="0">
                <a:solidFill>
                  <a:schemeClr val="bg2"/>
                </a:solidFill>
              </a:rPr>
              <a:t> son  </a:t>
            </a:r>
            <a:r>
              <a:rPr lang="en-US" sz="1800" dirty="0" err="1">
                <a:solidFill>
                  <a:schemeClr val="bg2"/>
                </a:solidFill>
              </a:rPr>
              <a:t>razonablemente</a:t>
            </a:r>
            <a:r>
              <a:rPr lang="en-US" sz="1800" dirty="0">
                <a:solidFill>
                  <a:schemeClr val="bg2"/>
                </a:solidFill>
              </a:rPr>
              <a:t> </a:t>
            </a:r>
            <a:r>
              <a:rPr lang="en-US" sz="1800" dirty="0" err="1">
                <a:solidFill>
                  <a:schemeClr val="bg2"/>
                </a:solidFill>
              </a:rPr>
              <a:t>probables</a:t>
            </a:r>
            <a:r>
              <a:rPr lang="en-US" sz="1800" dirty="0">
                <a:solidFill>
                  <a:schemeClr val="bg2"/>
                </a:solidFill>
              </a:rPr>
              <a:t> (“</a:t>
            </a:r>
            <a:r>
              <a:rPr lang="en-US" sz="1800" dirty="0" err="1">
                <a:solidFill>
                  <a:schemeClr val="bg2"/>
                </a:solidFill>
              </a:rPr>
              <a:t>creibles</a:t>
            </a:r>
            <a:r>
              <a:rPr lang="en-US" sz="1800" dirty="0">
                <a:solidFill>
                  <a:schemeClr val="bg2"/>
                </a:solidFill>
              </a:rPr>
              <a:t>”) en el </a:t>
            </a:r>
            <a:r>
              <a:rPr lang="en-US" sz="1800" dirty="0" err="1">
                <a:solidFill>
                  <a:schemeClr val="bg2"/>
                </a:solidFill>
              </a:rPr>
              <a:t>contexto</a:t>
            </a:r>
            <a:r>
              <a:rPr lang="en-US" sz="1800" dirty="0">
                <a:solidFill>
                  <a:schemeClr val="bg2"/>
                </a:solidFill>
              </a:rPr>
              <a:t> </a:t>
            </a:r>
            <a:r>
              <a:rPr lang="en-US" sz="1800" dirty="0" err="1">
                <a:solidFill>
                  <a:schemeClr val="bg2"/>
                </a:solidFill>
              </a:rPr>
              <a:t>operacional</a:t>
            </a:r>
            <a:endParaRPr lang="en-US" sz="1800" dirty="0">
              <a:solidFill>
                <a:schemeClr val="bg2"/>
              </a:solidFill>
            </a:endParaRPr>
          </a:p>
        </p:txBody>
      </p:sp>
      <p:sp>
        <p:nvSpPr>
          <p:cNvPr id="117765" name="Rectangle 5"/>
          <p:cNvSpPr>
            <a:spLocks noChangeArrowheads="1"/>
          </p:cNvSpPr>
          <p:nvPr/>
        </p:nvSpPr>
        <p:spPr bwMode="auto">
          <a:xfrm>
            <a:off x="4543425" y="2342228"/>
            <a:ext cx="4333875" cy="2554545"/>
          </a:xfrm>
          <a:prstGeom prst="rect">
            <a:avLst/>
          </a:prstGeom>
          <a:solidFill>
            <a:schemeClr val="bg2">
              <a:lumMod val="50000"/>
            </a:schemeClr>
          </a:solidFill>
          <a:ln>
            <a:noFill/>
          </a:ln>
          <a:effectLst/>
          <a:extLst/>
        </p:spPr>
        <p:txBody>
          <a:bodyPr anchor="ctr">
            <a:spAutoFit/>
          </a:bodyPr>
          <a:lstStyle/>
          <a:p>
            <a:pPr marL="173038" indent="-173038" algn="just" eaLnBrk="0" hangingPunct="0"/>
            <a:r>
              <a:rPr lang="en-US" sz="1600" dirty="0" err="1">
                <a:solidFill>
                  <a:schemeClr val="bg1"/>
                </a:solidFill>
              </a:rPr>
              <a:t>Esto</a:t>
            </a:r>
            <a:r>
              <a:rPr lang="en-US" sz="1600" dirty="0">
                <a:solidFill>
                  <a:schemeClr val="bg1"/>
                </a:solidFill>
              </a:rPr>
              <a:t> </a:t>
            </a:r>
            <a:r>
              <a:rPr lang="en-US" sz="1600" dirty="0" err="1">
                <a:solidFill>
                  <a:schemeClr val="bg1"/>
                </a:solidFill>
              </a:rPr>
              <a:t>incluye</a:t>
            </a:r>
            <a:r>
              <a:rPr lang="en-US" sz="1600" dirty="0">
                <a:solidFill>
                  <a:schemeClr val="bg1"/>
                </a:solidFill>
              </a:rPr>
              <a:t> </a:t>
            </a:r>
            <a:r>
              <a:rPr lang="en-US" sz="1600" dirty="0" err="1">
                <a:solidFill>
                  <a:schemeClr val="bg1"/>
                </a:solidFill>
              </a:rPr>
              <a:t>modos</a:t>
            </a:r>
            <a:r>
              <a:rPr lang="en-US" sz="1600" dirty="0">
                <a:solidFill>
                  <a:schemeClr val="bg1"/>
                </a:solidFill>
              </a:rPr>
              <a:t> de </a:t>
            </a:r>
            <a:r>
              <a:rPr lang="en-US" sz="1600" dirty="0" err="1">
                <a:solidFill>
                  <a:schemeClr val="bg1"/>
                </a:solidFill>
              </a:rPr>
              <a:t>falla</a:t>
            </a:r>
            <a:r>
              <a:rPr lang="en-US" sz="1600" dirty="0">
                <a:solidFill>
                  <a:schemeClr val="bg1"/>
                </a:solidFill>
              </a:rPr>
              <a:t> </a:t>
            </a:r>
            <a:r>
              <a:rPr lang="en-US" sz="1600" dirty="0" err="1">
                <a:solidFill>
                  <a:schemeClr val="bg1"/>
                </a:solidFill>
              </a:rPr>
              <a:t>que</a:t>
            </a:r>
            <a:r>
              <a:rPr lang="en-US" sz="1600" dirty="0">
                <a:solidFill>
                  <a:schemeClr val="bg1"/>
                </a:solidFill>
              </a:rPr>
              <a:t>:</a:t>
            </a:r>
          </a:p>
          <a:p>
            <a:pPr marL="173038" indent="-173038" algn="just" eaLnBrk="0" hangingPunct="0"/>
            <a:r>
              <a:rPr kumimoji="1" lang="es-ES_tradnl" sz="1600" dirty="0" smtClean="0">
                <a:solidFill>
                  <a:schemeClr val="bg1"/>
                </a:solidFill>
              </a:rPr>
              <a:t>Ya </a:t>
            </a:r>
            <a:r>
              <a:rPr kumimoji="1" lang="es-ES_tradnl" sz="1600" dirty="0">
                <a:solidFill>
                  <a:schemeClr val="bg1"/>
                </a:solidFill>
              </a:rPr>
              <a:t>han ocurrido en el equipo o en otro similar</a:t>
            </a:r>
            <a:endParaRPr lang="en-US" sz="1600" dirty="0">
              <a:solidFill>
                <a:schemeClr val="bg1"/>
              </a:solidFill>
            </a:endParaRPr>
          </a:p>
          <a:p>
            <a:pPr marL="173038" indent="-173038" algn="just" eaLnBrk="0" hangingPunct="0"/>
            <a:r>
              <a:rPr lang="en-US" sz="1600" dirty="0" err="1" smtClean="0">
                <a:solidFill>
                  <a:schemeClr val="bg1"/>
                </a:solidFill>
              </a:rPr>
              <a:t>Están</a:t>
            </a:r>
            <a:r>
              <a:rPr kumimoji="1" lang="es-ES_tradnl" sz="1600" dirty="0" smtClean="0">
                <a:solidFill>
                  <a:schemeClr val="bg1"/>
                </a:solidFill>
              </a:rPr>
              <a:t> </a:t>
            </a:r>
            <a:r>
              <a:rPr kumimoji="1" lang="es-ES_tradnl" sz="1600" dirty="0">
                <a:solidFill>
                  <a:schemeClr val="bg1"/>
                </a:solidFill>
              </a:rPr>
              <a:t>siendo prevenidas por el programa de mantenimiento actual </a:t>
            </a:r>
            <a:endParaRPr lang="en-US" sz="1600" dirty="0">
              <a:solidFill>
                <a:schemeClr val="bg1"/>
              </a:solidFill>
            </a:endParaRPr>
          </a:p>
          <a:p>
            <a:pPr algn="just" eaLnBrk="0" hangingPunct="0"/>
            <a:r>
              <a:rPr lang="en-US" sz="1600" dirty="0" smtClean="0">
                <a:solidFill>
                  <a:schemeClr val="bg1"/>
                </a:solidFill>
              </a:rPr>
              <a:t>N</a:t>
            </a:r>
            <a:r>
              <a:rPr kumimoji="1" lang="es-ES_tradnl" sz="1600" dirty="0">
                <a:solidFill>
                  <a:schemeClr val="bg1"/>
                </a:solidFill>
              </a:rPr>
              <a:t>o han ocurrido pero que tienen altas posibilidades de </a:t>
            </a:r>
            <a:r>
              <a:rPr kumimoji="1" lang="es-ES_tradnl" sz="1600" dirty="0" smtClean="0">
                <a:solidFill>
                  <a:schemeClr val="bg1"/>
                </a:solidFill>
              </a:rPr>
              <a:t>ocurrir.</a:t>
            </a:r>
          </a:p>
          <a:p>
            <a:pPr algn="just" eaLnBrk="0" hangingPunct="0"/>
            <a:r>
              <a:rPr lang="es-ES_tradnl" sz="1600" dirty="0" smtClean="0">
                <a:solidFill>
                  <a:schemeClr val="bg1"/>
                </a:solidFill>
              </a:rPr>
              <a:t>Fallas </a:t>
            </a:r>
            <a:r>
              <a:rPr lang="es-ES_tradnl" sz="1600" dirty="0">
                <a:solidFill>
                  <a:schemeClr val="bg1"/>
                </a:solidFill>
              </a:rPr>
              <a:t>causadas por errores humanos (operador / mantenedor / reconstrucción / fabricante</a:t>
            </a:r>
            <a:r>
              <a:rPr lang="es-ES_tradnl" sz="1600" dirty="0" smtClean="0">
                <a:solidFill>
                  <a:schemeClr val="bg1"/>
                </a:solidFill>
              </a:rPr>
              <a:t>).</a:t>
            </a:r>
            <a:endParaRPr lang="en-US" sz="1800" dirty="0">
              <a:solidFill>
                <a:schemeClr val="bg2"/>
              </a:solidFill>
            </a:endParaRPr>
          </a:p>
        </p:txBody>
      </p:sp>
      <p:sp>
        <p:nvSpPr>
          <p:cNvPr id="117766" name="Rectangle 6"/>
          <p:cNvSpPr>
            <a:spLocks noChangeArrowheads="1"/>
          </p:cNvSpPr>
          <p:nvPr/>
        </p:nvSpPr>
        <p:spPr bwMode="auto">
          <a:xfrm>
            <a:off x="4573588" y="5122863"/>
            <a:ext cx="4254500" cy="1190625"/>
          </a:xfrm>
          <a:prstGeom prst="rect">
            <a:avLst/>
          </a:prstGeom>
          <a:solidFill>
            <a:schemeClr val="bg2">
              <a:lumMod val="50000"/>
            </a:schemeClr>
          </a:solidFill>
          <a:ln>
            <a:noFill/>
          </a:ln>
          <a:effectLst/>
          <a:extLst/>
        </p:spPr>
        <p:txBody>
          <a:bodyPr anchor="ctr">
            <a:spAutoFit/>
          </a:bodyPr>
          <a:lstStyle/>
          <a:p>
            <a:pPr algn="just" eaLnBrk="0" hangingPunct="0"/>
            <a:r>
              <a:rPr lang="en-US" sz="1800" dirty="0">
                <a:solidFill>
                  <a:schemeClr val="bg2"/>
                </a:solidFill>
              </a:rPr>
              <a:t>Si </a:t>
            </a:r>
            <a:r>
              <a:rPr lang="en-US" sz="1800" dirty="0" err="1">
                <a:solidFill>
                  <a:schemeClr val="bg2"/>
                </a:solidFill>
              </a:rPr>
              <a:t>las</a:t>
            </a:r>
            <a:r>
              <a:rPr lang="en-US" sz="1800" dirty="0">
                <a:solidFill>
                  <a:schemeClr val="bg2"/>
                </a:solidFill>
              </a:rPr>
              <a:t> </a:t>
            </a:r>
            <a:r>
              <a:rPr lang="en-US" sz="1800" dirty="0" err="1">
                <a:solidFill>
                  <a:schemeClr val="bg2"/>
                </a:solidFill>
              </a:rPr>
              <a:t>consecuencias</a:t>
            </a:r>
            <a:r>
              <a:rPr lang="en-US" sz="1800" dirty="0">
                <a:solidFill>
                  <a:schemeClr val="bg2"/>
                </a:solidFill>
              </a:rPr>
              <a:t> son </a:t>
            </a:r>
            <a:r>
              <a:rPr lang="en-US" sz="1800" dirty="0" err="1">
                <a:solidFill>
                  <a:schemeClr val="bg2"/>
                </a:solidFill>
              </a:rPr>
              <a:t>muy</a:t>
            </a:r>
            <a:r>
              <a:rPr lang="en-US" sz="1800" dirty="0">
                <a:solidFill>
                  <a:schemeClr val="bg2"/>
                </a:solidFill>
              </a:rPr>
              <a:t> </a:t>
            </a:r>
            <a:r>
              <a:rPr lang="en-US" sz="1800" dirty="0" err="1">
                <a:solidFill>
                  <a:schemeClr val="bg2"/>
                </a:solidFill>
              </a:rPr>
              <a:t>serias</a:t>
            </a:r>
            <a:r>
              <a:rPr lang="en-US" sz="1800" dirty="0">
                <a:solidFill>
                  <a:schemeClr val="bg2"/>
                </a:solidFill>
              </a:rPr>
              <a:t>, </a:t>
            </a:r>
            <a:r>
              <a:rPr lang="en-US" sz="1800" dirty="0" err="1">
                <a:solidFill>
                  <a:schemeClr val="bg2"/>
                </a:solidFill>
              </a:rPr>
              <a:t>entonces</a:t>
            </a:r>
            <a:r>
              <a:rPr lang="en-US" sz="1800" dirty="0">
                <a:solidFill>
                  <a:schemeClr val="bg2"/>
                </a:solidFill>
              </a:rPr>
              <a:t> </a:t>
            </a:r>
            <a:r>
              <a:rPr lang="en-US" sz="1800" dirty="0" err="1">
                <a:solidFill>
                  <a:schemeClr val="bg2"/>
                </a:solidFill>
              </a:rPr>
              <a:t>modos</a:t>
            </a:r>
            <a:r>
              <a:rPr lang="en-US" sz="1800" dirty="0">
                <a:solidFill>
                  <a:schemeClr val="bg2"/>
                </a:solidFill>
              </a:rPr>
              <a:t> de </a:t>
            </a:r>
            <a:r>
              <a:rPr lang="en-US" sz="1800" dirty="0" err="1">
                <a:solidFill>
                  <a:schemeClr val="bg2"/>
                </a:solidFill>
              </a:rPr>
              <a:t>falla</a:t>
            </a:r>
            <a:r>
              <a:rPr lang="en-US" sz="1800" dirty="0">
                <a:solidFill>
                  <a:schemeClr val="bg2"/>
                </a:solidFill>
              </a:rPr>
              <a:t> con </a:t>
            </a:r>
            <a:r>
              <a:rPr lang="en-US" sz="1800" dirty="0" err="1">
                <a:solidFill>
                  <a:schemeClr val="bg2"/>
                </a:solidFill>
              </a:rPr>
              <a:t>menos</a:t>
            </a:r>
            <a:r>
              <a:rPr lang="en-US" sz="1800" dirty="0">
                <a:solidFill>
                  <a:schemeClr val="bg2"/>
                </a:solidFill>
              </a:rPr>
              <a:t> </a:t>
            </a:r>
            <a:r>
              <a:rPr lang="en-US" sz="1800" dirty="0" err="1">
                <a:solidFill>
                  <a:schemeClr val="bg2"/>
                </a:solidFill>
              </a:rPr>
              <a:t>probabilidad</a:t>
            </a:r>
            <a:r>
              <a:rPr lang="en-US" sz="1800" dirty="0">
                <a:solidFill>
                  <a:schemeClr val="bg2"/>
                </a:solidFill>
              </a:rPr>
              <a:t> de </a:t>
            </a:r>
            <a:r>
              <a:rPr lang="en-US" sz="1800" dirty="0" err="1">
                <a:solidFill>
                  <a:schemeClr val="bg2"/>
                </a:solidFill>
              </a:rPr>
              <a:t>ocurrencia</a:t>
            </a:r>
            <a:r>
              <a:rPr lang="en-US" sz="1800" dirty="0">
                <a:solidFill>
                  <a:schemeClr val="bg2"/>
                </a:solidFill>
              </a:rPr>
              <a:t> </a:t>
            </a:r>
            <a:r>
              <a:rPr lang="en-US" sz="1800" dirty="0" err="1">
                <a:solidFill>
                  <a:schemeClr val="bg2"/>
                </a:solidFill>
              </a:rPr>
              <a:t>también</a:t>
            </a:r>
            <a:r>
              <a:rPr lang="en-US" sz="1800" dirty="0">
                <a:solidFill>
                  <a:schemeClr val="bg2"/>
                </a:solidFill>
              </a:rPr>
              <a:t> </a:t>
            </a:r>
            <a:r>
              <a:rPr lang="en-US" sz="1800" dirty="0" err="1">
                <a:solidFill>
                  <a:schemeClr val="bg2"/>
                </a:solidFill>
              </a:rPr>
              <a:t>deben</a:t>
            </a:r>
            <a:r>
              <a:rPr lang="en-US" sz="1800" dirty="0">
                <a:solidFill>
                  <a:schemeClr val="bg2"/>
                </a:solidFill>
              </a:rPr>
              <a:t> </a:t>
            </a:r>
            <a:r>
              <a:rPr lang="en-US" sz="1800" dirty="0" err="1" smtClean="0">
                <a:solidFill>
                  <a:schemeClr val="bg2"/>
                </a:solidFill>
              </a:rPr>
              <a:t>listarse</a:t>
            </a:r>
            <a:r>
              <a:rPr lang="en-US" sz="1800" dirty="0" smtClean="0">
                <a:solidFill>
                  <a:schemeClr val="bg2"/>
                </a:solidFill>
              </a:rPr>
              <a:t>.</a:t>
            </a:r>
            <a:endParaRPr lang="en-US" sz="1800" dirty="0">
              <a:solidFill>
                <a:schemeClr val="bg2"/>
              </a:solidFill>
            </a:endParaRPr>
          </a:p>
        </p:txBody>
      </p:sp>
    </p:spTree>
    <p:extLst>
      <p:ext uri="{BB962C8B-B14F-4D97-AF65-F5344CB8AC3E}">
        <p14:creationId xmlns:p14="http://schemas.microsoft.com/office/powerpoint/2010/main" xmlns="" val="83501772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0342" name="Rectangle 54"/>
          <p:cNvSpPr>
            <a:spLocks noGrp="1" noChangeArrowheads="1"/>
          </p:cNvSpPr>
          <p:nvPr>
            <p:ph type="title"/>
          </p:nvPr>
        </p:nvSpPr>
        <p:spPr>
          <a:xfrm>
            <a:off x="1435894" y="762000"/>
            <a:ext cx="5650706" cy="936625"/>
          </a:xfrm>
        </p:spPr>
        <p:txBody>
          <a:bodyPr>
            <a:normAutofit fontScale="90000"/>
          </a:bodyPr>
          <a:lstStyle/>
          <a:p>
            <a:r>
              <a:rPr lang="en-CA" sz="3200" i="1" dirty="0" err="1" smtClean="0">
                <a:solidFill>
                  <a:srgbClr val="D66B00"/>
                </a:solidFill>
                <a:latin typeface="Times New Roman" pitchFamily="18" charset="0"/>
              </a:rPr>
              <a:t>Acerca</a:t>
            </a:r>
            <a:r>
              <a:rPr lang="en-CA" sz="3200" i="1" dirty="0" smtClean="0">
                <a:solidFill>
                  <a:srgbClr val="D66B00"/>
                </a:solidFill>
                <a:latin typeface="Times New Roman" pitchFamily="18" charset="0"/>
              </a:rPr>
              <a:t> de los </a:t>
            </a:r>
            <a:r>
              <a:rPr lang="en-CA" sz="3200" i="1" dirty="0" err="1" smtClean="0">
                <a:solidFill>
                  <a:srgbClr val="D66B00"/>
                </a:solidFill>
                <a:latin typeface="Times New Roman" pitchFamily="18" charset="0"/>
              </a:rPr>
              <a:t>modos</a:t>
            </a:r>
            <a:r>
              <a:rPr lang="en-CA" sz="3200" i="1" dirty="0" smtClean="0">
                <a:solidFill>
                  <a:srgbClr val="D66B00"/>
                </a:solidFill>
                <a:latin typeface="Times New Roman" pitchFamily="18" charset="0"/>
              </a:rPr>
              <a:t> de </a:t>
            </a:r>
            <a:r>
              <a:rPr lang="en-CA" sz="3200" i="1" dirty="0" err="1" smtClean="0">
                <a:solidFill>
                  <a:srgbClr val="D66B00"/>
                </a:solidFill>
                <a:latin typeface="Times New Roman" pitchFamily="18" charset="0"/>
              </a:rPr>
              <a:t>falla</a:t>
            </a:r>
            <a:r>
              <a:rPr lang="en-CA" sz="3200" i="1" dirty="0" smtClean="0">
                <a:solidFill>
                  <a:srgbClr val="D66B00"/>
                </a:solidFill>
                <a:latin typeface="Times New Roman" pitchFamily="18" charset="0"/>
              </a:rPr>
              <a:t>………</a:t>
            </a:r>
            <a:endParaRPr lang="en-CA" sz="3200" i="1" dirty="0">
              <a:solidFill>
                <a:srgbClr val="D66B00"/>
              </a:solidFill>
              <a:latin typeface="Times New Roman" pitchFamily="18" charset="0"/>
            </a:endParaRPr>
          </a:p>
        </p:txBody>
      </p:sp>
      <p:sp>
        <p:nvSpPr>
          <p:cNvPr id="56" name="4 Marcador de número de diapositiva"/>
          <p:cNvSpPr>
            <a:spLocks noGrp="1"/>
          </p:cNvSpPr>
          <p:nvPr>
            <p:ph type="sldNum" sz="quarter" idx="12"/>
          </p:nvPr>
        </p:nvSpPr>
        <p:spPr/>
        <p:txBody>
          <a:bodyPr>
            <a:normAutofit/>
          </a:bodyPr>
          <a:lstStyle/>
          <a:p>
            <a:fld id="{BFA75311-E8BF-439B-8469-3DFE10263DF6}" type="slidenum">
              <a:rPr lang="en-CA"/>
              <a:pPr/>
              <a:t>58</a:t>
            </a:fld>
            <a:endParaRPr lang="en-CA"/>
          </a:p>
        </p:txBody>
      </p:sp>
      <p:sp>
        <p:nvSpPr>
          <p:cNvPr id="780343" name="Rectangle 55"/>
          <p:cNvSpPr>
            <a:spLocks noChangeArrowheads="1"/>
          </p:cNvSpPr>
          <p:nvPr/>
        </p:nvSpPr>
        <p:spPr bwMode="auto">
          <a:xfrm>
            <a:off x="1166813" y="1823761"/>
            <a:ext cx="6986587" cy="4555093"/>
          </a:xfrm>
          <a:prstGeom prst="rect">
            <a:avLst/>
          </a:prstGeom>
          <a:solidFill>
            <a:schemeClr val="tx2">
              <a:lumMod val="20000"/>
              <a:lumOff val="80000"/>
            </a:schemeClr>
          </a:solidFill>
          <a:ln>
            <a:noFill/>
          </a:ln>
          <a:effectLst/>
          <a:extLst/>
        </p:spPr>
        <p:txBody>
          <a:bodyPr wrap="square" anchor="ctr">
            <a:spAutoFit/>
          </a:bodyPr>
          <a:lstStyle/>
          <a:p>
            <a:pPr algn="just"/>
            <a:r>
              <a:rPr lang="es-ES_tradnl" sz="2000" dirty="0"/>
              <a:t>Deben describirse en suficiente detalle para que sea posible seleccionar una política de administración de falla conveniente, recuerde que muy poco detalle lleva a análisis superficiales y excesivo detalle hace demasiado extenso el ejercicio.</a:t>
            </a:r>
          </a:p>
          <a:p>
            <a:pPr algn="just"/>
            <a:r>
              <a:rPr lang="es-ES_tradnl" sz="2000" dirty="0"/>
              <a:t>Debe apuntarse hacia las CAUSAS y no a los síntomas o las consecuencias de la falla.</a:t>
            </a:r>
          </a:p>
          <a:p>
            <a:pPr algn="just"/>
            <a:r>
              <a:rPr lang="es-ES_tradnl" sz="2000" dirty="0"/>
              <a:t>Según la complejidad de un elemento y el nivel en que se analice, puede hacerse una lista de entre uno y treinta modos de falla para cada falla funcional</a:t>
            </a:r>
            <a:r>
              <a:rPr lang="es-ES_tradnl" sz="2000" dirty="0" smtClean="0"/>
              <a:t>.</a:t>
            </a:r>
          </a:p>
          <a:p>
            <a:pPr algn="just"/>
            <a:r>
              <a:rPr lang="es-ES_tradnl" sz="2000" dirty="0"/>
              <a:t>Tampoco se debe olvidar que el contexto en que opera un activo influencia los modos de falla a considerar, desde el punto de vista de causa, probabilidad y consecuencias</a:t>
            </a:r>
            <a:r>
              <a:rPr lang="es-ES_tradnl" sz="2000" dirty="0" smtClean="0"/>
              <a:t>.</a:t>
            </a:r>
            <a:endParaRPr lang="en-US" i="1" dirty="0">
              <a:solidFill>
                <a:srgbClr val="000000"/>
              </a:solidFill>
            </a:endParaRPr>
          </a:p>
        </p:txBody>
      </p:sp>
      <p:sp>
        <p:nvSpPr>
          <p:cNvPr id="57" name="Rectangle 54"/>
          <p:cNvSpPr txBox="1">
            <a:spLocks noChangeArrowheads="1"/>
          </p:cNvSpPr>
          <p:nvPr/>
        </p:nvSpPr>
        <p:spPr>
          <a:xfrm>
            <a:off x="2998788" y="152400"/>
            <a:ext cx="3224212" cy="936625"/>
          </a:xfrm>
          <a:prstGeom prst="rect">
            <a:avLst/>
          </a:prstGeom>
        </p:spPr>
        <p:txBody>
          <a:bodyPr vert="horz" rtlCol="0" anchor="ctr">
            <a:normAutofit/>
          </a:bodyPr>
          <a:lst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a:lstStyle>
          <a:p>
            <a:r>
              <a:rPr lang="en-CA" sz="3200" i="1" smtClean="0">
                <a:solidFill>
                  <a:srgbClr val="D66B00"/>
                </a:solidFill>
                <a:latin typeface="Times New Roman" pitchFamily="18" charset="0"/>
              </a:rPr>
              <a:t>Modos de falla</a:t>
            </a:r>
            <a:endParaRPr lang="en-CA" sz="3200" i="1" dirty="0">
              <a:solidFill>
                <a:srgbClr val="D66B00"/>
              </a:solidFill>
              <a:latin typeface="Times New Roman" pitchFamily="18" charset="0"/>
            </a:endParaRPr>
          </a:p>
        </p:txBody>
      </p:sp>
    </p:spTree>
    <p:extLst>
      <p:ext uri="{BB962C8B-B14F-4D97-AF65-F5344CB8AC3E}">
        <p14:creationId xmlns:p14="http://schemas.microsoft.com/office/powerpoint/2010/main" xmlns="" val="116868625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5" name="Rectangle 7"/>
          <p:cNvSpPr>
            <a:spLocks noGrp="1" noChangeArrowheads="1"/>
          </p:cNvSpPr>
          <p:nvPr>
            <p:ph type="title"/>
          </p:nvPr>
        </p:nvSpPr>
        <p:spPr>
          <a:xfrm>
            <a:off x="2847975" y="179388"/>
            <a:ext cx="3827463" cy="508000"/>
          </a:xfrm>
        </p:spPr>
        <p:txBody>
          <a:bodyPr>
            <a:normAutofit fontScale="90000"/>
          </a:bodyPr>
          <a:lstStyle/>
          <a:p>
            <a:r>
              <a:rPr lang="en-CA" sz="3200" i="1">
                <a:solidFill>
                  <a:srgbClr val="D66B00"/>
                </a:solidFill>
                <a:latin typeface="Times New Roman" pitchFamily="18" charset="0"/>
              </a:rPr>
              <a:t>Modos de Falla</a:t>
            </a:r>
          </a:p>
        </p:txBody>
      </p:sp>
      <p:sp>
        <p:nvSpPr>
          <p:cNvPr id="7" name="4 Marcador de número de diapositiva"/>
          <p:cNvSpPr>
            <a:spLocks noGrp="1"/>
          </p:cNvSpPr>
          <p:nvPr>
            <p:ph type="sldNum" sz="quarter" idx="12"/>
          </p:nvPr>
        </p:nvSpPr>
        <p:spPr/>
        <p:txBody>
          <a:bodyPr>
            <a:normAutofit/>
          </a:bodyPr>
          <a:lstStyle/>
          <a:p>
            <a:fld id="{F85EA369-D6C6-4FD1-9C09-4A992EA1E05B}" type="slidenum">
              <a:rPr lang="en-CA"/>
              <a:pPr/>
              <a:t>59</a:t>
            </a:fld>
            <a:endParaRPr lang="en-CA"/>
          </a:p>
        </p:txBody>
      </p:sp>
      <p:sp>
        <p:nvSpPr>
          <p:cNvPr id="171010" name="Text Box 2"/>
          <p:cNvSpPr txBox="1">
            <a:spLocks noChangeArrowheads="1"/>
          </p:cNvSpPr>
          <p:nvPr/>
        </p:nvSpPr>
        <p:spPr bwMode="auto">
          <a:xfrm>
            <a:off x="2178050" y="684213"/>
            <a:ext cx="5145088"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i="1"/>
              <a:t>Debido a … (“causa” en EVENT)</a:t>
            </a:r>
          </a:p>
        </p:txBody>
      </p:sp>
      <p:sp>
        <p:nvSpPr>
          <p:cNvPr id="171011" name="Rectangle 3"/>
          <p:cNvSpPr>
            <a:spLocks noChangeArrowheads="1"/>
          </p:cNvSpPr>
          <p:nvPr/>
        </p:nvSpPr>
        <p:spPr bwMode="auto">
          <a:xfrm>
            <a:off x="374650" y="1222375"/>
            <a:ext cx="8596313" cy="5075238"/>
          </a:xfrm>
          <a:prstGeom prst="rect">
            <a:avLst/>
          </a:prstGeom>
          <a:solidFill>
            <a:schemeClr val="tx2">
              <a:lumMod val="20000"/>
              <a:lumOff val="80000"/>
            </a:schemeClr>
          </a:solidFill>
          <a:ln w="12700" cap="sq">
            <a:solidFill>
              <a:schemeClr val="tx1"/>
            </a:solidFill>
            <a:miter lim="800000"/>
            <a:headEnd/>
            <a:tailEnd/>
          </a:ln>
          <a:effectLst/>
          <a:extLst/>
        </p:spPr>
        <p:txBody>
          <a:bodyPr anchor="ctr">
            <a:spAutoFit/>
          </a:bodyPr>
          <a:lstStyle/>
          <a:p>
            <a:pPr marL="225425" indent="-225425" algn="just" eaLnBrk="0" hangingPunct="0">
              <a:lnSpc>
                <a:spcPct val="80000"/>
              </a:lnSpc>
              <a:spcBef>
                <a:spcPct val="10000"/>
              </a:spcBef>
              <a:spcAft>
                <a:spcPct val="10000"/>
              </a:spcAft>
            </a:pPr>
            <a:r>
              <a:rPr lang="en-US" sz="2400" b="0" dirty="0">
                <a:solidFill>
                  <a:srgbClr val="FFFFFF"/>
                </a:solidFill>
              </a:rPr>
              <a:t>• </a:t>
            </a:r>
            <a:r>
              <a:rPr lang="en-US" sz="2400" i="1" dirty="0" err="1"/>
              <a:t>Deterioro</a:t>
            </a:r>
            <a:r>
              <a:rPr lang="en-US" sz="2400" dirty="0"/>
              <a:t> </a:t>
            </a:r>
            <a:r>
              <a:rPr lang="en-US" sz="2000" i="1" dirty="0"/>
              <a:t>(</a:t>
            </a:r>
            <a:r>
              <a:rPr lang="en-US" sz="2000" i="1" dirty="0" err="1"/>
              <a:t>evaporación</a:t>
            </a:r>
            <a:r>
              <a:rPr lang="en-US" sz="2000" i="1" dirty="0"/>
              <a:t>, </a:t>
            </a:r>
            <a:r>
              <a:rPr lang="en-US" sz="2000" i="1" dirty="0" err="1"/>
              <a:t>erosión</a:t>
            </a:r>
            <a:r>
              <a:rPr lang="en-US" sz="2000" i="1" dirty="0"/>
              <a:t>, </a:t>
            </a:r>
            <a:r>
              <a:rPr lang="en-US" sz="2000" i="1" dirty="0" err="1"/>
              <a:t>fatiga</a:t>
            </a:r>
            <a:r>
              <a:rPr lang="en-US" sz="2000" i="1" dirty="0"/>
              <a:t>, </a:t>
            </a:r>
            <a:r>
              <a:rPr lang="en-US" sz="2000" i="1" dirty="0" err="1"/>
              <a:t>abrasión</a:t>
            </a:r>
            <a:r>
              <a:rPr lang="en-US" sz="2000" i="1" dirty="0"/>
              <a:t>, </a:t>
            </a:r>
            <a:r>
              <a:rPr lang="en-US" sz="2000" i="1" dirty="0" err="1"/>
              <a:t>corrosión</a:t>
            </a:r>
            <a:r>
              <a:rPr lang="en-US" sz="2000" i="1" dirty="0"/>
              <a:t>, </a:t>
            </a:r>
            <a:r>
              <a:rPr lang="en-US" sz="2000" i="1" dirty="0" err="1"/>
              <a:t>etc</a:t>
            </a:r>
            <a:r>
              <a:rPr lang="en-US" sz="2000" i="1" dirty="0"/>
              <a:t>).</a:t>
            </a:r>
            <a:r>
              <a:rPr lang="en-US" sz="1800" dirty="0"/>
              <a:t>  </a:t>
            </a:r>
            <a:r>
              <a:rPr lang="en-US" sz="1600" i="1" dirty="0" err="1"/>
              <a:t>Desgaste</a:t>
            </a:r>
            <a:r>
              <a:rPr lang="en-US" sz="1600" i="1" dirty="0"/>
              <a:t> Normal  “</a:t>
            </a:r>
            <a:r>
              <a:rPr lang="en-US" sz="1600" i="1" dirty="0" err="1"/>
              <a:t>Dientes</a:t>
            </a:r>
            <a:r>
              <a:rPr lang="en-US" sz="1600" i="1" dirty="0"/>
              <a:t> de ripper </a:t>
            </a:r>
            <a:r>
              <a:rPr lang="en-US" sz="1600" i="1" dirty="0" err="1"/>
              <a:t>desgastados</a:t>
            </a:r>
            <a:r>
              <a:rPr lang="en-US" sz="1600" i="1" dirty="0"/>
              <a:t>”</a:t>
            </a:r>
          </a:p>
          <a:p>
            <a:pPr marL="225425" indent="-225425" algn="just" eaLnBrk="0" hangingPunct="0">
              <a:lnSpc>
                <a:spcPct val="80000"/>
              </a:lnSpc>
              <a:spcBef>
                <a:spcPct val="10000"/>
              </a:spcBef>
              <a:spcAft>
                <a:spcPct val="10000"/>
              </a:spcAft>
            </a:pPr>
            <a:r>
              <a:rPr lang="en-US" sz="2400" b="0" dirty="0"/>
              <a:t>• </a:t>
            </a:r>
            <a:r>
              <a:rPr lang="en-US" sz="2400" i="1" dirty="0" err="1"/>
              <a:t>Falla</a:t>
            </a:r>
            <a:r>
              <a:rPr lang="en-US" sz="2400" i="1" dirty="0"/>
              <a:t> de </a:t>
            </a:r>
            <a:r>
              <a:rPr lang="en-US" sz="2400" i="1" dirty="0" err="1"/>
              <a:t>Lubricación</a:t>
            </a:r>
            <a:r>
              <a:rPr lang="en-US" sz="2400" dirty="0"/>
              <a:t>    </a:t>
            </a:r>
            <a:r>
              <a:rPr lang="en-US" sz="2000" i="1" dirty="0"/>
              <a:t>(</a:t>
            </a:r>
            <a:r>
              <a:rPr lang="en-US" sz="2000" i="1" dirty="0" err="1"/>
              <a:t>falta</a:t>
            </a:r>
            <a:r>
              <a:rPr lang="en-US" sz="2000" i="1" dirty="0"/>
              <a:t> de </a:t>
            </a:r>
            <a:r>
              <a:rPr lang="en-US" sz="2000" i="1" dirty="0" err="1"/>
              <a:t>lubricante</a:t>
            </a:r>
            <a:r>
              <a:rPr lang="en-US" sz="2000" i="1" dirty="0"/>
              <a:t> o el </a:t>
            </a:r>
            <a:r>
              <a:rPr lang="en-US" sz="2000" i="1" dirty="0" err="1"/>
              <a:t>lubricante</a:t>
            </a:r>
            <a:r>
              <a:rPr lang="en-US" sz="2000" i="1" dirty="0"/>
              <a:t> </a:t>
            </a:r>
            <a:r>
              <a:rPr lang="en-US" sz="2000" i="1" dirty="0" err="1"/>
              <a:t>falla</a:t>
            </a:r>
            <a:r>
              <a:rPr lang="en-US" sz="2000" i="1" dirty="0"/>
              <a:t>)</a:t>
            </a:r>
          </a:p>
          <a:p>
            <a:pPr marL="339725" lvl="1" algn="just" eaLnBrk="0" hangingPunct="0">
              <a:lnSpc>
                <a:spcPct val="80000"/>
              </a:lnSpc>
              <a:spcBef>
                <a:spcPct val="10000"/>
              </a:spcBef>
              <a:spcAft>
                <a:spcPct val="10000"/>
              </a:spcAft>
            </a:pPr>
            <a:r>
              <a:rPr lang="en-US" sz="1800" i="1" dirty="0" err="1"/>
              <a:t>Caja</a:t>
            </a:r>
            <a:r>
              <a:rPr lang="en-US" sz="1800" i="1" dirty="0"/>
              <a:t> de </a:t>
            </a:r>
            <a:r>
              <a:rPr lang="en-US" sz="1800" i="1" dirty="0" err="1"/>
              <a:t>engranajes</a:t>
            </a:r>
            <a:r>
              <a:rPr lang="en-US" sz="1800" i="1" dirty="0"/>
              <a:t> </a:t>
            </a:r>
            <a:r>
              <a:rPr lang="en-US" sz="1800" i="1" dirty="0" err="1"/>
              <a:t>pegada</a:t>
            </a:r>
            <a:r>
              <a:rPr lang="en-US" sz="1800" i="1" dirty="0"/>
              <a:t> </a:t>
            </a:r>
            <a:r>
              <a:rPr lang="en-US" sz="1800" i="1" dirty="0" err="1"/>
              <a:t>por</a:t>
            </a:r>
            <a:r>
              <a:rPr lang="en-US" sz="1800" i="1" dirty="0"/>
              <a:t> </a:t>
            </a:r>
            <a:r>
              <a:rPr lang="en-US" sz="1800" i="1" dirty="0" err="1"/>
              <a:t>falta</a:t>
            </a:r>
            <a:r>
              <a:rPr lang="en-US" sz="1800" i="1" dirty="0"/>
              <a:t> de </a:t>
            </a:r>
            <a:r>
              <a:rPr lang="en-US" sz="1800" i="1" dirty="0" err="1"/>
              <a:t>aceite</a:t>
            </a:r>
            <a:r>
              <a:rPr lang="en-US" sz="1800" i="1" dirty="0"/>
              <a:t>.</a:t>
            </a:r>
          </a:p>
          <a:p>
            <a:pPr marL="225425" indent="-225425" algn="just" eaLnBrk="0" hangingPunct="0">
              <a:lnSpc>
                <a:spcPct val="80000"/>
              </a:lnSpc>
              <a:spcBef>
                <a:spcPct val="10000"/>
              </a:spcBef>
              <a:spcAft>
                <a:spcPct val="10000"/>
              </a:spcAft>
            </a:pPr>
            <a:r>
              <a:rPr lang="en-US" sz="2400" b="0" dirty="0"/>
              <a:t>• </a:t>
            </a:r>
            <a:r>
              <a:rPr lang="en-US" sz="2400" i="1" dirty="0" err="1"/>
              <a:t>Acumulación</a:t>
            </a:r>
            <a:r>
              <a:rPr lang="en-US" sz="2400" i="1" dirty="0"/>
              <a:t> de </a:t>
            </a:r>
            <a:r>
              <a:rPr lang="en-US" sz="2400" i="1" dirty="0" err="1"/>
              <a:t>suciedad</a:t>
            </a:r>
            <a:endParaRPr lang="en-US" sz="2400" i="1" dirty="0"/>
          </a:p>
          <a:p>
            <a:pPr marL="339725" lvl="1" algn="just" eaLnBrk="0" hangingPunct="0">
              <a:lnSpc>
                <a:spcPct val="80000"/>
              </a:lnSpc>
              <a:spcBef>
                <a:spcPct val="10000"/>
              </a:spcBef>
              <a:spcAft>
                <a:spcPct val="10000"/>
              </a:spcAft>
            </a:pPr>
            <a:r>
              <a:rPr lang="en-US" sz="1800" i="1" dirty="0"/>
              <a:t>“</a:t>
            </a:r>
            <a:r>
              <a:rPr lang="en-US" sz="1800" i="1" dirty="0" err="1"/>
              <a:t>Drenaje</a:t>
            </a:r>
            <a:r>
              <a:rPr lang="en-US" sz="1800" i="1" dirty="0"/>
              <a:t> </a:t>
            </a:r>
            <a:r>
              <a:rPr lang="en-US" sz="1800" i="1" dirty="0" err="1"/>
              <a:t>bloqueado</a:t>
            </a:r>
            <a:r>
              <a:rPr lang="en-US" sz="1800" i="1" dirty="0"/>
              <a:t> </a:t>
            </a:r>
            <a:r>
              <a:rPr lang="en-US" sz="1800" i="1" dirty="0" err="1"/>
              <a:t>por</a:t>
            </a:r>
            <a:r>
              <a:rPr lang="en-US" sz="1800" i="1" dirty="0"/>
              <a:t> </a:t>
            </a:r>
            <a:r>
              <a:rPr lang="en-US" sz="1800" i="1" dirty="0" err="1"/>
              <a:t>acumulación</a:t>
            </a:r>
            <a:r>
              <a:rPr lang="en-US" sz="1800" i="1" dirty="0"/>
              <a:t> de </a:t>
            </a:r>
            <a:r>
              <a:rPr lang="en-US" sz="1800" i="1" dirty="0" err="1"/>
              <a:t>barro</a:t>
            </a:r>
            <a:r>
              <a:rPr lang="en-US" sz="1800" i="1" dirty="0"/>
              <a:t>”, “</a:t>
            </a:r>
            <a:r>
              <a:rPr lang="en-US" sz="1800" i="1" dirty="0" err="1"/>
              <a:t>Corto</a:t>
            </a:r>
            <a:r>
              <a:rPr lang="en-US" sz="1800" i="1" dirty="0"/>
              <a:t> </a:t>
            </a:r>
            <a:r>
              <a:rPr lang="en-US" sz="1800" i="1" dirty="0" err="1"/>
              <a:t>circuito</a:t>
            </a:r>
            <a:r>
              <a:rPr lang="en-US" sz="1800" i="1" dirty="0"/>
              <a:t> </a:t>
            </a:r>
            <a:r>
              <a:rPr lang="en-US" sz="1800" i="1" dirty="0" err="1"/>
              <a:t>por</a:t>
            </a:r>
            <a:r>
              <a:rPr lang="en-US" sz="1800" i="1" dirty="0"/>
              <a:t> </a:t>
            </a:r>
            <a:r>
              <a:rPr lang="en-US" sz="1800" i="1" dirty="0" err="1"/>
              <a:t>acumulación</a:t>
            </a:r>
            <a:r>
              <a:rPr lang="en-US" sz="1800" i="1" dirty="0"/>
              <a:t> de </a:t>
            </a:r>
            <a:r>
              <a:rPr lang="en-US" sz="1800" i="1" dirty="0" err="1"/>
              <a:t>polvo</a:t>
            </a:r>
            <a:r>
              <a:rPr lang="en-US" sz="1800" i="1" dirty="0"/>
              <a:t> entre los </a:t>
            </a:r>
            <a:r>
              <a:rPr lang="en-US" sz="1800" i="1" dirty="0" err="1"/>
              <a:t>terminales</a:t>
            </a:r>
            <a:r>
              <a:rPr lang="en-US" sz="1800" i="1" dirty="0"/>
              <a:t>”, “ </a:t>
            </a:r>
            <a:r>
              <a:rPr lang="en-US" sz="1800" i="1" dirty="0" err="1"/>
              <a:t>Señal</a:t>
            </a:r>
            <a:r>
              <a:rPr lang="en-US" sz="1800" i="1" dirty="0"/>
              <a:t> de </a:t>
            </a:r>
            <a:r>
              <a:rPr lang="en-US" sz="1800" i="1" dirty="0" err="1"/>
              <a:t>peligro</a:t>
            </a:r>
            <a:r>
              <a:rPr lang="en-US" sz="1800" i="1" dirty="0"/>
              <a:t> </a:t>
            </a:r>
            <a:r>
              <a:rPr lang="en-US" sz="1800" i="1" dirty="0" err="1"/>
              <a:t>obstruida</a:t>
            </a:r>
            <a:r>
              <a:rPr lang="en-US" sz="1800" i="1" dirty="0"/>
              <a:t> </a:t>
            </a:r>
            <a:r>
              <a:rPr lang="en-US" sz="1800" i="1" dirty="0" err="1"/>
              <a:t>por</a:t>
            </a:r>
            <a:r>
              <a:rPr lang="en-US" sz="1800" i="1" dirty="0"/>
              <a:t> </a:t>
            </a:r>
            <a:r>
              <a:rPr lang="en-US" sz="1800" i="1" dirty="0" err="1"/>
              <a:t>suciedad</a:t>
            </a:r>
            <a:r>
              <a:rPr lang="en-US" sz="1800" i="1" dirty="0"/>
              <a:t> </a:t>
            </a:r>
            <a:r>
              <a:rPr lang="en-US" sz="1800" i="1" dirty="0" err="1"/>
              <a:t>acumulada</a:t>
            </a:r>
            <a:r>
              <a:rPr lang="en-US" sz="1800" i="1" dirty="0"/>
              <a:t>”.</a:t>
            </a:r>
          </a:p>
          <a:p>
            <a:pPr marL="225425" indent="-225425" algn="just" eaLnBrk="0" hangingPunct="0">
              <a:lnSpc>
                <a:spcPct val="80000"/>
              </a:lnSpc>
              <a:spcBef>
                <a:spcPct val="10000"/>
              </a:spcBef>
              <a:spcAft>
                <a:spcPct val="10000"/>
              </a:spcAft>
            </a:pPr>
            <a:r>
              <a:rPr lang="en-US" sz="2400" b="0" dirty="0"/>
              <a:t>• </a:t>
            </a:r>
            <a:r>
              <a:rPr lang="en-US" sz="2400" i="1" dirty="0" err="1"/>
              <a:t>Procesamiento</a:t>
            </a:r>
            <a:r>
              <a:rPr lang="en-US" sz="2400" i="1" dirty="0"/>
              <a:t> o material de </a:t>
            </a:r>
            <a:r>
              <a:rPr lang="en-US" sz="2400" i="1" dirty="0" err="1"/>
              <a:t>empaque</a:t>
            </a:r>
            <a:r>
              <a:rPr lang="en-US" sz="2400" i="1" dirty="0"/>
              <a:t> </a:t>
            </a:r>
            <a:r>
              <a:rPr lang="en-US" sz="2400" i="1" dirty="0" err="1"/>
              <a:t>inadecuados</a:t>
            </a:r>
            <a:endParaRPr lang="en-US" sz="2400" i="1" dirty="0"/>
          </a:p>
          <a:p>
            <a:pPr marL="339725" lvl="1" algn="just" eaLnBrk="0" hangingPunct="0">
              <a:lnSpc>
                <a:spcPct val="80000"/>
              </a:lnSpc>
              <a:spcBef>
                <a:spcPct val="10000"/>
              </a:spcBef>
              <a:spcAft>
                <a:spcPct val="10000"/>
              </a:spcAft>
            </a:pPr>
            <a:r>
              <a:rPr lang="en-US" sz="1800" i="1" dirty="0"/>
              <a:t>“</a:t>
            </a:r>
            <a:r>
              <a:rPr lang="en-US" sz="1800" i="1" dirty="0" err="1"/>
              <a:t>Nivel</a:t>
            </a:r>
            <a:r>
              <a:rPr lang="en-US" sz="1800" i="1" dirty="0"/>
              <a:t> de </a:t>
            </a:r>
            <a:r>
              <a:rPr lang="en-US" sz="1800" i="1" dirty="0" err="1"/>
              <a:t>humedad</a:t>
            </a:r>
            <a:r>
              <a:rPr lang="en-US" sz="1800" i="1" dirty="0"/>
              <a:t> en la </a:t>
            </a:r>
            <a:r>
              <a:rPr lang="en-US" sz="1800" i="1" dirty="0" err="1"/>
              <a:t>mezcla</a:t>
            </a:r>
            <a:r>
              <a:rPr lang="en-US" sz="1800" i="1" dirty="0"/>
              <a:t> </a:t>
            </a:r>
            <a:r>
              <a:rPr lang="en-US" sz="1800" i="1" dirty="0" err="1"/>
              <a:t>demasiado</a:t>
            </a:r>
            <a:r>
              <a:rPr lang="en-US" sz="1800" i="1" dirty="0"/>
              <a:t> </a:t>
            </a:r>
            <a:r>
              <a:rPr lang="en-US" sz="1800" i="1" dirty="0" err="1"/>
              <a:t>alta</a:t>
            </a:r>
            <a:r>
              <a:rPr lang="en-US" sz="1800" i="1" dirty="0"/>
              <a:t>” “</a:t>
            </a:r>
            <a:r>
              <a:rPr lang="en-US" sz="1800" i="1" dirty="0" err="1"/>
              <a:t>Papel</a:t>
            </a:r>
            <a:r>
              <a:rPr lang="en-US" sz="1800" i="1" dirty="0"/>
              <a:t> de </a:t>
            </a:r>
            <a:r>
              <a:rPr lang="en-US" sz="1800" i="1" dirty="0" err="1"/>
              <a:t>empaque</a:t>
            </a:r>
            <a:r>
              <a:rPr lang="en-US" sz="1800" i="1" dirty="0"/>
              <a:t> </a:t>
            </a:r>
            <a:r>
              <a:rPr lang="en-US" sz="1800" i="1" dirty="0" err="1"/>
              <a:t>demasiado</a:t>
            </a:r>
            <a:r>
              <a:rPr lang="en-US" sz="1800" i="1" dirty="0"/>
              <a:t> </a:t>
            </a:r>
            <a:r>
              <a:rPr lang="en-US" sz="1800" i="1" dirty="0" err="1"/>
              <a:t>delgado</a:t>
            </a:r>
            <a:r>
              <a:rPr lang="en-US" sz="1800" i="1" dirty="0"/>
              <a:t>”</a:t>
            </a:r>
          </a:p>
          <a:p>
            <a:pPr marL="225425" indent="-225425" algn="just" eaLnBrk="0" hangingPunct="0">
              <a:lnSpc>
                <a:spcPct val="80000"/>
              </a:lnSpc>
              <a:spcBef>
                <a:spcPct val="10000"/>
              </a:spcBef>
              <a:spcAft>
                <a:spcPct val="10000"/>
              </a:spcAft>
            </a:pPr>
            <a:r>
              <a:rPr lang="en-US" sz="2400" b="0" dirty="0"/>
              <a:t>• </a:t>
            </a:r>
            <a:r>
              <a:rPr lang="en-US" sz="2400" i="1" dirty="0" err="1"/>
              <a:t>Ensamblaje</a:t>
            </a:r>
            <a:r>
              <a:rPr lang="en-US" sz="2400" i="1" dirty="0"/>
              <a:t> </a:t>
            </a:r>
            <a:r>
              <a:rPr lang="en-US" sz="2400" i="1" dirty="0" err="1"/>
              <a:t>incorrecto</a:t>
            </a:r>
            <a:endParaRPr lang="en-US" sz="2400" i="1" dirty="0"/>
          </a:p>
          <a:p>
            <a:pPr marL="339725" lvl="1" algn="just" eaLnBrk="0" hangingPunct="0">
              <a:lnSpc>
                <a:spcPct val="80000"/>
              </a:lnSpc>
              <a:spcBef>
                <a:spcPct val="10000"/>
              </a:spcBef>
              <a:spcAft>
                <a:spcPct val="10000"/>
              </a:spcAft>
            </a:pPr>
            <a:r>
              <a:rPr lang="en-US" sz="1800" i="1" dirty="0"/>
              <a:t>“</a:t>
            </a:r>
            <a:r>
              <a:rPr lang="en-US" sz="1800" i="1" dirty="0" err="1"/>
              <a:t>Válvula</a:t>
            </a:r>
            <a:r>
              <a:rPr lang="en-US" sz="1800" i="1" dirty="0"/>
              <a:t> </a:t>
            </a:r>
            <a:r>
              <a:rPr lang="en-US" sz="1800" i="1" dirty="0" err="1"/>
              <a:t>instalada</a:t>
            </a:r>
            <a:r>
              <a:rPr lang="en-US" sz="1800" i="1" dirty="0"/>
              <a:t> al </a:t>
            </a:r>
            <a:r>
              <a:rPr lang="en-US" sz="1800" i="1" dirty="0" err="1"/>
              <a:t>revés</a:t>
            </a:r>
            <a:r>
              <a:rPr lang="en-US" sz="1800" i="1" dirty="0"/>
              <a:t>”, “Fusible de </a:t>
            </a:r>
            <a:r>
              <a:rPr lang="en-US" sz="1800" i="1" dirty="0" err="1"/>
              <a:t>tamaño</a:t>
            </a:r>
            <a:r>
              <a:rPr lang="en-US" sz="1800" i="1" dirty="0"/>
              <a:t> </a:t>
            </a:r>
            <a:r>
              <a:rPr lang="en-US" sz="1800" i="1" dirty="0" err="1"/>
              <a:t>incorrecto</a:t>
            </a:r>
            <a:r>
              <a:rPr lang="en-US" sz="1800" i="1" dirty="0"/>
              <a:t>”, “</a:t>
            </a:r>
            <a:r>
              <a:rPr lang="en-US" sz="1800" i="1" dirty="0" err="1"/>
              <a:t>Eje</a:t>
            </a:r>
            <a:r>
              <a:rPr lang="en-US" sz="1800" i="1" dirty="0"/>
              <a:t> </a:t>
            </a:r>
            <a:r>
              <a:rPr lang="en-US" sz="1800" i="1" dirty="0" err="1"/>
              <a:t>desalineado</a:t>
            </a:r>
            <a:r>
              <a:rPr lang="en-US" sz="1800" i="1" dirty="0"/>
              <a:t>.”</a:t>
            </a:r>
          </a:p>
          <a:p>
            <a:pPr marL="225425" indent="-225425" algn="just" eaLnBrk="0" hangingPunct="0">
              <a:lnSpc>
                <a:spcPct val="80000"/>
              </a:lnSpc>
              <a:spcBef>
                <a:spcPct val="10000"/>
              </a:spcBef>
              <a:spcAft>
                <a:spcPct val="10000"/>
              </a:spcAft>
            </a:pPr>
            <a:r>
              <a:rPr lang="en-US" sz="2400" b="0" dirty="0"/>
              <a:t>• </a:t>
            </a:r>
            <a:r>
              <a:rPr lang="en-US" sz="2400" i="1" dirty="0" err="1"/>
              <a:t>Ajuste</a:t>
            </a:r>
            <a:r>
              <a:rPr lang="en-US" sz="2400" i="1" dirty="0"/>
              <a:t> </a:t>
            </a:r>
            <a:r>
              <a:rPr lang="en-US" sz="2400" i="1" dirty="0" err="1"/>
              <a:t>incorrecto</a:t>
            </a:r>
            <a:endParaRPr lang="en-US" sz="2400" i="1" dirty="0"/>
          </a:p>
          <a:p>
            <a:pPr marL="339725" lvl="1" algn="just" eaLnBrk="0" hangingPunct="0">
              <a:lnSpc>
                <a:spcPct val="80000"/>
              </a:lnSpc>
              <a:spcBef>
                <a:spcPct val="10000"/>
              </a:spcBef>
              <a:spcAft>
                <a:spcPct val="10000"/>
              </a:spcAft>
            </a:pPr>
            <a:r>
              <a:rPr lang="en-US" sz="1800" i="1" dirty="0"/>
              <a:t>“</a:t>
            </a:r>
            <a:r>
              <a:rPr lang="en-US" sz="1800" i="1" dirty="0" err="1"/>
              <a:t>Cuchilla</a:t>
            </a:r>
            <a:r>
              <a:rPr lang="en-US" sz="1800" i="1" dirty="0"/>
              <a:t> de </a:t>
            </a:r>
            <a:r>
              <a:rPr lang="en-US" sz="1800" i="1" dirty="0" err="1"/>
              <a:t>corte</a:t>
            </a:r>
            <a:r>
              <a:rPr lang="en-US" sz="1800" i="1" dirty="0"/>
              <a:t> </a:t>
            </a:r>
            <a:r>
              <a:rPr lang="en-US" sz="1800" i="1" dirty="0" err="1"/>
              <a:t>demasiado</a:t>
            </a:r>
            <a:r>
              <a:rPr lang="en-US" sz="1800" i="1" dirty="0"/>
              <a:t> </a:t>
            </a:r>
            <a:r>
              <a:rPr lang="en-US" sz="1800" i="1" dirty="0" err="1"/>
              <a:t>profunda</a:t>
            </a:r>
            <a:r>
              <a:rPr lang="en-US" sz="1800" i="1" dirty="0"/>
              <a:t>”, “</a:t>
            </a:r>
            <a:r>
              <a:rPr lang="en-US" sz="1800" i="1" dirty="0" err="1"/>
              <a:t>Interruptor</a:t>
            </a:r>
            <a:r>
              <a:rPr lang="en-US" sz="1800" i="1" dirty="0"/>
              <a:t> de </a:t>
            </a:r>
            <a:r>
              <a:rPr lang="en-US" sz="1800" i="1" dirty="0" err="1"/>
              <a:t>vibración</a:t>
            </a:r>
            <a:r>
              <a:rPr lang="en-US" sz="1800" i="1" dirty="0"/>
              <a:t> </a:t>
            </a:r>
            <a:r>
              <a:rPr lang="en-US" sz="1800" i="1" dirty="0" err="1"/>
              <a:t>ajustado</a:t>
            </a:r>
            <a:r>
              <a:rPr lang="en-US" sz="1800" i="1" dirty="0"/>
              <a:t> </a:t>
            </a:r>
            <a:r>
              <a:rPr lang="en-US" sz="1800" i="1" dirty="0" err="1"/>
              <a:t>demasiado</a:t>
            </a:r>
            <a:r>
              <a:rPr lang="en-US" sz="1800" i="1" dirty="0"/>
              <a:t> alto.”</a:t>
            </a:r>
          </a:p>
          <a:p>
            <a:pPr marL="225425" indent="-225425" algn="just" eaLnBrk="0" hangingPunct="0">
              <a:lnSpc>
                <a:spcPct val="80000"/>
              </a:lnSpc>
              <a:spcBef>
                <a:spcPct val="10000"/>
              </a:spcBef>
              <a:spcAft>
                <a:spcPct val="10000"/>
              </a:spcAft>
            </a:pPr>
            <a:r>
              <a:rPr lang="en-US" sz="2400" b="0" dirty="0"/>
              <a:t>• </a:t>
            </a:r>
            <a:r>
              <a:rPr lang="en-US" sz="2400" i="1" dirty="0" err="1"/>
              <a:t>Operación</a:t>
            </a:r>
            <a:r>
              <a:rPr lang="en-US" sz="2400" i="1" dirty="0"/>
              <a:t> </a:t>
            </a:r>
            <a:r>
              <a:rPr lang="en-US" sz="2400" i="1" dirty="0" err="1"/>
              <a:t>incorrecta</a:t>
            </a:r>
            <a:endParaRPr lang="en-US" sz="2400" i="1" dirty="0"/>
          </a:p>
          <a:p>
            <a:pPr marL="339725" lvl="1" algn="just" eaLnBrk="0" hangingPunct="0">
              <a:lnSpc>
                <a:spcPct val="80000"/>
              </a:lnSpc>
              <a:spcBef>
                <a:spcPct val="10000"/>
              </a:spcBef>
              <a:spcAft>
                <a:spcPct val="10000"/>
              </a:spcAft>
            </a:pPr>
            <a:r>
              <a:rPr lang="en-US" sz="1800" i="1" dirty="0"/>
              <a:t>“</a:t>
            </a:r>
            <a:r>
              <a:rPr lang="en-US" sz="1800" i="1" dirty="0" err="1"/>
              <a:t>Palanca</a:t>
            </a:r>
            <a:r>
              <a:rPr lang="en-US" sz="1800" i="1" dirty="0"/>
              <a:t> de </a:t>
            </a:r>
            <a:r>
              <a:rPr lang="en-US" sz="1800" i="1" dirty="0" err="1"/>
              <a:t>retroceso</a:t>
            </a:r>
            <a:r>
              <a:rPr lang="en-US" sz="1800" i="1" dirty="0"/>
              <a:t> </a:t>
            </a:r>
            <a:r>
              <a:rPr lang="en-US" sz="1800" i="1" dirty="0" err="1"/>
              <a:t>seleccionada</a:t>
            </a:r>
            <a:r>
              <a:rPr lang="en-US" sz="1800" i="1" dirty="0"/>
              <a:t> </a:t>
            </a:r>
            <a:r>
              <a:rPr lang="en-US" sz="1800" i="1" dirty="0" err="1"/>
              <a:t>mientras</a:t>
            </a:r>
            <a:r>
              <a:rPr lang="en-US" sz="1800" i="1" dirty="0"/>
              <a:t> se </a:t>
            </a:r>
            <a:r>
              <a:rPr lang="en-US" sz="1800" i="1" dirty="0" err="1"/>
              <a:t>desplazaba</a:t>
            </a:r>
            <a:r>
              <a:rPr lang="en-US" sz="1800" i="1" dirty="0"/>
              <a:t> </a:t>
            </a:r>
            <a:r>
              <a:rPr lang="en-US" sz="1800" i="1" dirty="0" err="1"/>
              <a:t>hacia</a:t>
            </a:r>
            <a:r>
              <a:rPr lang="en-US" sz="1800" i="1" dirty="0"/>
              <a:t> </a:t>
            </a:r>
            <a:r>
              <a:rPr lang="en-US" sz="1800" i="1" dirty="0" err="1"/>
              <a:t>adelante</a:t>
            </a:r>
            <a:r>
              <a:rPr lang="en-US" sz="1800" i="1" dirty="0"/>
              <a:t>”</a:t>
            </a:r>
            <a:endParaRPr lang="en-US" sz="2000" dirty="0"/>
          </a:p>
        </p:txBody>
      </p:sp>
      <p:sp>
        <p:nvSpPr>
          <p:cNvPr id="171012" name="Text Box 4"/>
          <p:cNvSpPr txBox="1">
            <a:spLocks noChangeArrowheads="1"/>
          </p:cNvSpPr>
          <p:nvPr/>
        </p:nvSpPr>
        <p:spPr bwMode="auto">
          <a:xfrm>
            <a:off x="8081963" y="6450013"/>
            <a:ext cx="1044575" cy="379412"/>
          </a:xfrm>
          <a:prstGeom prst="rect">
            <a:avLst/>
          </a:prstGeom>
          <a:solidFill>
            <a:schemeClr val="tx2">
              <a:lumMod val="75000"/>
            </a:schemeClr>
          </a:solidFill>
          <a:ln w="12700" cap="sq">
            <a:solidFill>
              <a:schemeClr val="tx1"/>
            </a:solidFill>
            <a:miter lim="800000"/>
            <a:headEnd type="none" w="sm" len="sm"/>
            <a:tailEnd type="none" w="sm" len="sm"/>
          </a:ln>
          <a:effectLst/>
          <a:extLst/>
        </p:spPr>
        <p:txBody>
          <a:bodyPr>
            <a:spAutoFit/>
          </a:bodyPr>
          <a:lstStyle/>
          <a:p>
            <a:pPr eaLnBrk="0" hangingPunct="0"/>
            <a:r>
              <a:rPr lang="en-US" sz="1800">
                <a:solidFill>
                  <a:srgbClr val="FFFFFF"/>
                </a:solidFill>
              </a:rPr>
              <a:t>Quién?</a:t>
            </a:r>
            <a:endParaRPr lang="en-US" sz="1800" i="1">
              <a:solidFill>
                <a:srgbClr val="FFFFFF"/>
              </a:solidFill>
            </a:endParaRPr>
          </a:p>
        </p:txBody>
      </p:sp>
      <p:sp>
        <p:nvSpPr>
          <p:cNvPr id="171013" name="AutoShape 5"/>
          <p:cNvSpPr>
            <a:spLocks noChangeArrowheads="1"/>
          </p:cNvSpPr>
          <p:nvPr/>
        </p:nvSpPr>
        <p:spPr bwMode="auto">
          <a:xfrm>
            <a:off x="4422775" y="6235700"/>
            <a:ext cx="2016125" cy="622300"/>
          </a:xfrm>
          <a:prstGeom prst="wedgeEllipseCallout">
            <a:avLst>
              <a:gd name="adj1" fmla="val 131495"/>
              <a:gd name="adj2" fmla="val 14032"/>
            </a:avLst>
          </a:prstGeom>
          <a:solidFill>
            <a:schemeClr val="tx2">
              <a:lumMod val="75000"/>
            </a:schemeClr>
          </a:solidFill>
          <a:ln w="9525">
            <a:solidFill>
              <a:schemeClr val="tx1"/>
            </a:solidFill>
            <a:miter lim="800000"/>
            <a:headEnd/>
            <a:tailEnd/>
          </a:ln>
          <a:effectLst/>
          <a:extLst/>
        </p:spPr>
        <p:txBody>
          <a:bodyPr/>
          <a:lstStyle/>
          <a:p>
            <a:pPr algn="ctr"/>
            <a:r>
              <a:rPr lang="en-US" i="1">
                <a:solidFill>
                  <a:schemeClr val="bg1"/>
                </a:solidFill>
              </a:rPr>
              <a:t>No importante en RCM</a:t>
            </a:r>
          </a:p>
        </p:txBody>
      </p:sp>
    </p:spTree>
    <p:extLst>
      <p:ext uri="{BB962C8B-B14F-4D97-AF65-F5344CB8AC3E}">
        <p14:creationId xmlns:p14="http://schemas.microsoft.com/office/powerpoint/2010/main" xmlns="" val="2009246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animEffect transition="in" filter="blinds(horizontal)">
                                      <p:cBhvr>
                                        <p:cTn id="7" dur="5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83EB4A63-AA2F-4F9E-97CC-551ED9D86055}" type="slidenum">
              <a:rPr lang="en-US"/>
              <a:pPr/>
              <a:t>6</a:t>
            </a:fld>
            <a:endParaRPr lang="en-US"/>
          </a:p>
        </p:txBody>
      </p:sp>
      <p:sp>
        <p:nvSpPr>
          <p:cNvPr id="576514" name="Rectangle 2"/>
          <p:cNvSpPr>
            <a:spLocks noChangeArrowheads="1"/>
          </p:cNvSpPr>
          <p:nvPr/>
        </p:nvSpPr>
        <p:spPr bwMode="auto">
          <a:xfrm>
            <a:off x="533400" y="1676400"/>
            <a:ext cx="807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3" algn="l">
              <a:spcBef>
                <a:spcPct val="0"/>
              </a:spcBef>
              <a:buFontTx/>
              <a:buChar char="•"/>
            </a:pPr>
            <a:endParaRPr lang="es-ES_tradnl" sz="2000" b="0">
              <a:latin typeface="Arial" pitchFamily="34" charset="0"/>
            </a:endParaRPr>
          </a:p>
        </p:txBody>
      </p:sp>
      <p:sp>
        <p:nvSpPr>
          <p:cNvPr id="5765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rgbClr val="99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s-CO"/>
          </a:p>
        </p:txBody>
      </p:sp>
      <p:graphicFrame>
        <p:nvGraphicFramePr>
          <p:cNvPr id="576517" name="Object 5"/>
          <p:cNvGraphicFramePr>
            <a:graphicFrameLocks noChangeAspect="1"/>
          </p:cNvGraphicFramePr>
          <p:nvPr/>
        </p:nvGraphicFramePr>
        <p:xfrm>
          <a:off x="1447800" y="1371600"/>
          <a:ext cx="6248400" cy="5051425"/>
        </p:xfrm>
        <a:graphic>
          <a:graphicData uri="http://schemas.openxmlformats.org/presentationml/2006/ole">
            <p:oleObj spid="_x0000_s576586" name="Bitmap Image" r:id="rId3" imgW="4315427" imgH="3715269" progId="PBrush">
              <p:embed/>
            </p:oleObj>
          </a:graphicData>
        </a:graphic>
      </p:graphicFrame>
      <p:sp>
        <p:nvSpPr>
          <p:cNvPr id="576518" name="Text Box 6"/>
          <p:cNvSpPr txBox="1">
            <a:spLocks noChangeArrowheads="1"/>
          </p:cNvSpPr>
          <p:nvPr/>
        </p:nvSpPr>
        <p:spPr bwMode="auto">
          <a:xfrm>
            <a:off x="1066800" y="3962400"/>
            <a:ext cx="3886200" cy="581025"/>
          </a:xfrm>
          <a:prstGeom prst="rect">
            <a:avLst/>
          </a:prstGeom>
          <a:noFill/>
          <a:ln>
            <a:noFill/>
          </a:ln>
          <a:effectLst/>
          <a:extLst>
            <a:ext uri="{909E8E84-426E-40DD-AFC4-6F175D3DCCD1}">
              <a14:hiddenFill xmlns:a14="http://schemas.microsoft.com/office/drawing/2010/main" xmlns="">
                <a:solidFill>
                  <a:srgbClr val="99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sz="1600" b="0"/>
              <a:t>Figura 1.2.  Puntos de vista cambiantes 	   	    sobre la falla de equipos</a:t>
            </a:r>
          </a:p>
        </p:txBody>
      </p:sp>
      <p:sp>
        <p:nvSpPr>
          <p:cNvPr id="576519" name="Rectangle 7"/>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EL CAMBIANTE MUNDO DEL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14375" y="588963"/>
            <a:ext cx="7772400" cy="1143000"/>
          </a:xfrm>
        </p:spPr>
        <p:txBody>
          <a:bodyPr>
            <a:normAutofit/>
          </a:bodyPr>
          <a:lstStyle/>
          <a:p>
            <a:pPr algn="just"/>
            <a:r>
              <a:rPr lang="en-US" sz="2800" i="1">
                <a:solidFill>
                  <a:schemeClr val="tx1"/>
                </a:solidFill>
                <a:latin typeface="Times New Roman" pitchFamily="18" charset="0"/>
              </a:rPr>
              <a:t>Equipos idénticos pueden tener modos de falla diferentes si el contexto operacional es diferente...</a:t>
            </a:r>
            <a:endParaRPr lang="en-US" i="1">
              <a:solidFill>
                <a:schemeClr val="tx1"/>
              </a:solidFill>
              <a:latin typeface="Times New Roman" pitchFamily="18" charset="0"/>
            </a:endParaRPr>
          </a:p>
        </p:txBody>
      </p:sp>
      <p:sp>
        <p:nvSpPr>
          <p:cNvPr id="17" name="4 Marcador de número de diapositiva"/>
          <p:cNvSpPr>
            <a:spLocks noGrp="1"/>
          </p:cNvSpPr>
          <p:nvPr>
            <p:ph type="sldNum" sz="quarter" idx="12"/>
          </p:nvPr>
        </p:nvSpPr>
        <p:spPr/>
        <p:txBody>
          <a:bodyPr>
            <a:normAutofit/>
          </a:bodyPr>
          <a:lstStyle/>
          <a:p>
            <a:fld id="{15DE0368-56AD-4A19-A8DC-080D17C62E4E}" type="slidenum">
              <a:rPr lang="en-CA"/>
              <a:pPr/>
              <a:t>60</a:t>
            </a:fld>
            <a:endParaRPr lang="en-CA"/>
          </a:p>
        </p:txBody>
      </p:sp>
      <p:grpSp>
        <p:nvGrpSpPr>
          <p:cNvPr id="138243" name="Group 3"/>
          <p:cNvGrpSpPr>
            <a:grpSpLocks/>
          </p:cNvGrpSpPr>
          <p:nvPr/>
        </p:nvGrpSpPr>
        <p:grpSpPr bwMode="auto">
          <a:xfrm>
            <a:off x="2728913" y="2427288"/>
            <a:ext cx="990600" cy="762000"/>
            <a:chOff x="1056" y="1344"/>
            <a:chExt cx="624" cy="480"/>
          </a:xfrm>
        </p:grpSpPr>
        <p:grpSp>
          <p:nvGrpSpPr>
            <p:cNvPr id="138244" name="Group 4"/>
            <p:cNvGrpSpPr>
              <a:grpSpLocks/>
            </p:cNvGrpSpPr>
            <p:nvPr/>
          </p:nvGrpSpPr>
          <p:grpSpPr bwMode="auto">
            <a:xfrm>
              <a:off x="1056" y="1344"/>
              <a:ext cx="624" cy="480"/>
              <a:chOff x="3072" y="3264"/>
              <a:chExt cx="288" cy="240"/>
            </a:xfrm>
          </p:grpSpPr>
          <p:sp>
            <p:nvSpPr>
              <p:cNvPr id="138245" name="Rectangle 5"/>
              <p:cNvSpPr>
                <a:spLocks noChangeArrowheads="1"/>
              </p:cNvSpPr>
              <p:nvPr/>
            </p:nvSpPr>
            <p:spPr bwMode="auto">
              <a:xfrm>
                <a:off x="3192" y="3264"/>
                <a:ext cx="168" cy="48"/>
              </a:xfrm>
              <a:prstGeom prst="rect">
                <a:avLst/>
              </a:prstGeom>
              <a:solidFill>
                <a:srgbClr val="009900"/>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38246" name="Oval 6"/>
              <p:cNvSpPr>
                <a:spLocks noChangeArrowheads="1"/>
              </p:cNvSpPr>
              <p:nvPr/>
            </p:nvSpPr>
            <p:spPr bwMode="auto">
              <a:xfrm>
                <a:off x="3072" y="3264"/>
                <a:ext cx="240" cy="240"/>
              </a:xfrm>
              <a:prstGeom prst="ellipse">
                <a:avLst/>
              </a:prstGeom>
              <a:solidFill>
                <a:srgbClr val="009900"/>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138247" name="Text Box 7"/>
            <p:cNvSpPr txBox="1">
              <a:spLocks noChangeArrowheads="1"/>
            </p:cNvSpPr>
            <p:nvPr/>
          </p:nvSpPr>
          <p:spPr bwMode="auto">
            <a:xfrm>
              <a:off x="1194" y="1438"/>
              <a:ext cx="244" cy="288"/>
            </a:xfrm>
            <a:prstGeom prst="rect">
              <a:avLst/>
            </a:prstGeom>
            <a:solidFill>
              <a:srgbClr val="00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b="0"/>
                <a:t>B</a:t>
              </a:r>
              <a:endParaRPr lang="en-CA" sz="2400" b="0"/>
            </a:p>
          </p:txBody>
        </p:sp>
      </p:grpSp>
      <p:grpSp>
        <p:nvGrpSpPr>
          <p:cNvPr id="138248" name="Group 8"/>
          <p:cNvGrpSpPr>
            <a:grpSpLocks/>
          </p:cNvGrpSpPr>
          <p:nvPr/>
        </p:nvGrpSpPr>
        <p:grpSpPr bwMode="auto">
          <a:xfrm>
            <a:off x="5072063" y="2427288"/>
            <a:ext cx="990600" cy="762000"/>
            <a:chOff x="1056" y="1344"/>
            <a:chExt cx="624" cy="480"/>
          </a:xfrm>
        </p:grpSpPr>
        <p:grpSp>
          <p:nvGrpSpPr>
            <p:cNvPr id="138249" name="Group 9"/>
            <p:cNvGrpSpPr>
              <a:grpSpLocks/>
            </p:cNvGrpSpPr>
            <p:nvPr/>
          </p:nvGrpSpPr>
          <p:grpSpPr bwMode="auto">
            <a:xfrm>
              <a:off x="1056" y="1344"/>
              <a:ext cx="624" cy="480"/>
              <a:chOff x="3072" y="3264"/>
              <a:chExt cx="288" cy="240"/>
            </a:xfrm>
          </p:grpSpPr>
          <p:sp>
            <p:nvSpPr>
              <p:cNvPr id="138250" name="Rectangle 10"/>
              <p:cNvSpPr>
                <a:spLocks noChangeArrowheads="1"/>
              </p:cNvSpPr>
              <p:nvPr/>
            </p:nvSpPr>
            <p:spPr bwMode="auto">
              <a:xfrm>
                <a:off x="3192" y="3264"/>
                <a:ext cx="168" cy="4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38251" name="Oval 11"/>
              <p:cNvSpPr>
                <a:spLocks noChangeArrowheads="1"/>
              </p:cNvSpPr>
              <p:nvPr/>
            </p:nvSpPr>
            <p:spPr bwMode="auto">
              <a:xfrm>
                <a:off x="3072" y="3264"/>
                <a:ext cx="240" cy="240"/>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grpSp>
        <p:sp>
          <p:nvSpPr>
            <p:cNvPr id="138252" name="Text Box 12"/>
            <p:cNvSpPr txBox="1">
              <a:spLocks noChangeArrowheads="1"/>
            </p:cNvSpPr>
            <p:nvPr/>
          </p:nvSpPr>
          <p:spPr bwMode="auto">
            <a:xfrm>
              <a:off x="1194" y="1438"/>
              <a:ext cx="244" cy="28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b="0"/>
                <a:t>C</a:t>
              </a:r>
              <a:endParaRPr lang="en-CA" sz="2400" b="0"/>
            </a:p>
          </p:txBody>
        </p:sp>
      </p:grpSp>
      <p:sp>
        <p:nvSpPr>
          <p:cNvPr id="138253" name="Rectangle 13"/>
          <p:cNvSpPr>
            <a:spLocks noChangeArrowheads="1"/>
          </p:cNvSpPr>
          <p:nvPr/>
        </p:nvSpPr>
        <p:spPr bwMode="auto">
          <a:xfrm>
            <a:off x="2492375" y="1806575"/>
            <a:ext cx="123190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dirty="0" err="1"/>
              <a:t>Servicio</a:t>
            </a:r>
            <a:endParaRPr lang="en-US" sz="2400" dirty="0"/>
          </a:p>
        </p:txBody>
      </p:sp>
      <p:sp>
        <p:nvSpPr>
          <p:cNvPr id="138254" name="Rectangle 14"/>
          <p:cNvSpPr>
            <a:spLocks noChangeArrowheads="1"/>
          </p:cNvSpPr>
          <p:nvPr/>
        </p:nvSpPr>
        <p:spPr bwMode="auto">
          <a:xfrm>
            <a:off x="4905375" y="1781175"/>
            <a:ext cx="1371600" cy="45720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eaLnBrk="0" hangingPunct="0"/>
            <a:r>
              <a:rPr lang="en-US" sz="2400" dirty="0"/>
              <a:t>Stand-by</a:t>
            </a:r>
          </a:p>
        </p:txBody>
      </p:sp>
      <p:sp>
        <p:nvSpPr>
          <p:cNvPr id="138255" name="Rectangle 15"/>
          <p:cNvSpPr>
            <a:spLocks noChangeArrowheads="1"/>
          </p:cNvSpPr>
          <p:nvPr/>
        </p:nvSpPr>
        <p:spPr bwMode="auto">
          <a:xfrm>
            <a:off x="4867275" y="3216460"/>
            <a:ext cx="3830638" cy="327782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73038" indent="-173038" algn="just" eaLnBrk="0" hangingPunct="0"/>
            <a:r>
              <a:rPr lang="en-US" sz="1800" b="0" dirty="0"/>
              <a:t>• </a:t>
            </a:r>
            <a:r>
              <a:rPr lang="en-US" sz="1800" i="1" dirty="0" err="1"/>
              <a:t>Rodamientos</a:t>
            </a:r>
            <a:r>
              <a:rPr lang="en-US" sz="1800" i="1" dirty="0"/>
              <a:t> </a:t>
            </a:r>
            <a:r>
              <a:rPr lang="en-US" sz="1800" i="1" dirty="0" err="1"/>
              <a:t>picados</a:t>
            </a:r>
            <a:endParaRPr lang="en-US" sz="1800" i="1" dirty="0"/>
          </a:p>
          <a:p>
            <a:pPr marL="173038" indent="-173038" algn="just" eaLnBrk="0" hangingPunct="0"/>
            <a:r>
              <a:rPr lang="en-US" sz="1800" i="1" dirty="0"/>
              <a:t>• </a:t>
            </a:r>
            <a:r>
              <a:rPr lang="en-US" sz="1800" i="1" dirty="0" err="1"/>
              <a:t>Línea</a:t>
            </a:r>
            <a:r>
              <a:rPr lang="en-US" sz="1800" i="1" dirty="0"/>
              <a:t> de </a:t>
            </a:r>
            <a:r>
              <a:rPr lang="en-US" sz="1800" i="1" dirty="0" err="1"/>
              <a:t>succión</a:t>
            </a:r>
            <a:r>
              <a:rPr lang="en-US" sz="1800" i="1" dirty="0"/>
              <a:t> </a:t>
            </a:r>
            <a:r>
              <a:rPr lang="en-US" sz="1800" i="1" dirty="0" err="1"/>
              <a:t>tapada</a:t>
            </a:r>
            <a:r>
              <a:rPr lang="en-US" sz="1800" i="1" dirty="0"/>
              <a:t> </a:t>
            </a:r>
            <a:r>
              <a:rPr lang="en-US" sz="1800" i="1" dirty="0" err="1"/>
              <a:t>por</a:t>
            </a:r>
            <a:r>
              <a:rPr lang="en-US" sz="1800" i="1" dirty="0"/>
              <a:t> </a:t>
            </a:r>
            <a:r>
              <a:rPr lang="en-US" sz="1800" i="1" dirty="0" err="1"/>
              <a:t>suciedad</a:t>
            </a:r>
            <a:endParaRPr lang="en-US" sz="1800" i="1" dirty="0"/>
          </a:p>
          <a:p>
            <a:pPr marL="173038" indent="-173038" algn="just" eaLnBrk="0" hangingPunct="0"/>
            <a:r>
              <a:rPr lang="en-US" sz="1800" i="1" dirty="0"/>
              <a:t>• </a:t>
            </a:r>
            <a:r>
              <a:rPr lang="en-US" sz="1800" i="1" dirty="0" err="1"/>
              <a:t>Componente</a:t>
            </a:r>
            <a:r>
              <a:rPr lang="en-US" sz="1800" i="1" dirty="0"/>
              <a:t> clave “</a:t>
            </a:r>
            <a:r>
              <a:rPr lang="en-US" sz="1800" i="1" dirty="0" err="1"/>
              <a:t>prestado</a:t>
            </a:r>
            <a:r>
              <a:rPr lang="en-US" sz="1800" i="1" dirty="0"/>
              <a:t>” </a:t>
            </a:r>
            <a:r>
              <a:rPr lang="en-US" sz="1800" i="1" dirty="0" err="1"/>
              <a:t>por</a:t>
            </a:r>
            <a:r>
              <a:rPr lang="en-US" sz="1800" i="1" dirty="0"/>
              <a:t> </a:t>
            </a:r>
            <a:r>
              <a:rPr lang="en-US" sz="1800" i="1" dirty="0" err="1"/>
              <a:t>emergencia</a:t>
            </a:r>
            <a:endParaRPr lang="en-US" sz="1800" i="1" dirty="0"/>
          </a:p>
          <a:p>
            <a:pPr marL="173038" indent="-173038" algn="just" eaLnBrk="0" hangingPunct="0"/>
            <a:r>
              <a:rPr lang="en-US" sz="1800" i="1" dirty="0" smtClean="0"/>
              <a:t>• </a:t>
            </a:r>
            <a:r>
              <a:rPr lang="en-US" sz="1800" i="1" dirty="0" err="1" smtClean="0"/>
              <a:t>Grasa</a:t>
            </a:r>
            <a:r>
              <a:rPr lang="en-US" sz="1800" i="1" dirty="0" smtClean="0"/>
              <a:t> </a:t>
            </a:r>
            <a:r>
              <a:rPr lang="en-US" sz="1800" i="1" dirty="0" err="1"/>
              <a:t>acumulada</a:t>
            </a:r>
            <a:r>
              <a:rPr lang="en-US" sz="1800" i="1" dirty="0"/>
              <a:t> en los </a:t>
            </a:r>
            <a:r>
              <a:rPr lang="en-US" sz="1800" i="1" dirty="0" err="1"/>
              <a:t>rodamientos</a:t>
            </a:r>
            <a:endParaRPr lang="en-US" sz="1800" i="1" dirty="0"/>
          </a:p>
          <a:p>
            <a:pPr marL="173038" indent="-173038" algn="just" eaLnBrk="0" hangingPunct="0"/>
            <a:r>
              <a:rPr lang="en-US" sz="1800" i="1" dirty="0"/>
              <a:t>• Sin </a:t>
            </a:r>
            <a:r>
              <a:rPr lang="en-US" sz="1800" i="1" dirty="0" err="1"/>
              <a:t>energia</a:t>
            </a:r>
            <a:endParaRPr lang="en-US" sz="1800" i="1" dirty="0"/>
          </a:p>
          <a:p>
            <a:pPr marL="173038" indent="-173038" algn="just" eaLnBrk="0" hangingPunct="0"/>
            <a:r>
              <a:rPr lang="en-US" sz="1800" i="1" dirty="0"/>
              <a:t>• </a:t>
            </a:r>
            <a:r>
              <a:rPr lang="en-US" sz="1800" i="1" dirty="0" err="1"/>
              <a:t>etc</a:t>
            </a:r>
            <a:endParaRPr lang="en-US" sz="1800" i="1" dirty="0"/>
          </a:p>
        </p:txBody>
      </p:sp>
      <p:sp>
        <p:nvSpPr>
          <p:cNvPr id="138256" name="Rectangle 16"/>
          <p:cNvSpPr>
            <a:spLocks noChangeArrowheads="1"/>
          </p:cNvSpPr>
          <p:nvPr/>
        </p:nvSpPr>
        <p:spPr bwMode="auto">
          <a:xfrm>
            <a:off x="1138238" y="3216460"/>
            <a:ext cx="3394075" cy="3277820"/>
          </a:xfrm>
          <a:prstGeom prst="rect">
            <a:avLst/>
          </a:prstGeom>
          <a:noFill/>
          <a:ln>
            <a:noFill/>
          </a:ln>
          <a:effectLst/>
          <a:extLst>
            <a:ext uri="{909E8E84-426E-40DD-AFC4-6F175D3DCCD1}">
              <a14:hiddenFill xmlns:a14="http://schemas.microsoft.com/office/drawing/2010/main" xmlns="">
                <a:solidFill>
                  <a:srgbClr val="CC6600"/>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173038" indent="-173038" algn="just" eaLnBrk="0" hangingPunct="0"/>
            <a:r>
              <a:rPr lang="en-US" sz="1800" b="0" dirty="0"/>
              <a:t>• </a:t>
            </a:r>
            <a:r>
              <a:rPr lang="en-US" sz="1800" i="1" dirty="0" err="1"/>
              <a:t>Rodamientos</a:t>
            </a:r>
            <a:r>
              <a:rPr lang="en-US" sz="1800" i="1" dirty="0"/>
              <a:t> </a:t>
            </a:r>
            <a:r>
              <a:rPr lang="en-US" sz="1800" i="1" dirty="0" err="1"/>
              <a:t>pegados</a:t>
            </a:r>
            <a:endParaRPr lang="en-US" sz="1800" i="1" dirty="0"/>
          </a:p>
          <a:p>
            <a:pPr marL="173038" indent="-173038" algn="just" eaLnBrk="0" hangingPunct="0"/>
            <a:r>
              <a:rPr lang="en-US" sz="1800" i="1" dirty="0"/>
              <a:t>• </a:t>
            </a:r>
            <a:r>
              <a:rPr lang="en-US" sz="1800" i="1" dirty="0" err="1"/>
              <a:t>Impelente</a:t>
            </a:r>
            <a:r>
              <a:rPr lang="en-US" sz="1800" i="1" dirty="0"/>
              <a:t> </a:t>
            </a:r>
            <a:r>
              <a:rPr lang="en-US" sz="1800" i="1" dirty="0" err="1"/>
              <a:t>trabado</a:t>
            </a:r>
            <a:r>
              <a:rPr lang="en-US" sz="1800" i="1" dirty="0"/>
              <a:t> </a:t>
            </a:r>
            <a:r>
              <a:rPr lang="en-US" sz="1800" i="1" dirty="0" err="1"/>
              <a:t>por</a:t>
            </a:r>
            <a:r>
              <a:rPr lang="en-US" sz="1800" i="1" dirty="0"/>
              <a:t> </a:t>
            </a:r>
            <a:r>
              <a:rPr lang="en-US" sz="1800" i="1" dirty="0" err="1"/>
              <a:t>objeto</a:t>
            </a:r>
            <a:r>
              <a:rPr lang="en-US" sz="1800" i="1" dirty="0"/>
              <a:t> </a:t>
            </a:r>
            <a:r>
              <a:rPr lang="en-US" sz="1800" i="1" dirty="0" err="1"/>
              <a:t>extraño</a:t>
            </a:r>
            <a:endParaRPr lang="en-US" sz="1800" i="1" dirty="0"/>
          </a:p>
          <a:p>
            <a:pPr marL="173038" indent="-173038" algn="just" eaLnBrk="0" hangingPunct="0"/>
            <a:r>
              <a:rPr lang="en-US" sz="1800" i="1" dirty="0"/>
              <a:t>• </a:t>
            </a:r>
            <a:r>
              <a:rPr lang="en-US" sz="1800" i="1" dirty="0" err="1"/>
              <a:t>Línea</a:t>
            </a:r>
            <a:r>
              <a:rPr lang="en-US" sz="1800" i="1" dirty="0"/>
              <a:t> de </a:t>
            </a:r>
            <a:r>
              <a:rPr lang="en-US" sz="1800" i="1" dirty="0" err="1"/>
              <a:t>succión</a:t>
            </a:r>
            <a:r>
              <a:rPr lang="en-US" sz="1800" i="1" dirty="0"/>
              <a:t> </a:t>
            </a:r>
            <a:r>
              <a:rPr lang="en-US" sz="1800" i="1" dirty="0" err="1"/>
              <a:t>tapada</a:t>
            </a:r>
            <a:r>
              <a:rPr lang="en-US" sz="1800" i="1" dirty="0"/>
              <a:t> </a:t>
            </a:r>
            <a:r>
              <a:rPr lang="en-US" sz="1800" i="1" dirty="0" err="1"/>
              <a:t>por</a:t>
            </a:r>
            <a:r>
              <a:rPr lang="en-US" sz="1800" i="1" dirty="0"/>
              <a:t> </a:t>
            </a:r>
            <a:r>
              <a:rPr lang="en-US" sz="1800" i="1" dirty="0" err="1"/>
              <a:t>suciedad</a:t>
            </a:r>
            <a:endParaRPr lang="en-US" sz="1800" i="1" dirty="0"/>
          </a:p>
          <a:p>
            <a:pPr marL="173038" indent="-173038" algn="just" eaLnBrk="0" hangingPunct="0"/>
            <a:r>
              <a:rPr lang="en-US" sz="1800" i="1" dirty="0"/>
              <a:t>• </a:t>
            </a:r>
            <a:r>
              <a:rPr lang="en-US" sz="1800" i="1" dirty="0" err="1"/>
              <a:t>Tornillos</a:t>
            </a:r>
            <a:r>
              <a:rPr lang="en-US" sz="1800" i="1" dirty="0"/>
              <a:t> de </a:t>
            </a:r>
            <a:r>
              <a:rPr lang="en-US" sz="1800" i="1" dirty="0" err="1"/>
              <a:t>acople</a:t>
            </a:r>
            <a:r>
              <a:rPr lang="en-US" sz="1800" i="1" dirty="0"/>
              <a:t> </a:t>
            </a:r>
            <a:r>
              <a:rPr lang="en-US" sz="1800" i="1" dirty="0" err="1"/>
              <a:t>partidos</a:t>
            </a:r>
            <a:r>
              <a:rPr lang="en-US" sz="1800" i="1" dirty="0"/>
              <a:t> </a:t>
            </a:r>
            <a:r>
              <a:rPr lang="en-US" sz="1800" i="1" dirty="0" err="1"/>
              <a:t>por</a:t>
            </a:r>
            <a:r>
              <a:rPr lang="en-US" sz="1800" i="1" dirty="0"/>
              <a:t> </a:t>
            </a:r>
            <a:r>
              <a:rPr lang="en-US" sz="1800" i="1" dirty="0" err="1"/>
              <a:t>fatiga</a:t>
            </a:r>
            <a:endParaRPr lang="en-US" sz="1800" i="1" dirty="0"/>
          </a:p>
          <a:p>
            <a:pPr marL="173038" indent="-173038" algn="just" eaLnBrk="0" hangingPunct="0"/>
            <a:r>
              <a:rPr lang="en-US" sz="1800" i="1" dirty="0"/>
              <a:t>• Sin </a:t>
            </a:r>
            <a:r>
              <a:rPr lang="en-US" sz="1800" i="1" dirty="0" err="1"/>
              <a:t>energía</a:t>
            </a:r>
            <a:r>
              <a:rPr lang="en-US" sz="1800" i="1" dirty="0"/>
              <a:t> </a:t>
            </a:r>
          </a:p>
          <a:p>
            <a:pPr marL="173038" indent="-173038" algn="just" eaLnBrk="0" hangingPunct="0"/>
            <a:r>
              <a:rPr lang="en-US" sz="1800" i="1" dirty="0"/>
              <a:t>• </a:t>
            </a:r>
            <a:r>
              <a:rPr lang="en-US" sz="1800" i="1" dirty="0" err="1"/>
              <a:t>etc</a:t>
            </a:r>
            <a:endParaRPr lang="en-US" sz="1800" i="1" dirty="0"/>
          </a:p>
        </p:txBody>
      </p:sp>
    </p:spTree>
    <p:extLst>
      <p:ext uri="{BB962C8B-B14F-4D97-AF65-F5344CB8AC3E}">
        <p14:creationId xmlns:p14="http://schemas.microsoft.com/office/powerpoint/2010/main" xmlns="" val="2277797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56"/>
                                        </p:tgtEl>
                                        <p:attrNameLst>
                                          <p:attrName>style.visibility</p:attrName>
                                        </p:attrNameLst>
                                      </p:cBhvr>
                                      <p:to>
                                        <p:strVal val="visible"/>
                                      </p:to>
                                    </p:set>
                                    <p:anim calcmode="lin" valueType="num">
                                      <p:cBhvr additive="base">
                                        <p:cTn id="7" dur="500" fill="hold"/>
                                        <p:tgtEl>
                                          <p:spTgt spid="138256"/>
                                        </p:tgtEl>
                                        <p:attrNameLst>
                                          <p:attrName>ppt_x</p:attrName>
                                        </p:attrNameLst>
                                      </p:cBhvr>
                                      <p:tavLst>
                                        <p:tav tm="0">
                                          <p:val>
                                            <p:strVal val="0-#ppt_w/2"/>
                                          </p:val>
                                        </p:tav>
                                        <p:tav tm="100000">
                                          <p:val>
                                            <p:strVal val="#ppt_x"/>
                                          </p:val>
                                        </p:tav>
                                      </p:tavLst>
                                    </p:anim>
                                    <p:anim calcmode="lin" valueType="num">
                                      <p:cBhvr additive="base">
                                        <p:cTn id="8" dur="500" fill="hold"/>
                                        <p:tgtEl>
                                          <p:spTgt spid="1382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55"/>
                                        </p:tgtEl>
                                        <p:attrNameLst>
                                          <p:attrName>style.visibility</p:attrName>
                                        </p:attrNameLst>
                                      </p:cBhvr>
                                      <p:to>
                                        <p:strVal val="visible"/>
                                      </p:to>
                                    </p:set>
                                    <p:anim calcmode="lin" valueType="num">
                                      <p:cBhvr additive="base">
                                        <p:cTn id="13" dur="500" fill="hold"/>
                                        <p:tgtEl>
                                          <p:spTgt spid="138255"/>
                                        </p:tgtEl>
                                        <p:attrNameLst>
                                          <p:attrName>ppt_x</p:attrName>
                                        </p:attrNameLst>
                                      </p:cBhvr>
                                      <p:tavLst>
                                        <p:tav tm="0">
                                          <p:val>
                                            <p:strVal val="0-#ppt_w/2"/>
                                          </p:val>
                                        </p:tav>
                                        <p:tav tm="100000">
                                          <p:val>
                                            <p:strVal val="#ppt_x"/>
                                          </p:val>
                                        </p:tav>
                                      </p:tavLst>
                                    </p:anim>
                                    <p:anim calcmode="lin" valueType="num">
                                      <p:cBhvr additive="base">
                                        <p:cTn id="14" dur="500" fill="hold"/>
                                        <p:tgtEl>
                                          <p:spTgt spid="138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5" grpId="0" autoUpdateAnimBg="0"/>
      <p:bldP spid="13825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076D472-4456-4D2B-99D0-A2F9B27E9044}" type="slidenum">
              <a:rPr lang="en-CA"/>
              <a:pPr/>
              <a:t>61</a:t>
            </a:fld>
            <a:endParaRPr lang="en-CA"/>
          </a:p>
        </p:txBody>
      </p:sp>
      <p:graphicFrame>
        <p:nvGraphicFramePr>
          <p:cNvPr id="140290" name="Object 2"/>
          <p:cNvGraphicFramePr>
            <a:graphicFrameLocks noChangeAspect="1"/>
          </p:cNvGraphicFramePr>
          <p:nvPr>
            <p:extLst>
              <p:ext uri="{D42A27DB-BD31-4B8C-83A1-F6EECF244321}">
                <p14:modId xmlns:p14="http://schemas.microsoft.com/office/powerpoint/2010/main" xmlns="" val="2762299983"/>
              </p:ext>
            </p:extLst>
          </p:nvPr>
        </p:nvGraphicFramePr>
        <p:xfrm>
          <a:off x="469900" y="1790700"/>
          <a:ext cx="8432800" cy="4826000"/>
        </p:xfrm>
        <a:graphic>
          <a:graphicData uri="http://schemas.openxmlformats.org/presentationml/2006/ole">
            <p:oleObj spid="_x0000_s664643" name="Worksheet" r:id="rId4" imgW="5696102" imgH="3247949" progId="Excel.Sheet.8">
              <p:embed/>
            </p:oleObj>
          </a:graphicData>
        </a:graphic>
      </p:graphicFrame>
      <p:sp>
        <p:nvSpPr>
          <p:cNvPr id="140291" name="Rectangle 3"/>
          <p:cNvSpPr>
            <a:spLocks noChangeArrowheads="1"/>
          </p:cNvSpPr>
          <p:nvPr/>
        </p:nvSpPr>
        <p:spPr bwMode="auto">
          <a:xfrm>
            <a:off x="1217613" y="526475"/>
            <a:ext cx="7369175" cy="1169551"/>
          </a:xfrm>
          <a:prstGeom prst="rect">
            <a:avLst/>
          </a:prstGeom>
          <a:solidFill>
            <a:srgbClr val="FFCC66"/>
          </a:solidFill>
          <a:ln w="38100" cap="sq">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buFontTx/>
              <a:buChar char="•"/>
            </a:pPr>
            <a:r>
              <a:rPr lang="en-US" sz="2000" b="0" dirty="0">
                <a:latin typeface="Arial" charset="0"/>
              </a:rPr>
              <a:t> </a:t>
            </a:r>
            <a:r>
              <a:rPr lang="en-US" sz="2000" dirty="0"/>
              <a:t>Un </a:t>
            </a:r>
            <a:r>
              <a:rPr lang="en-US" sz="2000" dirty="0" err="1"/>
              <a:t>modo</a:t>
            </a:r>
            <a:r>
              <a:rPr lang="en-US" sz="2000" dirty="0"/>
              <a:t> de </a:t>
            </a:r>
            <a:r>
              <a:rPr lang="en-US" sz="2000" dirty="0" err="1"/>
              <a:t>falla</a:t>
            </a:r>
            <a:r>
              <a:rPr lang="en-US" sz="2000" dirty="0"/>
              <a:t> </a:t>
            </a:r>
            <a:r>
              <a:rPr lang="en-US" sz="2000" dirty="0" err="1"/>
              <a:t>es</a:t>
            </a:r>
            <a:r>
              <a:rPr lang="en-US" sz="2000" dirty="0"/>
              <a:t> un </a:t>
            </a:r>
            <a:r>
              <a:rPr lang="en-US" sz="2000" dirty="0" err="1"/>
              <a:t>evento</a:t>
            </a:r>
            <a:r>
              <a:rPr lang="en-US" sz="2000" dirty="0"/>
              <a:t> </a:t>
            </a:r>
            <a:r>
              <a:rPr lang="en-US" sz="2000" dirty="0" err="1"/>
              <a:t>que</a:t>
            </a:r>
            <a:r>
              <a:rPr lang="en-US" sz="2000" dirty="0"/>
              <a:t> </a:t>
            </a:r>
            <a:r>
              <a:rPr lang="en-US" sz="2000" dirty="0" err="1"/>
              <a:t>origina</a:t>
            </a:r>
            <a:r>
              <a:rPr lang="en-US" sz="2000" dirty="0"/>
              <a:t> un </a:t>
            </a:r>
            <a:r>
              <a:rPr lang="en-US" sz="2000" dirty="0" err="1"/>
              <a:t>estado</a:t>
            </a:r>
            <a:r>
              <a:rPr lang="en-US" sz="2000" dirty="0"/>
              <a:t> de </a:t>
            </a:r>
            <a:r>
              <a:rPr lang="en-US" sz="2000" dirty="0" err="1"/>
              <a:t>falla</a:t>
            </a:r>
            <a:r>
              <a:rPr lang="en-US" sz="2000" dirty="0"/>
              <a:t>.</a:t>
            </a:r>
          </a:p>
          <a:p>
            <a:pPr>
              <a:buFontTx/>
              <a:buChar char="•"/>
            </a:pPr>
            <a:r>
              <a:rPr lang="en-US" sz="2000" dirty="0"/>
              <a:t> La </a:t>
            </a:r>
            <a:r>
              <a:rPr lang="en-US" sz="2000" dirty="0" err="1"/>
              <a:t>descripción</a:t>
            </a:r>
            <a:r>
              <a:rPr lang="en-US" sz="2000" dirty="0"/>
              <a:t> de un </a:t>
            </a:r>
            <a:r>
              <a:rPr lang="en-US" sz="2000" dirty="0" err="1"/>
              <a:t>modo</a:t>
            </a:r>
            <a:r>
              <a:rPr lang="en-US" sz="2000" dirty="0"/>
              <a:t> de </a:t>
            </a:r>
            <a:r>
              <a:rPr lang="en-US" sz="2000" dirty="0" err="1"/>
              <a:t>falla</a:t>
            </a:r>
            <a:r>
              <a:rPr lang="en-US" sz="2000" dirty="0"/>
              <a:t> </a:t>
            </a:r>
            <a:r>
              <a:rPr lang="en-US" sz="2000" dirty="0" err="1"/>
              <a:t>debe</a:t>
            </a:r>
            <a:r>
              <a:rPr lang="en-US" sz="2000" dirty="0"/>
              <a:t> </a:t>
            </a:r>
            <a:r>
              <a:rPr lang="en-US" sz="2000" dirty="0" err="1"/>
              <a:t>consistir</a:t>
            </a:r>
            <a:r>
              <a:rPr lang="en-US" sz="2000" dirty="0"/>
              <a:t> de un </a:t>
            </a:r>
            <a:r>
              <a:rPr lang="en-US" sz="2000" dirty="0" err="1"/>
              <a:t>sujeto</a:t>
            </a:r>
            <a:r>
              <a:rPr lang="en-US" sz="2000" dirty="0"/>
              <a:t> y </a:t>
            </a:r>
            <a:r>
              <a:rPr lang="en-US" sz="2000" dirty="0" err="1"/>
              <a:t>una</a:t>
            </a:r>
            <a:r>
              <a:rPr lang="en-US" sz="2000" dirty="0"/>
              <a:t> </a:t>
            </a:r>
            <a:r>
              <a:rPr lang="en-US" sz="2000" dirty="0" err="1"/>
              <a:t>acción</a:t>
            </a:r>
            <a:r>
              <a:rPr lang="en-US" sz="2000" dirty="0"/>
              <a:t> ("</a:t>
            </a:r>
            <a:r>
              <a:rPr lang="en-US" sz="2000" dirty="0" err="1"/>
              <a:t>filtro</a:t>
            </a:r>
            <a:r>
              <a:rPr lang="en-US" sz="2000" dirty="0"/>
              <a:t> </a:t>
            </a:r>
            <a:r>
              <a:rPr lang="en-US" sz="2000" dirty="0" err="1"/>
              <a:t>tapado</a:t>
            </a:r>
            <a:r>
              <a:rPr lang="en-US" sz="2000" dirty="0"/>
              <a:t>”) y </a:t>
            </a:r>
            <a:r>
              <a:rPr lang="en-US" sz="2000" dirty="0" err="1"/>
              <a:t>una</a:t>
            </a:r>
            <a:r>
              <a:rPr lang="en-US" sz="2000" dirty="0"/>
              <a:t> </a:t>
            </a:r>
            <a:r>
              <a:rPr lang="en-US" sz="2000" dirty="0" err="1"/>
              <a:t>causa</a:t>
            </a:r>
            <a:r>
              <a:rPr lang="en-US" sz="2000" dirty="0"/>
              <a:t> (</a:t>
            </a:r>
            <a:r>
              <a:rPr lang="en-US" sz="2000" dirty="0" err="1"/>
              <a:t>opcional</a:t>
            </a:r>
            <a:r>
              <a:rPr lang="en-US" sz="2000" dirty="0"/>
              <a:t>).</a:t>
            </a:r>
          </a:p>
        </p:txBody>
      </p:sp>
    </p:spTree>
    <p:extLst>
      <p:ext uri="{BB962C8B-B14F-4D97-AF65-F5344CB8AC3E}">
        <p14:creationId xmlns:p14="http://schemas.microsoft.com/office/powerpoint/2010/main" xmlns="" val="345582756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9" name="Rectangle 9"/>
          <p:cNvSpPr>
            <a:spLocks noGrp="1" noChangeArrowheads="1"/>
          </p:cNvSpPr>
          <p:nvPr>
            <p:ph type="title"/>
          </p:nvPr>
        </p:nvSpPr>
        <p:spPr>
          <a:xfrm>
            <a:off x="3101975" y="292100"/>
            <a:ext cx="3228975" cy="517525"/>
          </a:xfrm>
        </p:spPr>
        <p:txBody>
          <a:bodyPr>
            <a:normAutofit fontScale="90000"/>
          </a:bodyPr>
          <a:lstStyle/>
          <a:p>
            <a:r>
              <a:rPr lang="en-CA" sz="3200" i="1">
                <a:solidFill>
                  <a:srgbClr val="D66B00"/>
                </a:solidFill>
                <a:latin typeface="Times New Roman" pitchFamily="18" charset="0"/>
              </a:rPr>
              <a:t>Efectos de Falla</a:t>
            </a:r>
          </a:p>
        </p:txBody>
      </p:sp>
      <p:sp>
        <p:nvSpPr>
          <p:cNvPr id="5" name="4 Marcador de número de diapositiva"/>
          <p:cNvSpPr>
            <a:spLocks noGrp="1"/>
          </p:cNvSpPr>
          <p:nvPr>
            <p:ph type="sldNum" sz="quarter" idx="12"/>
          </p:nvPr>
        </p:nvSpPr>
        <p:spPr/>
        <p:txBody>
          <a:bodyPr/>
          <a:lstStyle/>
          <a:p>
            <a:fld id="{9ADFE1F9-0A19-4AC2-91D8-17EB0BABB0F1}" type="slidenum">
              <a:rPr lang="en-US"/>
              <a:pPr/>
              <a:t>62</a:t>
            </a:fld>
            <a:endParaRPr lang="en-US"/>
          </a:p>
        </p:txBody>
      </p:sp>
      <p:sp>
        <p:nvSpPr>
          <p:cNvPr id="148485" name="Rectangle 5"/>
          <p:cNvSpPr>
            <a:spLocks noChangeArrowheads="1"/>
          </p:cNvSpPr>
          <p:nvPr/>
        </p:nvSpPr>
        <p:spPr bwMode="auto">
          <a:xfrm>
            <a:off x="971550" y="1090613"/>
            <a:ext cx="7707313"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lnSpc>
                <a:spcPct val="80000"/>
              </a:lnSpc>
              <a:spcBef>
                <a:spcPct val="10000"/>
              </a:spcBef>
              <a:spcAft>
                <a:spcPct val="10000"/>
              </a:spcAft>
            </a:pPr>
            <a:r>
              <a:rPr lang="en-US" sz="2400" i="1">
                <a:solidFill>
                  <a:schemeClr val="folHlink"/>
                </a:solidFill>
              </a:rPr>
              <a:t>La descripción de los efectos de las fallas deben permitir </a:t>
            </a:r>
            <a:r>
              <a:rPr lang="en-US" sz="2400" i="1">
                <a:solidFill>
                  <a:srgbClr val="4920CE"/>
                </a:solidFill>
              </a:rPr>
              <a:t>evaluar las consecuencias de las fallas</a:t>
            </a:r>
            <a:r>
              <a:rPr lang="en-US" sz="2400" i="1">
                <a:solidFill>
                  <a:schemeClr val="folHlink"/>
                </a:solidFill>
              </a:rPr>
              <a:t>.</a:t>
            </a:r>
          </a:p>
        </p:txBody>
      </p:sp>
      <p:sp>
        <p:nvSpPr>
          <p:cNvPr id="148484" name="Rectangle 4"/>
          <p:cNvSpPr>
            <a:spLocks noChangeArrowheads="1"/>
          </p:cNvSpPr>
          <p:nvPr/>
        </p:nvSpPr>
        <p:spPr bwMode="auto">
          <a:xfrm>
            <a:off x="800100" y="2159000"/>
            <a:ext cx="8012113" cy="405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lnSpc>
                <a:spcPct val="80000"/>
              </a:lnSpc>
              <a:spcBef>
                <a:spcPct val="10000"/>
              </a:spcBef>
              <a:spcAft>
                <a:spcPct val="10000"/>
              </a:spcAft>
            </a:pPr>
            <a:r>
              <a:rPr lang="en-US" sz="2000" i="1" dirty="0" err="1"/>
              <a:t>Qué</a:t>
            </a:r>
            <a:r>
              <a:rPr lang="en-US" sz="2000" i="1" dirty="0"/>
              <a:t> se </a:t>
            </a:r>
            <a:r>
              <a:rPr lang="en-US" sz="2000" i="1" dirty="0" err="1"/>
              <a:t>debe</a:t>
            </a:r>
            <a:r>
              <a:rPr lang="en-US" sz="2000" i="1" dirty="0"/>
              <a:t> </a:t>
            </a:r>
            <a:r>
              <a:rPr lang="en-US" sz="2000" i="1" dirty="0" err="1"/>
              <a:t>describir</a:t>
            </a:r>
            <a:r>
              <a:rPr lang="en-US" sz="2000" i="1" dirty="0"/>
              <a:t> ?</a:t>
            </a:r>
          </a:p>
          <a:p>
            <a:pPr marL="622300" lvl="1" indent="-165100" algn="just" eaLnBrk="0" hangingPunct="0">
              <a:lnSpc>
                <a:spcPct val="80000"/>
              </a:lnSpc>
              <a:spcBef>
                <a:spcPct val="10000"/>
              </a:spcBef>
              <a:spcAft>
                <a:spcPct val="10000"/>
              </a:spcAft>
            </a:pPr>
            <a:endParaRPr lang="en-US" sz="2000" i="1" dirty="0"/>
          </a:p>
          <a:p>
            <a:pPr marL="622300" lvl="1" indent="-165100" algn="just" eaLnBrk="0" hangingPunct="0">
              <a:lnSpc>
                <a:spcPct val="80000"/>
              </a:lnSpc>
              <a:spcBef>
                <a:spcPct val="10000"/>
              </a:spcBef>
              <a:spcAft>
                <a:spcPct val="10000"/>
              </a:spcAft>
              <a:buFontTx/>
              <a:buChar char="•"/>
            </a:pPr>
            <a:r>
              <a:rPr lang="en-US" sz="2000" i="1" dirty="0" err="1"/>
              <a:t>Cómo</a:t>
            </a:r>
            <a:r>
              <a:rPr lang="en-US" sz="2000" i="1" dirty="0"/>
              <a:t> se </a:t>
            </a:r>
            <a:r>
              <a:rPr lang="en-US" sz="2000" i="1" u="sng" dirty="0" err="1">
                <a:solidFill>
                  <a:srgbClr val="4920CE"/>
                </a:solidFill>
              </a:rPr>
              <a:t>manifiesta</a:t>
            </a:r>
            <a:r>
              <a:rPr lang="en-US" sz="2000" i="1" dirty="0"/>
              <a:t> la </a:t>
            </a:r>
            <a:r>
              <a:rPr lang="en-US" sz="2000" i="1" dirty="0" err="1"/>
              <a:t>falla</a:t>
            </a:r>
            <a:r>
              <a:rPr lang="en-US" sz="2000" i="1" dirty="0"/>
              <a:t> </a:t>
            </a:r>
            <a:r>
              <a:rPr lang="en-US" sz="2000" i="1" dirty="0" err="1"/>
              <a:t>por</a:t>
            </a:r>
            <a:r>
              <a:rPr lang="en-US" sz="2000" i="1" dirty="0"/>
              <a:t> </a:t>
            </a:r>
            <a:r>
              <a:rPr lang="en-US" sz="2000" i="1" dirty="0" err="1"/>
              <a:t>si</a:t>
            </a:r>
            <a:r>
              <a:rPr lang="en-US" sz="2000" i="1" dirty="0"/>
              <a:t> </a:t>
            </a:r>
            <a:r>
              <a:rPr lang="en-US" sz="2000" i="1" dirty="0" err="1"/>
              <a:t>misma</a:t>
            </a:r>
            <a:r>
              <a:rPr lang="en-US" sz="2000" i="1" dirty="0"/>
              <a:t>.</a:t>
            </a:r>
          </a:p>
          <a:p>
            <a:pPr marL="622300" lvl="1" indent="-165100" algn="just" eaLnBrk="0" hangingPunct="0">
              <a:lnSpc>
                <a:spcPct val="80000"/>
              </a:lnSpc>
              <a:spcBef>
                <a:spcPct val="10000"/>
              </a:spcBef>
              <a:spcAft>
                <a:spcPct val="10000"/>
              </a:spcAft>
              <a:buFontTx/>
              <a:buChar char="•"/>
            </a:pPr>
            <a:r>
              <a:rPr lang="en-US" sz="2000" i="1" dirty="0" err="1"/>
              <a:t>Cómo</a:t>
            </a:r>
            <a:r>
              <a:rPr lang="en-US" sz="2000" i="1" dirty="0"/>
              <a:t> se </a:t>
            </a:r>
            <a:r>
              <a:rPr lang="en-US" sz="2000" i="1" u="sng" dirty="0" err="1">
                <a:solidFill>
                  <a:srgbClr val="4920CE"/>
                </a:solidFill>
              </a:rPr>
              <a:t>impacta</a:t>
            </a:r>
            <a:r>
              <a:rPr lang="en-US" sz="2000" i="1" u="sng" dirty="0">
                <a:solidFill>
                  <a:srgbClr val="4920CE"/>
                </a:solidFill>
              </a:rPr>
              <a:t> la </a:t>
            </a:r>
            <a:r>
              <a:rPr lang="en-US" sz="2000" i="1" u="sng" dirty="0" err="1">
                <a:solidFill>
                  <a:srgbClr val="4920CE"/>
                </a:solidFill>
              </a:rPr>
              <a:t>producción</a:t>
            </a:r>
            <a:r>
              <a:rPr lang="en-US" sz="2000" i="1" dirty="0"/>
              <a:t> (</a:t>
            </a:r>
            <a:r>
              <a:rPr lang="en-US" sz="2000" i="1" dirty="0" err="1"/>
              <a:t>calidad</a:t>
            </a:r>
            <a:r>
              <a:rPr lang="en-US" sz="2000" i="1" dirty="0"/>
              <a:t>, </a:t>
            </a:r>
            <a:r>
              <a:rPr lang="en-US" sz="2000" i="1" dirty="0" err="1"/>
              <a:t>costo</a:t>
            </a:r>
            <a:r>
              <a:rPr lang="en-US" sz="2000" i="1" dirty="0"/>
              <a:t>, </a:t>
            </a:r>
            <a:r>
              <a:rPr lang="en-US" sz="2000" i="1" dirty="0" err="1"/>
              <a:t>servicio</a:t>
            </a:r>
            <a:r>
              <a:rPr lang="en-US" sz="2000" i="1" dirty="0"/>
              <a:t> al </a:t>
            </a:r>
            <a:r>
              <a:rPr lang="en-US" sz="2000" i="1" dirty="0" err="1"/>
              <a:t>cliente</a:t>
            </a:r>
            <a:r>
              <a:rPr lang="en-US" sz="2000" i="1" dirty="0"/>
              <a:t>).</a:t>
            </a:r>
          </a:p>
          <a:p>
            <a:pPr marL="622300" lvl="1" indent="-165100" algn="just" eaLnBrk="0" hangingPunct="0">
              <a:lnSpc>
                <a:spcPct val="80000"/>
              </a:lnSpc>
              <a:spcBef>
                <a:spcPct val="10000"/>
              </a:spcBef>
              <a:spcAft>
                <a:spcPct val="10000"/>
              </a:spcAft>
              <a:buFontTx/>
              <a:buChar char="•"/>
            </a:pPr>
            <a:r>
              <a:rPr lang="en-US" sz="2000" i="1" dirty="0"/>
              <a:t>• </a:t>
            </a:r>
            <a:r>
              <a:rPr lang="en-US" sz="2000" i="1" dirty="0" err="1"/>
              <a:t>Qué</a:t>
            </a:r>
            <a:r>
              <a:rPr lang="en-US" sz="2000" i="1" dirty="0"/>
              <a:t> </a:t>
            </a:r>
            <a:r>
              <a:rPr lang="en-US" sz="2000" i="1" u="sng" dirty="0" err="1">
                <a:solidFill>
                  <a:srgbClr val="4920CE"/>
                </a:solidFill>
              </a:rPr>
              <a:t>secuencia</a:t>
            </a:r>
            <a:r>
              <a:rPr lang="en-US" sz="2000" i="1" u="sng" dirty="0">
                <a:solidFill>
                  <a:srgbClr val="4920CE"/>
                </a:solidFill>
              </a:rPr>
              <a:t> de </a:t>
            </a:r>
            <a:r>
              <a:rPr lang="en-US" sz="2000" i="1" u="sng" dirty="0" err="1">
                <a:solidFill>
                  <a:srgbClr val="4920CE"/>
                </a:solidFill>
              </a:rPr>
              <a:t>eventos</a:t>
            </a:r>
            <a:r>
              <a:rPr lang="en-US" sz="2000" i="1" dirty="0"/>
              <a:t> (</a:t>
            </a:r>
            <a:r>
              <a:rPr lang="en-US" sz="2000" i="1" dirty="0" err="1"/>
              <a:t>internamente</a:t>
            </a:r>
            <a:r>
              <a:rPr lang="en-US" sz="2000" i="1" dirty="0"/>
              <a:t> y a lo </a:t>
            </a:r>
            <a:r>
              <a:rPr lang="en-US" sz="2000" i="1" dirty="0" err="1"/>
              <a:t>ancho</a:t>
            </a:r>
            <a:r>
              <a:rPr lang="en-US" sz="2000" i="1" dirty="0"/>
              <a:t> de la </a:t>
            </a:r>
            <a:r>
              <a:rPr lang="en-US" sz="2000" i="1" dirty="0" err="1"/>
              <a:t>organización</a:t>
            </a:r>
            <a:r>
              <a:rPr lang="en-US" sz="2000" i="1" dirty="0"/>
              <a:t>) </a:t>
            </a:r>
            <a:r>
              <a:rPr lang="en-US" sz="2000" i="1" dirty="0" err="1"/>
              <a:t>podrían</a:t>
            </a:r>
            <a:r>
              <a:rPr lang="en-US" sz="2000" i="1" dirty="0"/>
              <a:t> ser </a:t>
            </a:r>
            <a:r>
              <a:rPr lang="en-US" sz="2000" i="1" dirty="0" err="1"/>
              <a:t>afectados</a:t>
            </a:r>
            <a:r>
              <a:rPr lang="en-US" sz="2000" i="1" dirty="0"/>
              <a:t> </a:t>
            </a:r>
            <a:r>
              <a:rPr lang="en-US" sz="2000" i="1" dirty="0" err="1"/>
              <a:t>por</a:t>
            </a:r>
            <a:r>
              <a:rPr lang="en-US" sz="2000" i="1" dirty="0"/>
              <a:t> el </a:t>
            </a:r>
            <a:r>
              <a:rPr lang="en-US" sz="2000" i="1" dirty="0" err="1"/>
              <a:t>modo</a:t>
            </a:r>
            <a:r>
              <a:rPr lang="en-US" sz="2000" i="1" dirty="0"/>
              <a:t> de </a:t>
            </a:r>
            <a:r>
              <a:rPr lang="en-US" sz="2000" i="1" dirty="0" err="1"/>
              <a:t>falla</a:t>
            </a:r>
            <a:r>
              <a:rPr lang="en-US" sz="2000" i="1" dirty="0"/>
              <a:t>.</a:t>
            </a:r>
          </a:p>
          <a:p>
            <a:pPr marL="622300" lvl="1" indent="-165100" algn="just" eaLnBrk="0" hangingPunct="0">
              <a:lnSpc>
                <a:spcPct val="80000"/>
              </a:lnSpc>
              <a:spcBef>
                <a:spcPct val="10000"/>
              </a:spcBef>
              <a:spcAft>
                <a:spcPct val="10000"/>
              </a:spcAft>
            </a:pPr>
            <a:r>
              <a:rPr lang="en-US" sz="2000" i="1" dirty="0"/>
              <a:t>• </a:t>
            </a:r>
            <a:r>
              <a:rPr lang="en-US" sz="2000" i="1" dirty="0" err="1"/>
              <a:t>Cómo</a:t>
            </a:r>
            <a:r>
              <a:rPr lang="en-US" sz="2000" i="1" dirty="0"/>
              <a:t> se </a:t>
            </a:r>
            <a:r>
              <a:rPr lang="en-US" sz="2000" i="1" dirty="0" err="1"/>
              <a:t>afecta</a:t>
            </a:r>
            <a:r>
              <a:rPr lang="en-US" sz="2000" i="1" dirty="0"/>
              <a:t> la </a:t>
            </a:r>
            <a:r>
              <a:rPr lang="en-US" sz="2000" i="1" dirty="0" err="1"/>
              <a:t>seguridad</a:t>
            </a:r>
            <a:r>
              <a:rPr lang="en-US" sz="2000" i="1" dirty="0"/>
              <a:t> o el </a:t>
            </a:r>
            <a:r>
              <a:rPr lang="en-US" sz="2000" i="1" dirty="0" err="1"/>
              <a:t>medio</a:t>
            </a:r>
            <a:r>
              <a:rPr lang="en-US" sz="2000" i="1" dirty="0"/>
              <a:t> </a:t>
            </a:r>
            <a:r>
              <a:rPr lang="en-US" sz="2000" i="1" dirty="0" err="1"/>
              <a:t>ambiente</a:t>
            </a:r>
            <a:r>
              <a:rPr lang="en-US" sz="2000" i="1" dirty="0"/>
              <a:t> (sin </a:t>
            </a:r>
            <a:r>
              <a:rPr lang="en-US" sz="2000" i="1" dirty="0" err="1"/>
              <a:t>mencionar</a:t>
            </a:r>
            <a:r>
              <a:rPr lang="en-US" sz="2000" i="1" dirty="0"/>
              <a:t> </a:t>
            </a:r>
            <a:r>
              <a:rPr lang="en-US" sz="2000" i="1" dirty="0" err="1"/>
              <a:t>las</a:t>
            </a:r>
            <a:r>
              <a:rPr lang="en-US" sz="2000" i="1" dirty="0"/>
              <a:t> </a:t>
            </a:r>
            <a:r>
              <a:rPr lang="en-US" sz="2000" i="1" dirty="0" err="1"/>
              <a:t>palabras</a:t>
            </a:r>
            <a:r>
              <a:rPr lang="en-US" sz="2000" i="1" dirty="0"/>
              <a:t> "</a:t>
            </a:r>
            <a:r>
              <a:rPr lang="en-US" sz="2000" i="1" dirty="0" err="1"/>
              <a:t>seguridad</a:t>
            </a:r>
            <a:r>
              <a:rPr lang="en-US" sz="2000" i="1" dirty="0"/>
              <a:t>" o “</a:t>
            </a:r>
            <a:r>
              <a:rPr lang="en-US" sz="2000" i="1" dirty="0" err="1"/>
              <a:t>ambiente</a:t>
            </a:r>
            <a:r>
              <a:rPr lang="en-US" sz="2000" i="1" dirty="0"/>
              <a:t>").</a:t>
            </a:r>
          </a:p>
          <a:p>
            <a:pPr marL="622300" lvl="1" indent="-165100" algn="just" eaLnBrk="0" hangingPunct="0">
              <a:lnSpc>
                <a:spcPct val="80000"/>
              </a:lnSpc>
              <a:spcBef>
                <a:spcPct val="10000"/>
              </a:spcBef>
              <a:spcAft>
                <a:spcPct val="10000"/>
              </a:spcAft>
            </a:pPr>
            <a:r>
              <a:rPr lang="en-US" sz="2000" i="1" dirty="0"/>
              <a:t>• Hay </a:t>
            </a:r>
            <a:r>
              <a:rPr lang="en-US" sz="2000" i="1" dirty="0" err="1"/>
              <a:t>algún</a:t>
            </a:r>
            <a:r>
              <a:rPr lang="en-US" sz="2000" i="1" dirty="0"/>
              <a:t> </a:t>
            </a:r>
            <a:r>
              <a:rPr lang="en-US" sz="2000" i="1" u="sng" dirty="0" err="1">
                <a:solidFill>
                  <a:srgbClr val="4920CE"/>
                </a:solidFill>
              </a:rPr>
              <a:t>daño</a:t>
            </a:r>
            <a:r>
              <a:rPr lang="en-US" sz="2000" i="1" u="sng" dirty="0">
                <a:solidFill>
                  <a:srgbClr val="4920CE"/>
                </a:solidFill>
              </a:rPr>
              <a:t> </a:t>
            </a:r>
            <a:r>
              <a:rPr lang="en-US" sz="2000" i="1" u="sng" dirty="0" err="1">
                <a:solidFill>
                  <a:srgbClr val="4920CE"/>
                </a:solidFill>
              </a:rPr>
              <a:t>adicional</a:t>
            </a:r>
            <a:r>
              <a:rPr lang="en-US" sz="2000" i="1" dirty="0"/>
              <a:t> </a:t>
            </a:r>
            <a:r>
              <a:rPr lang="en-US" sz="2000" i="1" dirty="0" err="1"/>
              <a:t>causado</a:t>
            </a:r>
            <a:r>
              <a:rPr lang="en-US" sz="2000" i="1" dirty="0"/>
              <a:t> </a:t>
            </a:r>
            <a:r>
              <a:rPr lang="en-US" sz="2000" i="1" dirty="0" err="1"/>
              <a:t>por</a:t>
            </a:r>
            <a:r>
              <a:rPr lang="en-US" sz="2000" i="1" dirty="0"/>
              <a:t> la </a:t>
            </a:r>
            <a:r>
              <a:rPr lang="en-US" sz="2000" i="1" dirty="0" err="1"/>
              <a:t>falla</a:t>
            </a:r>
            <a:r>
              <a:rPr lang="en-US" sz="2000" i="1" dirty="0"/>
              <a:t>.</a:t>
            </a:r>
          </a:p>
          <a:p>
            <a:pPr marL="622300" lvl="1" indent="-165100" algn="just" eaLnBrk="0" hangingPunct="0">
              <a:lnSpc>
                <a:spcPct val="80000"/>
              </a:lnSpc>
              <a:spcBef>
                <a:spcPct val="10000"/>
              </a:spcBef>
              <a:spcAft>
                <a:spcPct val="10000"/>
              </a:spcAft>
            </a:pPr>
            <a:r>
              <a:rPr lang="en-US" sz="2000" i="1" dirty="0"/>
              <a:t>• </a:t>
            </a:r>
            <a:r>
              <a:rPr lang="en-US" sz="2000" i="1" dirty="0" err="1"/>
              <a:t>Cuánto</a:t>
            </a:r>
            <a:r>
              <a:rPr lang="en-US" sz="2000" i="1" dirty="0"/>
              <a:t> </a:t>
            </a:r>
            <a:r>
              <a:rPr lang="en-US" sz="2000" i="1" dirty="0" err="1"/>
              <a:t>tiempo</a:t>
            </a:r>
            <a:r>
              <a:rPr lang="en-US" sz="2000" i="1" dirty="0"/>
              <a:t> se </a:t>
            </a:r>
            <a:r>
              <a:rPr lang="en-US" sz="2000" i="1" dirty="0" err="1"/>
              <a:t>tomará</a:t>
            </a:r>
            <a:r>
              <a:rPr lang="en-US" sz="2000" i="1" dirty="0"/>
              <a:t> y </a:t>
            </a:r>
            <a:r>
              <a:rPr lang="en-US" sz="2000" i="1" dirty="0" err="1"/>
              <a:t>qué</a:t>
            </a:r>
            <a:r>
              <a:rPr lang="en-US" sz="2000" i="1" dirty="0"/>
              <a:t> </a:t>
            </a:r>
            <a:r>
              <a:rPr lang="en-US" sz="2000" i="1" dirty="0" err="1"/>
              <a:t>acciones</a:t>
            </a:r>
            <a:r>
              <a:rPr lang="en-US" sz="2000" i="1" dirty="0"/>
              <a:t> se </a:t>
            </a:r>
            <a:r>
              <a:rPr lang="en-US" sz="2000" i="1" dirty="0" err="1"/>
              <a:t>requerirán</a:t>
            </a:r>
            <a:r>
              <a:rPr lang="en-US" sz="2000" i="1" dirty="0"/>
              <a:t> </a:t>
            </a:r>
            <a:r>
              <a:rPr lang="en-US" sz="2000" i="1" dirty="0" err="1"/>
              <a:t>para</a:t>
            </a:r>
            <a:r>
              <a:rPr lang="en-US" sz="2000" i="1" dirty="0"/>
              <a:t> </a:t>
            </a:r>
            <a:r>
              <a:rPr lang="en-US" sz="2000" i="1" u="sng" dirty="0" err="1">
                <a:solidFill>
                  <a:srgbClr val="4920CE"/>
                </a:solidFill>
              </a:rPr>
              <a:t>corregir</a:t>
            </a:r>
            <a:r>
              <a:rPr lang="en-US" sz="2000" i="1" u="sng" dirty="0">
                <a:solidFill>
                  <a:srgbClr val="4920CE"/>
                </a:solidFill>
              </a:rPr>
              <a:t> la </a:t>
            </a:r>
            <a:r>
              <a:rPr lang="en-US" sz="2000" i="1" u="sng" dirty="0" err="1">
                <a:solidFill>
                  <a:srgbClr val="4920CE"/>
                </a:solidFill>
              </a:rPr>
              <a:t>falla</a:t>
            </a:r>
            <a:r>
              <a:rPr lang="en-US" sz="2000" i="1" dirty="0"/>
              <a:t>.</a:t>
            </a:r>
          </a:p>
          <a:p>
            <a:pPr marL="622300" lvl="1" indent="-165100" algn="just" eaLnBrk="0" hangingPunct="0">
              <a:lnSpc>
                <a:spcPct val="80000"/>
              </a:lnSpc>
              <a:spcBef>
                <a:spcPct val="10000"/>
              </a:spcBef>
              <a:spcAft>
                <a:spcPct val="10000"/>
              </a:spcAft>
            </a:pPr>
            <a:r>
              <a:rPr lang="en-US" sz="2000" i="1" dirty="0"/>
              <a:t>• Ha </a:t>
            </a:r>
            <a:r>
              <a:rPr lang="en-US" sz="2000" i="1" dirty="0" err="1"/>
              <a:t>pasado</a:t>
            </a:r>
            <a:r>
              <a:rPr lang="en-US" sz="2000" i="1" dirty="0"/>
              <a:t> antes y </a:t>
            </a:r>
            <a:r>
              <a:rPr lang="en-US" sz="2000" i="1" dirty="0" err="1"/>
              <a:t>bajo</a:t>
            </a:r>
            <a:r>
              <a:rPr lang="en-US" sz="2000" i="1" dirty="0"/>
              <a:t> </a:t>
            </a:r>
            <a:r>
              <a:rPr lang="en-US" sz="2000" i="1" dirty="0" err="1"/>
              <a:t>qué</a:t>
            </a:r>
            <a:r>
              <a:rPr lang="en-US" sz="2000" i="1" dirty="0"/>
              <a:t> </a:t>
            </a:r>
            <a:r>
              <a:rPr lang="en-US" sz="2000" i="1" dirty="0" err="1"/>
              <a:t>circunstancias</a:t>
            </a:r>
            <a:r>
              <a:rPr lang="en-US" sz="2000" i="1" dirty="0"/>
              <a:t>. </a:t>
            </a:r>
            <a:r>
              <a:rPr lang="en-US" sz="2000" i="1" dirty="0" err="1"/>
              <a:t>Qué</a:t>
            </a:r>
            <a:r>
              <a:rPr lang="en-US" sz="2000" i="1" dirty="0"/>
              <a:t> se ha </a:t>
            </a:r>
            <a:r>
              <a:rPr lang="en-US" sz="2000" i="1" dirty="0" err="1"/>
              <a:t>hecho</a:t>
            </a:r>
            <a:r>
              <a:rPr lang="en-US" sz="2000" i="1" dirty="0"/>
              <a:t> </a:t>
            </a:r>
            <a:r>
              <a:rPr lang="en-US" sz="2000" i="1" dirty="0" err="1"/>
              <a:t>normalmente</a:t>
            </a:r>
            <a:r>
              <a:rPr lang="en-US" sz="2000" i="1" dirty="0"/>
              <a:t> </a:t>
            </a:r>
            <a:r>
              <a:rPr lang="en-US" sz="2000" i="1" dirty="0" err="1"/>
              <a:t>para</a:t>
            </a:r>
            <a:r>
              <a:rPr lang="en-US" sz="2000" i="1" dirty="0"/>
              <a:t> </a:t>
            </a:r>
            <a:r>
              <a:rPr lang="en-US" sz="2000" i="1" dirty="0" err="1"/>
              <a:t>mitigar</a:t>
            </a:r>
            <a:r>
              <a:rPr lang="en-US" sz="2000" i="1" dirty="0"/>
              <a:t> </a:t>
            </a:r>
            <a:r>
              <a:rPr lang="en-US" sz="2000" i="1" dirty="0" err="1"/>
              <a:t>las</a:t>
            </a:r>
            <a:r>
              <a:rPr lang="en-US" sz="2000" i="1" dirty="0"/>
              <a:t> </a:t>
            </a:r>
            <a:r>
              <a:rPr lang="en-US" sz="2000" i="1" dirty="0" err="1"/>
              <a:t>consecuencias</a:t>
            </a:r>
            <a:r>
              <a:rPr lang="en-US" sz="2000" i="1" dirty="0"/>
              <a:t> de </a:t>
            </a:r>
            <a:r>
              <a:rPr lang="en-US" sz="2000" i="1" dirty="0" err="1"/>
              <a:t>este</a:t>
            </a:r>
            <a:r>
              <a:rPr lang="en-US" sz="2000" i="1" dirty="0"/>
              <a:t> </a:t>
            </a:r>
            <a:r>
              <a:rPr lang="en-US" sz="2000" i="1" dirty="0" err="1"/>
              <a:t>modo</a:t>
            </a:r>
            <a:r>
              <a:rPr lang="en-US" sz="2000" i="1" dirty="0"/>
              <a:t> de </a:t>
            </a:r>
            <a:r>
              <a:rPr lang="en-US" sz="2000" i="1" dirty="0" err="1"/>
              <a:t>falla</a:t>
            </a:r>
            <a:r>
              <a:rPr lang="en-US" sz="2000" i="1" dirty="0"/>
              <a:t>.</a:t>
            </a:r>
          </a:p>
          <a:p>
            <a:pPr marL="622300" lvl="1" indent="-165100" algn="just" eaLnBrk="0" hangingPunct="0">
              <a:lnSpc>
                <a:spcPct val="80000"/>
              </a:lnSpc>
              <a:spcBef>
                <a:spcPct val="10000"/>
              </a:spcBef>
              <a:spcAft>
                <a:spcPct val="10000"/>
              </a:spcAft>
            </a:pPr>
            <a:r>
              <a:rPr lang="es-ES" sz="2000" i="1" dirty="0"/>
              <a:t>• Cuál es el estado de las partes que se cambiaron</a:t>
            </a:r>
            <a:r>
              <a:rPr lang="es-ES" sz="2000" i="1"/>
              <a:t>? </a:t>
            </a:r>
            <a:endParaRPr lang="en-US" sz="2000" i="1" baseline="30000" dirty="0"/>
          </a:p>
        </p:txBody>
      </p:sp>
    </p:spTree>
    <p:extLst>
      <p:ext uri="{BB962C8B-B14F-4D97-AF65-F5344CB8AC3E}">
        <p14:creationId xmlns:p14="http://schemas.microsoft.com/office/powerpoint/2010/main" xmlns="" val="2443611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45" name="Rectangle 13"/>
          <p:cNvSpPr>
            <a:spLocks noGrp="1" noChangeArrowheads="1"/>
          </p:cNvSpPr>
          <p:nvPr>
            <p:ph type="title"/>
          </p:nvPr>
        </p:nvSpPr>
        <p:spPr>
          <a:xfrm>
            <a:off x="2617788" y="571500"/>
            <a:ext cx="3902075" cy="936625"/>
          </a:xfrm>
        </p:spPr>
        <p:txBody>
          <a:bodyPr>
            <a:normAutofit/>
          </a:bodyPr>
          <a:lstStyle/>
          <a:p>
            <a:r>
              <a:rPr lang="es-CO" sz="3200" i="1" dirty="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
        <p:nvSpPr>
          <p:cNvPr id="6" name="4 Marcador de número de diapositiva"/>
          <p:cNvSpPr>
            <a:spLocks noGrp="1"/>
          </p:cNvSpPr>
          <p:nvPr>
            <p:ph type="sldNum" sz="quarter" idx="12"/>
          </p:nvPr>
        </p:nvSpPr>
        <p:spPr/>
        <p:txBody>
          <a:bodyPr/>
          <a:lstStyle/>
          <a:p>
            <a:fld id="{A309158F-9D7B-4FE1-A657-AFFB163E21DE}" type="slidenum">
              <a:rPr lang="en-CA"/>
              <a:pPr/>
              <a:t>63</a:t>
            </a:fld>
            <a:endParaRPr lang="en-CA"/>
          </a:p>
        </p:txBody>
      </p:sp>
      <p:sp>
        <p:nvSpPr>
          <p:cNvPr id="146436" name="Rectangle 4"/>
          <p:cNvSpPr>
            <a:spLocks noChangeArrowheads="1"/>
          </p:cNvSpPr>
          <p:nvPr/>
        </p:nvSpPr>
        <p:spPr bwMode="auto">
          <a:xfrm>
            <a:off x="1012825" y="2379663"/>
            <a:ext cx="7472363" cy="10668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cap="sq">
                <a:solidFill>
                  <a:srgbClr val="BC3259"/>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lang="en-US" sz="3200" i="1"/>
              <a:t>Qué se debe asumir cuando se listan los efectos de las fallas ?</a:t>
            </a:r>
          </a:p>
        </p:txBody>
      </p:sp>
      <p:sp>
        <p:nvSpPr>
          <p:cNvPr id="146437" name="Rectangle 5"/>
          <p:cNvSpPr>
            <a:spLocks noChangeArrowheads="1"/>
          </p:cNvSpPr>
          <p:nvPr/>
        </p:nvSpPr>
        <p:spPr bwMode="auto">
          <a:xfrm>
            <a:off x="1008063" y="3695700"/>
            <a:ext cx="7466012" cy="8223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cap="sq">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eaLnBrk="0" hangingPunct="0"/>
            <a:r>
              <a:rPr kumimoji="1" lang="es-ES_tradnl" sz="2400" i="1"/>
              <a:t>Los efectos de las fallas deben describirse como si no se estuviera haciendo nada para prevenirlos. </a:t>
            </a:r>
            <a:r>
              <a:rPr lang="en-US" sz="2400" i="1"/>
              <a:t>*</a:t>
            </a:r>
          </a:p>
        </p:txBody>
      </p:sp>
      <p:sp>
        <p:nvSpPr>
          <p:cNvPr id="146438" name="Text Box 6"/>
          <p:cNvSpPr txBox="1">
            <a:spLocks noChangeArrowheads="1"/>
          </p:cNvSpPr>
          <p:nvPr/>
        </p:nvSpPr>
        <p:spPr bwMode="auto">
          <a:xfrm>
            <a:off x="1001713" y="4730750"/>
            <a:ext cx="7667625" cy="701675"/>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73038" indent="-173038">
              <a:defRPr>
                <a:solidFill>
                  <a:schemeClr val="tx1"/>
                </a:solidFill>
                <a:latin typeface="Arial" charset="0"/>
                <a:cs typeface="Arial" charset="0"/>
              </a:defRPr>
            </a:lvl1pPr>
            <a:lvl2pPr>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just">
              <a:spcBef>
                <a:spcPct val="50000"/>
              </a:spcBef>
            </a:pPr>
            <a:r>
              <a:rPr lang="en-CA" sz="1800"/>
              <a:t>* </a:t>
            </a:r>
            <a:r>
              <a:rPr lang="en-CA" sz="2000" i="1">
                <a:latin typeface="Times New Roman" pitchFamily="18" charset="0"/>
              </a:rPr>
              <a:t>Pero puede incluir una descripción de lo que se está haciendo para prevenir o reducir las consecuencias de la falla.</a:t>
            </a:r>
          </a:p>
        </p:txBody>
      </p:sp>
    </p:spTree>
    <p:extLst>
      <p:ext uri="{BB962C8B-B14F-4D97-AF65-F5344CB8AC3E}">
        <p14:creationId xmlns:p14="http://schemas.microsoft.com/office/powerpoint/2010/main" xmlns="" val="2676264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checkerboard(across)">
                                      <p:cBhvr>
                                        <p:cTn id="7" dur="500"/>
                                        <p:tgtEl>
                                          <p:spTgt spid="146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8"/>
                                        </p:tgtEl>
                                        <p:attrNameLst>
                                          <p:attrName>style.visibility</p:attrName>
                                        </p:attrNameLst>
                                      </p:cBhvr>
                                      <p:to>
                                        <p:strVal val="visible"/>
                                      </p:to>
                                    </p:set>
                                    <p:animEffect transition="in" filter="blinds(horizontal)">
                                      <p:cBhvr>
                                        <p:cTn id="12"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5971" name="Rectangle 3"/>
          <p:cNvSpPr>
            <a:spLocks noGrp="1" noChangeArrowheads="1"/>
          </p:cNvSpPr>
          <p:nvPr>
            <p:ph idx="1"/>
          </p:nvPr>
        </p:nvSpPr>
        <p:spPr>
          <a:xfrm>
            <a:off x="381000" y="2514600"/>
            <a:ext cx="8178800" cy="1752600"/>
          </a:xfrm>
        </p:spPr>
        <p:txBody>
          <a:bodyPr>
            <a:normAutofit/>
          </a:bodyPr>
          <a:lstStyle/>
          <a:p>
            <a:pPr algn="just">
              <a:buFont typeface="Symbol" pitchFamily="18" charset="2"/>
              <a:buChar char="·"/>
            </a:pPr>
            <a:r>
              <a:rPr lang="es-ES_tradnl" sz="2400" dirty="0" smtClean="0"/>
              <a:t>Nótese </a:t>
            </a:r>
            <a:r>
              <a:rPr lang="es-ES_tradnl" sz="2400" dirty="0"/>
              <a:t>que efectos de falla no son lo mismo que las consecuencias de la falla, un efecto de falla responde la pregunta “Que ocurre” mientras que una consecuencia de falla responde a la pregunta “Que tanto importa?”.</a:t>
            </a:r>
          </a:p>
          <a:p>
            <a:pPr algn="just">
              <a:buFont typeface="Symbol" pitchFamily="18" charset="2"/>
              <a:buChar char="·"/>
            </a:pPr>
            <a:endParaRPr lang="es-ES_tradnl" sz="1800" dirty="0"/>
          </a:p>
          <a:p>
            <a:endParaRPr lang="es-ES_tradnl" sz="1800" dirty="0"/>
          </a:p>
        </p:txBody>
      </p:sp>
      <p:sp>
        <p:nvSpPr>
          <p:cNvPr id="4" name="5 Marcador de número de diapositiva"/>
          <p:cNvSpPr>
            <a:spLocks noGrp="1"/>
          </p:cNvSpPr>
          <p:nvPr>
            <p:ph type="sldNum" sz="quarter" idx="12"/>
          </p:nvPr>
        </p:nvSpPr>
        <p:spPr/>
        <p:txBody>
          <a:bodyPr/>
          <a:lstStyle/>
          <a:p>
            <a:fld id="{32A9088A-0DA2-4783-BD9E-4721BDAEF1AF}" type="slidenum">
              <a:rPr lang="en-US"/>
              <a:pPr/>
              <a:t>64</a:t>
            </a:fld>
            <a:endParaRPr lang="en-US"/>
          </a:p>
        </p:txBody>
      </p:sp>
      <p:sp>
        <p:nvSpPr>
          <p:cNvPr id="6" name="Rectangle 13"/>
          <p:cNvSpPr txBox="1">
            <a:spLocks noChangeArrowheads="1"/>
          </p:cNvSpPr>
          <p:nvPr/>
        </p:nvSpPr>
        <p:spPr>
          <a:xfrm>
            <a:off x="1219200" y="1508125"/>
            <a:ext cx="3902075" cy="936625"/>
          </a:xfrm>
          <a:prstGeom prst="rect">
            <a:avLst/>
          </a:prstGeom>
        </p:spPr>
        <p:txBody>
          <a:bodyPr vert="horz" rtlCol="0" anchor="ctr">
            <a:normAutofit/>
          </a:bodyPr>
          <a:lst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a:lstStyle>
          <a:p>
            <a:pPr algn="just"/>
            <a:r>
              <a:rPr lang="es-CO" sz="3200" i="1" dirty="0" smtClean="0">
                <a:solidFill>
                  <a:srgbClr val="D66B00"/>
                </a:solidFill>
                <a:latin typeface="Times New Roman" pitchFamily="18" charset="0"/>
              </a:rPr>
              <a:t>Aclaración………..</a:t>
            </a:r>
            <a:endParaRPr lang="en-CA" sz="3200" i="1" dirty="0">
              <a:solidFill>
                <a:srgbClr val="D66B00"/>
              </a:solidFill>
              <a:latin typeface="Times New Roman" pitchFamily="18" charset="0"/>
            </a:endParaRPr>
          </a:p>
        </p:txBody>
      </p:sp>
      <p:sp>
        <p:nvSpPr>
          <p:cNvPr id="7" name="Rectangle 13"/>
          <p:cNvSpPr txBox="1">
            <a:spLocks noChangeArrowheads="1"/>
          </p:cNvSpPr>
          <p:nvPr/>
        </p:nvSpPr>
        <p:spPr>
          <a:xfrm>
            <a:off x="2770188" y="723900"/>
            <a:ext cx="3902075" cy="936625"/>
          </a:xfrm>
          <a:prstGeom prst="rect">
            <a:avLst/>
          </a:prstGeom>
        </p:spPr>
        <p:txBody>
          <a:bodyPr vert="horz" rtlCol="0" anchor="ctr">
            <a:normAutofit/>
          </a:bodyPr>
          <a:lst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a:lstStyle>
          <a:p>
            <a:r>
              <a:rPr lang="es-CO" sz="3200" i="1" dirty="0" smtClean="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5971">
                                            <p:txEl>
                                              <p:pRg st="0" end="0"/>
                                            </p:txEl>
                                          </p:spTgt>
                                        </p:tgtEl>
                                        <p:attrNameLst>
                                          <p:attrName>style.visibility</p:attrName>
                                        </p:attrNameLst>
                                      </p:cBhvr>
                                      <p:to>
                                        <p:strVal val="visible"/>
                                      </p:to>
                                    </p:set>
                                    <p:anim calcmode="lin" valueType="num">
                                      <p:cBhvr additive="base">
                                        <p:cTn id="7" dur="500" fill="hold"/>
                                        <p:tgtEl>
                                          <p:spTgt spid="595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59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build="p" bldLvl="5"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6995" name="Rectangle 3"/>
          <p:cNvSpPr>
            <a:spLocks noGrp="1" noChangeArrowheads="1"/>
          </p:cNvSpPr>
          <p:nvPr>
            <p:ph idx="1"/>
          </p:nvPr>
        </p:nvSpPr>
        <p:spPr>
          <a:xfrm>
            <a:off x="457200" y="1600200"/>
            <a:ext cx="8458200" cy="4171950"/>
          </a:xfrm>
        </p:spPr>
        <p:txBody>
          <a:bodyPr>
            <a:normAutofit lnSpcReduction="10000"/>
          </a:bodyPr>
          <a:lstStyle/>
          <a:p>
            <a:pPr algn="just"/>
            <a:r>
              <a:rPr lang="es-ES_tradnl" sz="2000" dirty="0"/>
              <a:t>Descripción de los eventos</a:t>
            </a:r>
          </a:p>
          <a:p>
            <a:pPr lvl="1" algn="just"/>
            <a:r>
              <a:rPr lang="es-ES_tradnl" sz="1800" dirty="0"/>
              <a:t>Evidencia de Falla. Se deben describir de tal forma que el equipo RCM pueda </a:t>
            </a:r>
            <a:r>
              <a:rPr lang="es-ES_tradnl" sz="1800" b="1" dirty="0"/>
              <a:t>decidir si la falla será o no evidente al operador </a:t>
            </a:r>
            <a:r>
              <a:rPr lang="es-ES_tradnl" sz="1800" dirty="0"/>
              <a:t>en circunstancias normales.</a:t>
            </a:r>
          </a:p>
          <a:p>
            <a:pPr lvl="1" algn="just"/>
            <a:r>
              <a:rPr lang="es-ES_tradnl" sz="1800" dirty="0"/>
              <a:t>Debe establecer si la falla está acompañada (o precedida) por </a:t>
            </a:r>
            <a:r>
              <a:rPr lang="es-ES_tradnl" sz="1800" b="1" dirty="0"/>
              <a:t>efectos físicos obvios</a:t>
            </a:r>
            <a:r>
              <a:rPr lang="es-ES_tradnl" sz="1800" dirty="0"/>
              <a:t> como ruidos, fuego, humo, escape de vapor, olores o derrames de líquidos en el piso. Además debe establecerse si la máquina se apaga como resultado de la falla.</a:t>
            </a:r>
          </a:p>
          <a:p>
            <a:pPr lvl="1" algn="just"/>
            <a:r>
              <a:rPr lang="es-ES_tradnl" sz="1800" dirty="0"/>
              <a:t>Debe incluir detalle sobre la posibilidad </a:t>
            </a:r>
            <a:r>
              <a:rPr lang="es-ES_tradnl" sz="1800" b="1" dirty="0"/>
              <a:t>de que alguien salga lesionado o muerto</a:t>
            </a:r>
            <a:r>
              <a:rPr lang="es-ES_tradnl" sz="1800" dirty="0"/>
              <a:t> como resultado directo de la falla, o que se pueda violar alguna </a:t>
            </a:r>
            <a:r>
              <a:rPr lang="es-ES_tradnl" sz="1800" b="1" dirty="0"/>
              <a:t>reglamentación </a:t>
            </a:r>
            <a:r>
              <a:rPr lang="es-ES_tradnl" sz="1800" b="1" dirty="0" err="1"/>
              <a:t>ambiental;</a:t>
            </a:r>
            <a:r>
              <a:rPr lang="es-ES_tradnl" sz="1800" dirty="0" err="1"/>
              <a:t>por</a:t>
            </a:r>
            <a:r>
              <a:rPr lang="es-ES_tradnl" sz="1800" dirty="0"/>
              <a:t> ejemplo:</a:t>
            </a:r>
          </a:p>
          <a:p>
            <a:pPr lvl="2" algn="just"/>
            <a:r>
              <a:rPr lang="es-ES_tradnl" sz="1600" dirty="0"/>
              <a:t>Incremento en el riesgo de fuego o explosiones</a:t>
            </a:r>
          </a:p>
          <a:p>
            <a:pPr lvl="2" algn="just"/>
            <a:r>
              <a:rPr lang="es-ES_tradnl" sz="1600" dirty="0"/>
              <a:t>Escape de químicos riesgosos</a:t>
            </a:r>
          </a:p>
          <a:p>
            <a:pPr lvl="2" algn="just"/>
            <a:r>
              <a:rPr lang="es-ES_tradnl" sz="1600" dirty="0"/>
              <a:t>Electrocución</a:t>
            </a:r>
          </a:p>
          <a:p>
            <a:pPr lvl="2" algn="just"/>
            <a:r>
              <a:rPr lang="es-ES_tradnl" sz="1600" dirty="0"/>
              <a:t>Colapso de estructuras, etc.</a:t>
            </a:r>
          </a:p>
        </p:txBody>
      </p:sp>
      <p:sp>
        <p:nvSpPr>
          <p:cNvPr id="4" name="5 Marcador de número de diapositiva"/>
          <p:cNvSpPr>
            <a:spLocks noGrp="1"/>
          </p:cNvSpPr>
          <p:nvPr>
            <p:ph type="sldNum" sz="quarter" idx="12"/>
          </p:nvPr>
        </p:nvSpPr>
        <p:spPr/>
        <p:txBody>
          <a:bodyPr/>
          <a:lstStyle/>
          <a:p>
            <a:fld id="{18941FE1-9AE2-4D24-B700-CCA8A7112479}" type="slidenum">
              <a:rPr lang="en-US"/>
              <a:pPr/>
              <a:t>65</a:t>
            </a:fld>
            <a:endParaRPr lang="en-US"/>
          </a:p>
        </p:txBody>
      </p:sp>
      <p:sp>
        <p:nvSpPr>
          <p:cNvPr id="6" name="Rectangle 13"/>
          <p:cNvSpPr>
            <a:spLocks noGrp="1" noChangeArrowheads="1"/>
          </p:cNvSpPr>
          <p:nvPr>
            <p:ph type="title"/>
          </p:nvPr>
        </p:nvSpPr>
        <p:spPr>
          <a:xfrm>
            <a:off x="2617788" y="571500"/>
            <a:ext cx="3902075" cy="936625"/>
          </a:xfrm>
        </p:spPr>
        <p:txBody>
          <a:bodyPr>
            <a:normAutofit/>
          </a:bodyPr>
          <a:lstStyle/>
          <a:p>
            <a:r>
              <a:rPr lang="es-CO" sz="3200" i="1" dirty="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 calcmode="lin" valueType="num">
                                      <p:cBhvr additive="base">
                                        <p:cTn id="7" dur="500" fill="hold"/>
                                        <p:tgtEl>
                                          <p:spTgt spid="596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6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6995">
                                            <p:txEl>
                                              <p:pRg st="1" end="1"/>
                                            </p:txEl>
                                          </p:spTgt>
                                        </p:tgtEl>
                                        <p:attrNameLst>
                                          <p:attrName>style.visibility</p:attrName>
                                        </p:attrNameLst>
                                      </p:cBhvr>
                                      <p:to>
                                        <p:strVal val="visible"/>
                                      </p:to>
                                    </p:set>
                                    <p:anim calcmode="lin" valueType="num">
                                      <p:cBhvr additive="base">
                                        <p:cTn id="13" dur="500" fill="hold"/>
                                        <p:tgtEl>
                                          <p:spTgt spid="596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6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6995">
                                            <p:txEl>
                                              <p:pRg st="2" end="2"/>
                                            </p:txEl>
                                          </p:spTgt>
                                        </p:tgtEl>
                                        <p:attrNameLst>
                                          <p:attrName>style.visibility</p:attrName>
                                        </p:attrNameLst>
                                      </p:cBhvr>
                                      <p:to>
                                        <p:strVal val="visible"/>
                                      </p:to>
                                    </p:set>
                                    <p:anim calcmode="lin" valueType="num">
                                      <p:cBhvr additive="base">
                                        <p:cTn id="19" dur="500" fill="hold"/>
                                        <p:tgtEl>
                                          <p:spTgt spid="596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6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6995">
                                            <p:txEl>
                                              <p:pRg st="3" end="3"/>
                                            </p:txEl>
                                          </p:spTgt>
                                        </p:tgtEl>
                                        <p:attrNameLst>
                                          <p:attrName>style.visibility</p:attrName>
                                        </p:attrNameLst>
                                      </p:cBhvr>
                                      <p:to>
                                        <p:strVal val="visible"/>
                                      </p:to>
                                    </p:set>
                                    <p:anim calcmode="lin" valueType="num">
                                      <p:cBhvr additive="base">
                                        <p:cTn id="25" dur="500" fill="hold"/>
                                        <p:tgtEl>
                                          <p:spTgt spid="596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6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6995">
                                            <p:txEl>
                                              <p:pRg st="4" end="4"/>
                                            </p:txEl>
                                          </p:spTgt>
                                        </p:tgtEl>
                                        <p:attrNameLst>
                                          <p:attrName>style.visibility</p:attrName>
                                        </p:attrNameLst>
                                      </p:cBhvr>
                                      <p:to>
                                        <p:strVal val="visible"/>
                                      </p:to>
                                    </p:set>
                                    <p:anim calcmode="lin" valueType="num">
                                      <p:cBhvr additive="base">
                                        <p:cTn id="31" dur="500" fill="hold"/>
                                        <p:tgtEl>
                                          <p:spTgt spid="5969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69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6995">
                                            <p:txEl>
                                              <p:pRg st="5" end="5"/>
                                            </p:txEl>
                                          </p:spTgt>
                                        </p:tgtEl>
                                        <p:attrNameLst>
                                          <p:attrName>style.visibility</p:attrName>
                                        </p:attrNameLst>
                                      </p:cBhvr>
                                      <p:to>
                                        <p:strVal val="visible"/>
                                      </p:to>
                                    </p:set>
                                    <p:anim calcmode="lin" valueType="num">
                                      <p:cBhvr additive="base">
                                        <p:cTn id="37" dur="500" fill="hold"/>
                                        <p:tgtEl>
                                          <p:spTgt spid="5969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96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96995">
                                            <p:txEl>
                                              <p:pRg st="6" end="6"/>
                                            </p:txEl>
                                          </p:spTgt>
                                        </p:tgtEl>
                                        <p:attrNameLst>
                                          <p:attrName>style.visibility</p:attrName>
                                        </p:attrNameLst>
                                      </p:cBhvr>
                                      <p:to>
                                        <p:strVal val="visible"/>
                                      </p:to>
                                    </p:set>
                                    <p:anim calcmode="lin" valueType="num">
                                      <p:cBhvr additive="base">
                                        <p:cTn id="43" dur="500" fill="hold"/>
                                        <p:tgtEl>
                                          <p:spTgt spid="5969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969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96995">
                                            <p:txEl>
                                              <p:pRg st="7" end="7"/>
                                            </p:txEl>
                                          </p:spTgt>
                                        </p:tgtEl>
                                        <p:attrNameLst>
                                          <p:attrName>style.visibility</p:attrName>
                                        </p:attrNameLst>
                                      </p:cBhvr>
                                      <p:to>
                                        <p:strVal val="visible"/>
                                      </p:to>
                                    </p:set>
                                    <p:anim calcmode="lin" valueType="num">
                                      <p:cBhvr additive="base">
                                        <p:cTn id="49" dur="500" fill="hold"/>
                                        <p:tgtEl>
                                          <p:spTgt spid="5969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969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8019" name="Rectangle 3"/>
          <p:cNvSpPr>
            <a:spLocks noGrp="1" noChangeArrowheads="1"/>
          </p:cNvSpPr>
          <p:nvPr>
            <p:ph idx="1"/>
          </p:nvPr>
        </p:nvSpPr>
        <p:spPr>
          <a:xfrm>
            <a:off x="457200" y="1600200"/>
            <a:ext cx="8534400" cy="4171950"/>
          </a:xfrm>
        </p:spPr>
        <p:txBody>
          <a:bodyPr>
            <a:normAutofit/>
          </a:bodyPr>
          <a:lstStyle/>
          <a:p>
            <a:r>
              <a:rPr lang="es-ES_tradnl" sz="2000" dirty="0"/>
              <a:t>Descripción de los eventos (Cont.)</a:t>
            </a:r>
          </a:p>
          <a:p>
            <a:pPr lvl="1"/>
            <a:r>
              <a:rPr lang="es-ES_tradnl" sz="1800" dirty="0"/>
              <a:t>Estas descripciones deben ayudar también a la toma de decisiones sobre </a:t>
            </a:r>
            <a:r>
              <a:rPr lang="es-ES_tradnl" sz="1800" b="1" dirty="0"/>
              <a:t>consecuencias operacionales y no-operacionales</a:t>
            </a:r>
            <a:r>
              <a:rPr lang="es-ES_tradnl" sz="1800" dirty="0"/>
              <a:t>, para esto deben indicar cómo se afecta la producción (si es afectada) y por cuanto tiempo. Considere siempre el “típico peor de los casos”.</a:t>
            </a:r>
          </a:p>
          <a:p>
            <a:pPr lvl="1"/>
            <a:r>
              <a:rPr lang="es-ES_tradnl" sz="1800" dirty="0"/>
              <a:t>Incluir detalle sobre la forma en que </a:t>
            </a:r>
            <a:r>
              <a:rPr lang="es-ES_tradnl" sz="1800" b="1" dirty="0"/>
              <a:t>se afecta la calidad del producto o el servicio al cliente</a:t>
            </a:r>
            <a:r>
              <a:rPr lang="es-ES_tradnl" sz="1800" dirty="0"/>
              <a:t>, si otras actividades deben detenerse o hacerse más lentamente, si se origina un daño secundario adicional.</a:t>
            </a:r>
          </a:p>
          <a:p>
            <a:pPr lvl="1"/>
            <a:r>
              <a:rPr lang="es-ES_tradnl" sz="1800" dirty="0"/>
              <a:t>La descripción de estos efectos debe incluir </a:t>
            </a:r>
            <a:r>
              <a:rPr lang="es-ES_tradnl" sz="1800" b="1" dirty="0"/>
              <a:t>lo que debe realizarse </a:t>
            </a:r>
            <a:r>
              <a:rPr lang="es-ES_tradnl" sz="1800" dirty="0"/>
              <a:t>para reparar la falla y </a:t>
            </a:r>
            <a:r>
              <a:rPr lang="es-ES_tradnl" sz="1800" b="1" dirty="0"/>
              <a:t>el tiempo </a:t>
            </a:r>
            <a:r>
              <a:rPr lang="es-ES_tradnl" sz="1800" b="1" dirty="0" err="1"/>
              <a:t>down</a:t>
            </a:r>
            <a:r>
              <a:rPr lang="es-ES_tradnl" sz="1800" dirty="0"/>
              <a:t> que ello implica.</a:t>
            </a:r>
          </a:p>
        </p:txBody>
      </p:sp>
      <p:sp>
        <p:nvSpPr>
          <p:cNvPr id="4" name="5 Marcador de número de diapositiva"/>
          <p:cNvSpPr>
            <a:spLocks noGrp="1"/>
          </p:cNvSpPr>
          <p:nvPr>
            <p:ph type="sldNum" sz="quarter" idx="12"/>
          </p:nvPr>
        </p:nvSpPr>
        <p:spPr/>
        <p:txBody>
          <a:bodyPr/>
          <a:lstStyle/>
          <a:p>
            <a:fld id="{F13E1135-D6F1-4AC0-B1C4-DE0CD8593D74}" type="slidenum">
              <a:rPr lang="en-US"/>
              <a:pPr/>
              <a:t>66</a:t>
            </a:fld>
            <a:endParaRPr lang="en-US"/>
          </a:p>
        </p:txBody>
      </p:sp>
      <p:sp>
        <p:nvSpPr>
          <p:cNvPr id="6" name="Rectangle 13"/>
          <p:cNvSpPr>
            <a:spLocks noGrp="1" noChangeArrowheads="1"/>
          </p:cNvSpPr>
          <p:nvPr>
            <p:ph type="title"/>
          </p:nvPr>
        </p:nvSpPr>
        <p:spPr>
          <a:xfrm>
            <a:off x="2617788" y="571500"/>
            <a:ext cx="3902075" cy="936625"/>
          </a:xfrm>
        </p:spPr>
        <p:txBody>
          <a:bodyPr>
            <a:normAutofit/>
          </a:bodyPr>
          <a:lstStyle/>
          <a:p>
            <a:r>
              <a:rPr lang="es-CO" sz="3200" i="1" dirty="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animEffect transition="in" filter="blinds(vertical)">
                                      <p:cBhvr>
                                        <p:cTn id="7" dur="500"/>
                                        <p:tgtEl>
                                          <p:spTgt spid="598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598019">
                                            <p:txEl>
                                              <p:pRg st="1" end="1"/>
                                            </p:txEl>
                                          </p:spTgt>
                                        </p:tgtEl>
                                        <p:attrNameLst>
                                          <p:attrName>style.visibility</p:attrName>
                                        </p:attrNameLst>
                                      </p:cBhvr>
                                      <p:to>
                                        <p:strVal val="visible"/>
                                      </p:to>
                                    </p:set>
                                    <p:animEffect transition="in" filter="blinds(vertical)">
                                      <p:cBhvr>
                                        <p:cTn id="12" dur="500"/>
                                        <p:tgtEl>
                                          <p:spTgt spid="598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598019">
                                            <p:txEl>
                                              <p:pRg st="2" end="2"/>
                                            </p:txEl>
                                          </p:spTgt>
                                        </p:tgtEl>
                                        <p:attrNameLst>
                                          <p:attrName>style.visibility</p:attrName>
                                        </p:attrNameLst>
                                      </p:cBhvr>
                                      <p:to>
                                        <p:strVal val="visible"/>
                                      </p:to>
                                    </p:set>
                                    <p:animEffect transition="in" filter="blinds(vertical)">
                                      <p:cBhvr>
                                        <p:cTn id="17" dur="500"/>
                                        <p:tgtEl>
                                          <p:spTgt spid="598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598019">
                                            <p:txEl>
                                              <p:pRg st="3" end="3"/>
                                            </p:txEl>
                                          </p:spTgt>
                                        </p:tgtEl>
                                        <p:attrNameLst>
                                          <p:attrName>style.visibility</p:attrName>
                                        </p:attrNameLst>
                                      </p:cBhvr>
                                      <p:to>
                                        <p:strVal val="visible"/>
                                      </p:to>
                                    </p:set>
                                    <p:animEffect transition="in" filter="blinds(vertical)">
                                      <p:cBhvr>
                                        <p:cTn id="22" dur="500"/>
                                        <p:tgtEl>
                                          <p:spTgt spid="598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19" grpId="0" build="p" bldLvl="5"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9043" name="Rectangle 3"/>
          <p:cNvSpPr>
            <a:spLocks noGrp="1" noChangeArrowheads="1"/>
          </p:cNvSpPr>
          <p:nvPr>
            <p:ph idx="1"/>
          </p:nvPr>
        </p:nvSpPr>
        <p:spPr/>
        <p:txBody>
          <a:bodyPr/>
          <a:lstStyle/>
          <a:p>
            <a:pPr algn="just"/>
            <a:r>
              <a:rPr lang="es-ES_tradnl" sz="1800" dirty="0"/>
              <a:t>Ejemplo, consideremos un elemento que podría detenerse totalmente como consecuencia de la falla de una caja de engranajes pequeña.</a:t>
            </a:r>
          </a:p>
          <a:p>
            <a:pPr algn="just"/>
            <a:endParaRPr lang="es-ES_tradnl" sz="1800" dirty="0"/>
          </a:p>
          <a:p>
            <a:pPr algn="just">
              <a:buFont typeface="Symbol" pitchFamily="18" charset="2"/>
              <a:buChar char="·"/>
            </a:pPr>
            <a:endParaRPr lang="es-ES_tradnl" sz="1800" dirty="0"/>
          </a:p>
          <a:p>
            <a:endParaRPr lang="es-ES_tradnl" sz="1800" dirty="0"/>
          </a:p>
        </p:txBody>
      </p:sp>
      <p:sp>
        <p:nvSpPr>
          <p:cNvPr id="5" name="5 Marcador de número de diapositiva"/>
          <p:cNvSpPr>
            <a:spLocks noGrp="1"/>
          </p:cNvSpPr>
          <p:nvPr>
            <p:ph type="sldNum" sz="quarter" idx="12"/>
          </p:nvPr>
        </p:nvSpPr>
        <p:spPr/>
        <p:txBody>
          <a:bodyPr/>
          <a:lstStyle/>
          <a:p>
            <a:fld id="{3C7EB81F-FF9B-429E-8D0C-F8F4B931D372}" type="slidenum">
              <a:rPr lang="en-US"/>
              <a:pPr/>
              <a:t>67</a:t>
            </a:fld>
            <a:endParaRPr lang="en-US"/>
          </a:p>
        </p:txBody>
      </p:sp>
      <p:graphicFrame>
        <p:nvGraphicFramePr>
          <p:cNvPr id="599044" name="Object 4"/>
          <p:cNvGraphicFramePr>
            <a:graphicFrameLocks noChangeAspect="1"/>
          </p:cNvGraphicFramePr>
          <p:nvPr/>
        </p:nvGraphicFramePr>
        <p:xfrm>
          <a:off x="2162175" y="3152775"/>
          <a:ext cx="6332538" cy="4389438"/>
        </p:xfrm>
        <a:graphic>
          <a:graphicData uri="http://schemas.openxmlformats.org/presentationml/2006/ole">
            <p:oleObj spid="_x0000_s599111" name="Document" r:id="rId3" imgW="6438900" imgH="4639056" progId="Word.Document.8">
              <p:embed/>
            </p:oleObj>
          </a:graphicData>
        </a:graphic>
      </p:graphicFrame>
      <p:sp>
        <p:nvSpPr>
          <p:cNvPr id="7" name="Rectangle 13"/>
          <p:cNvSpPr>
            <a:spLocks noGrp="1" noChangeArrowheads="1"/>
          </p:cNvSpPr>
          <p:nvPr>
            <p:ph type="title"/>
          </p:nvPr>
        </p:nvSpPr>
        <p:spPr>
          <a:xfrm>
            <a:off x="2617788" y="571500"/>
            <a:ext cx="3902075" cy="936625"/>
          </a:xfrm>
        </p:spPr>
        <p:txBody>
          <a:bodyPr>
            <a:normAutofit/>
          </a:bodyPr>
          <a:lstStyle/>
          <a:p>
            <a:r>
              <a:rPr lang="es-CO" sz="3200" i="1" dirty="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 calcmode="lin" valueType="num">
                                      <p:cBhvr additive="base">
                                        <p:cTn id="7" dur="500" fill="hold"/>
                                        <p:tgtEl>
                                          <p:spTgt spid="599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9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99044"/>
                                        </p:tgtEl>
                                        <p:attrNameLst>
                                          <p:attrName>style.visibility</p:attrName>
                                        </p:attrNameLst>
                                      </p:cBhvr>
                                      <p:to>
                                        <p:strVal val="visible"/>
                                      </p:to>
                                    </p:set>
                                    <p:anim calcmode="lin" valueType="num">
                                      <p:cBhvr additive="base">
                                        <p:cTn id="13" dur="500" fill="hold"/>
                                        <p:tgtEl>
                                          <p:spTgt spid="599044"/>
                                        </p:tgtEl>
                                        <p:attrNameLst>
                                          <p:attrName>ppt_x</p:attrName>
                                        </p:attrNameLst>
                                      </p:cBhvr>
                                      <p:tavLst>
                                        <p:tav tm="0">
                                          <p:val>
                                            <p:strVal val="0-#ppt_w/2"/>
                                          </p:val>
                                        </p:tav>
                                        <p:tav tm="100000">
                                          <p:val>
                                            <p:strVal val="#ppt_x"/>
                                          </p:val>
                                        </p:tav>
                                      </p:tavLst>
                                    </p:anim>
                                    <p:anim calcmode="lin" valueType="num">
                                      <p:cBhvr additive="base">
                                        <p:cTn id="14" dur="500" fill="hold"/>
                                        <p:tgtEl>
                                          <p:spTgt spid="599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0067" name="Rectangle 3"/>
          <p:cNvSpPr>
            <a:spLocks noGrp="1" noChangeArrowheads="1"/>
          </p:cNvSpPr>
          <p:nvPr>
            <p:ph idx="1"/>
          </p:nvPr>
        </p:nvSpPr>
        <p:spPr>
          <a:xfrm>
            <a:off x="457200" y="1524000"/>
            <a:ext cx="8534400" cy="4171950"/>
          </a:xfrm>
        </p:spPr>
        <p:txBody>
          <a:bodyPr>
            <a:normAutofit/>
          </a:bodyPr>
          <a:lstStyle/>
          <a:p>
            <a:r>
              <a:rPr lang="es-ES_tradnl" sz="2000" dirty="0"/>
              <a:t>Fuentes de Información sobre Modos y Efectos.</a:t>
            </a:r>
          </a:p>
          <a:p>
            <a:pPr lvl="1"/>
            <a:r>
              <a:rPr lang="es-ES_tradnl" sz="1800" dirty="0"/>
              <a:t>El </a:t>
            </a:r>
            <a:r>
              <a:rPr lang="es-ES_tradnl" sz="1800" b="1" dirty="0"/>
              <a:t>fabricante</a:t>
            </a:r>
            <a:r>
              <a:rPr lang="es-ES_tradnl" sz="1800" dirty="0"/>
              <a:t> o vendedor del equipo. Aunque tiene limitaciones bastante obvias, la mejor forma de aprovechar su participación es con un técnico de campo en el equipo RCM.</a:t>
            </a:r>
          </a:p>
          <a:p>
            <a:pPr lvl="1"/>
            <a:r>
              <a:rPr lang="es-ES_tradnl" sz="1800" b="1" dirty="0"/>
              <a:t>Listas genéricas </a:t>
            </a:r>
            <a:r>
              <a:rPr lang="es-ES_tradnl" sz="1800" dirty="0"/>
              <a:t>de modos de falla. Se pueden utilizar con precaución, sólo para complementar un FMEA desarrollado.</a:t>
            </a:r>
          </a:p>
          <a:p>
            <a:pPr lvl="1"/>
            <a:r>
              <a:rPr lang="es-ES_tradnl" sz="1800" b="1" dirty="0"/>
              <a:t>Otros usuarios del mismo equipo</a:t>
            </a:r>
            <a:r>
              <a:rPr lang="es-ES_tradnl" sz="1800" dirty="0"/>
              <a:t>. Cuando esto es posible.</a:t>
            </a:r>
          </a:p>
          <a:p>
            <a:pPr lvl="1"/>
            <a:r>
              <a:rPr lang="es-ES_tradnl" sz="1800" b="1" dirty="0"/>
              <a:t>Historiales de mantenimiento</a:t>
            </a:r>
            <a:r>
              <a:rPr lang="es-ES_tradnl" sz="1800" dirty="0"/>
              <a:t>. También como información complementaria.</a:t>
            </a:r>
          </a:p>
          <a:p>
            <a:pPr lvl="1"/>
            <a:r>
              <a:rPr lang="es-ES_tradnl" sz="1800" dirty="0"/>
              <a:t>La gente que opera y mantiene el equipo. De lejos es la mejor fuente de información para preparar un FMEA. Ellos deben hacer parte del ejercicio formal de RCM.</a:t>
            </a:r>
          </a:p>
          <a:p>
            <a:r>
              <a:rPr lang="es-ES_tradnl" sz="2000" dirty="0"/>
              <a:t>Registro en </a:t>
            </a:r>
            <a:r>
              <a:rPr lang="es-ES_tradnl" sz="2000" dirty="0">
                <a:hlinkClick r:id="rId2" action="ppaction://hlinkfile"/>
              </a:rPr>
              <a:t>Hoja de trabajo</a:t>
            </a:r>
            <a:endParaRPr lang="es-ES_tradnl" sz="2000" dirty="0"/>
          </a:p>
          <a:p>
            <a:endParaRPr lang="es-ES_tradnl" sz="1800" dirty="0"/>
          </a:p>
        </p:txBody>
      </p:sp>
      <p:sp>
        <p:nvSpPr>
          <p:cNvPr id="4" name="5 Marcador de número de diapositiva"/>
          <p:cNvSpPr>
            <a:spLocks noGrp="1"/>
          </p:cNvSpPr>
          <p:nvPr>
            <p:ph type="sldNum" sz="quarter" idx="12"/>
          </p:nvPr>
        </p:nvSpPr>
        <p:spPr/>
        <p:txBody>
          <a:bodyPr/>
          <a:lstStyle/>
          <a:p>
            <a:fld id="{793A5E8C-BCA4-47CC-B7C4-9BB61B164C01}" type="slidenum">
              <a:rPr lang="en-US"/>
              <a:pPr/>
              <a:t>68</a:t>
            </a:fld>
            <a:endParaRPr lang="en-US"/>
          </a:p>
        </p:txBody>
      </p:sp>
      <p:sp>
        <p:nvSpPr>
          <p:cNvPr id="6" name="Rectangle 13"/>
          <p:cNvSpPr>
            <a:spLocks noGrp="1" noChangeArrowheads="1"/>
          </p:cNvSpPr>
          <p:nvPr>
            <p:ph type="title"/>
          </p:nvPr>
        </p:nvSpPr>
        <p:spPr>
          <a:xfrm>
            <a:off x="2617788" y="571500"/>
            <a:ext cx="3902075" cy="936625"/>
          </a:xfrm>
        </p:spPr>
        <p:txBody>
          <a:bodyPr>
            <a:normAutofit/>
          </a:bodyPr>
          <a:lstStyle/>
          <a:p>
            <a:r>
              <a:rPr lang="es-CO" sz="3200" i="1" dirty="0">
                <a:solidFill>
                  <a:srgbClr val="D66B00"/>
                </a:solidFill>
                <a:latin typeface="Times New Roman" pitchFamily="18" charset="0"/>
              </a:rPr>
              <a:t>Efectos de la Falla</a:t>
            </a:r>
            <a:endParaRPr lang="en-CA" sz="3200" i="1" dirty="0">
              <a:solidFill>
                <a:srgbClr val="D66B00"/>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anim calcmode="lin" valueType="num">
                                      <p:cBhvr additive="base">
                                        <p:cTn id="7" dur="500" fill="hold"/>
                                        <p:tgtEl>
                                          <p:spTgt spid="600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0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0067">
                                            <p:txEl>
                                              <p:pRg st="1" end="1"/>
                                            </p:txEl>
                                          </p:spTgt>
                                        </p:tgtEl>
                                        <p:attrNameLst>
                                          <p:attrName>style.visibility</p:attrName>
                                        </p:attrNameLst>
                                      </p:cBhvr>
                                      <p:to>
                                        <p:strVal val="visible"/>
                                      </p:to>
                                    </p:set>
                                    <p:anim calcmode="lin" valueType="num">
                                      <p:cBhvr additive="base">
                                        <p:cTn id="13" dur="500" fill="hold"/>
                                        <p:tgtEl>
                                          <p:spTgt spid="600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0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0067">
                                            <p:txEl>
                                              <p:pRg st="2" end="2"/>
                                            </p:txEl>
                                          </p:spTgt>
                                        </p:tgtEl>
                                        <p:attrNameLst>
                                          <p:attrName>style.visibility</p:attrName>
                                        </p:attrNameLst>
                                      </p:cBhvr>
                                      <p:to>
                                        <p:strVal val="visible"/>
                                      </p:to>
                                    </p:set>
                                    <p:anim calcmode="lin" valueType="num">
                                      <p:cBhvr additive="base">
                                        <p:cTn id="19" dur="500" fill="hold"/>
                                        <p:tgtEl>
                                          <p:spTgt spid="600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0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0067">
                                            <p:txEl>
                                              <p:pRg st="3" end="3"/>
                                            </p:txEl>
                                          </p:spTgt>
                                        </p:tgtEl>
                                        <p:attrNameLst>
                                          <p:attrName>style.visibility</p:attrName>
                                        </p:attrNameLst>
                                      </p:cBhvr>
                                      <p:to>
                                        <p:strVal val="visible"/>
                                      </p:to>
                                    </p:set>
                                    <p:anim calcmode="lin" valueType="num">
                                      <p:cBhvr additive="base">
                                        <p:cTn id="25" dur="500" fill="hold"/>
                                        <p:tgtEl>
                                          <p:spTgt spid="600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0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0067">
                                            <p:txEl>
                                              <p:pRg st="4" end="4"/>
                                            </p:txEl>
                                          </p:spTgt>
                                        </p:tgtEl>
                                        <p:attrNameLst>
                                          <p:attrName>style.visibility</p:attrName>
                                        </p:attrNameLst>
                                      </p:cBhvr>
                                      <p:to>
                                        <p:strVal val="visible"/>
                                      </p:to>
                                    </p:set>
                                    <p:anim calcmode="lin" valueType="num">
                                      <p:cBhvr additive="base">
                                        <p:cTn id="31" dur="500" fill="hold"/>
                                        <p:tgtEl>
                                          <p:spTgt spid="6000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0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0067">
                                            <p:txEl>
                                              <p:pRg st="5" end="5"/>
                                            </p:txEl>
                                          </p:spTgt>
                                        </p:tgtEl>
                                        <p:attrNameLst>
                                          <p:attrName>style.visibility</p:attrName>
                                        </p:attrNameLst>
                                      </p:cBhvr>
                                      <p:to>
                                        <p:strVal val="visible"/>
                                      </p:to>
                                    </p:set>
                                    <p:anim calcmode="lin" valueType="num">
                                      <p:cBhvr additive="base">
                                        <p:cTn id="37" dur="500" fill="hold"/>
                                        <p:tgtEl>
                                          <p:spTgt spid="6000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0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0067">
                                            <p:txEl>
                                              <p:pRg st="6" end="6"/>
                                            </p:txEl>
                                          </p:spTgt>
                                        </p:tgtEl>
                                        <p:attrNameLst>
                                          <p:attrName>style.visibility</p:attrName>
                                        </p:attrNameLst>
                                      </p:cBhvr>
                                      <p:to>
                                        <p:strVal val="visible"/>
                                      </p:to>
                                    </p:set>
                                    <p:anim calcmode="lin" valueType="num">
                                      <p:cBhvr additive="base">
                                        <p:cTn id="43" dur="500" fill="hold"/>
                                        <p:tgtEl>
                                          <p:spTgt spid="6000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0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5"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7" name="Rectangle 9"/>
          <p:cNvSpPr>
            <a:spLocks noGrp="1" noChangeArrowheads="1"/>
          </p:cNvSpPr>
          <p:nvPr>
            <p:ph type="title"/>
          </p:nvPr>
        </p:nvSpPr>
        <p:spPr/>
        <p:txBody>
          <a:bodyPr>
            <a:normAutofit/>
          </a:bodyPr>
          <a:lstStyle/>
          <a:p>
            <a:r>
              <a:rPr lang="es-CO" sz="3200" i="1">
                <a:solidFill>
                  <a:srgbClr val="D66B00"/>
                </a:solidFill>
                <a:latin typeface="Times New Roman" pitchFamily="18" charset="0"/>
              </a:rPr>
              <a:t>Efectos de Falla - Pala Hidráulica</a:t>
            </a:r>
            <a:endParaRPr lang="en-CA" sz="3200" i="1">
              <a:solidFill>
                <a:srgbClr val="D66B00"/>
              </a:solidFill>
              <a:latin typeface="Times New Roman" pitchFamily="18" charset="0"/>
            </a:endParaRPr>
          </a:p>
        </p:txBody>
      </p:sp>
      <p:graphicFrame>
        <p:nvGraphicFramePr>
          <p:cNvPr id="150587" name="Group 59"/>
          <p:cNvGraphicFramePr>
            <a:graphicFrameLocks noGrp="1"/>
          </p:cNvGraphicFramePr>
          <p:nvPr>
            <p:ph type="tbl" idx="1"/>
            <p:extLst>
              <p:ext uri="{D42A27DB-BD31-4B8C-83A1-F6EECF244321}">
                <p14:modId xmlns:p14="http://schemas.microsoft.com/office/powerpoint/2010/main" xmlns="" val="2532407397"/>
              </p:ext>
            </p:extLst>
          </p:nvPr>
        </p:nvGraphicFramePr>
        <p:xfrm>
          <a:off x="1054100" y="2603500"/>
          <a:ext cx="7543800" cy="3368040"/>
        </p:xfrm>
        <a:graphic>
          <a:graphicData uri="http://schemas.openxmlformats.org/drawingml/2006/table">
            <a:tbl>
              <a:tblPr/>
              <a:tblGrid>
                <a:gridCol w="2735263"/>
                <a:gridCol w="4808537"/>
              </a:tblGrid>
              <a:tr h="876300">
                <a:tc>
                  <a:txBody>
                    <a:bodyPr/>
                    <a:lstStyle/>
                    <a:p>
                      <a:pPr marL="342900" marR="0" lvl="0" indent="-342900" algn="ctr" defTabSz="914400" rtl="0" eaLnBrk="1" fontAlgn="ctr" latinLnBrk="0" hangingPunct="1">
                        <a:lnSpc>
                          <a:spcPct val="100000"/>
                        </a:lnSpc>
                        <a:spcBef>
                          <a:spcPct val="100000"/>
                        </a:spcBef>
                        <a:spcAft>
                          <a:spcPct val="0"/>
                        </a:spcAft>
                        <a:buClrTx/>
                        <a:buSzTx/>
                        <a:buFontTx/>
                        <a:buNone/>
                        <a:tabLst/>
                      </a:pPr>
                      <a:endParaRPr kumimoji="0" lang="en-CA" sz="1700" b="1" i="1" u="none" strike="noStrike" cap="none" normalizeH="0" baseline="0" dirty="0" smtClean="0">
                        <a:ln>
                          <a:noFill/>
                        </a:ln>
                        <a:solidFill>
                          <a:schemeClr val="bg1"/>
                        </a:solidFill>
                        <a:effectLst/>
                        <a:latin typeface="Times New Roman" pitchFamily="18" charset="0"/>
                        <a:cs typeface="Arial" charset="0"/>
                      </a:endParaRPr>
                    </a:p>
                    <a:p>
                      <a:pPr marL="342900" marR="0" lvl="0" indent="-342900" algn="ctr" defTabSz="914400" rtl="0" eaLnBrk="1" fontAlgn="ctr" latinLnBrk="0" hangingPunct="1">
                        <a:lnSpc>
                          <a:spcPct val="100000"/>
                        </a:lnSpc>
                        <a:spcBef>
                          <a:spcPct val="100000"/>
                        </a:spcBef>
                        <a:spcAft>
                          <a:spcPct val="0"/>
                        </a:spcAft>
                        <a:buClrTx/>
                        <a:buSzTx/>
                        <a:buFontTx/>
                        <a:buNone/>
                        <a:tabLst/>
                      </a:pPr>
                      <a:r>
                        <a:rPr kumimoji="0" lang="en-CA" sz="1700" b="1" i="1" u="none" strike="noStrike" cap="none" normalizeH="0" baseline="0" dirty="0" smtClean="0">
                          <a:ln>
                            <a:noFill/>
                          </a:ln>
                          <a:solidFill>
                            <a:srgbClr val="4920CE"/>
                          </a:solidFill>
                          <a:effectLst/>
                          <a:latin typeface="Times New Roman" pitchFamily="18" charset="0"/>
                          <a:cs typeface="Arial" charset="0"/>
                        </a:rPr>
                        <a:t>MODO DE FALLA </a:t>
                      </a:r>
                      <a:br>
                        <a:rPr kumimoji="0" lang="en-CA" sz="1700" b="1" i="1" u="none" strike="noStrike" cap="none" normalizeH="0" baseline="0" dirty="0" smtClean="0">
                          <a:ln>
                            <a:noFill/>
                          </a:ln>
                          <a:solidFill>
                            <a:srgbClr val="4920CE"/>
                          </a:solidFill>
                          <a:effectLst/>
                          <a:latin typeface="Times New Roman" pitchFamily="18" charset="0"/>
                          <a:cs typeface="Arial" charset="0"/>
                        </a:rPr>
                      </a:br>
                      <a:endParaRPr kumimoji="0" lang="en-CA" sz="2800" b="0" i="1" u="none" strike="noStrike" cap="none" normalizeH="0" baseline="0" dirty="0" smtClean="0">
                        <a:ln>
                          <a:noFill/>
                        </a:ln>
                        <a:solidFill>
                          <a:srgbClr val="4920CE"/>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CA" sz="1700" b="1" i="1" u="none" strike="noStrike" cap="none" normalizeH="0" baseline="0" dirty="0" smtClean="0">
                          <a:ln>
                            <a:noFill/>
                          </a:ln>
                          <a:solidFill>
                            <a:srgbClr val="4920CE"/>
                          </a:solidFill>
                          <a:effectLst/>
                          <a:latin typeface="Times New Roman" pitchFamily="18" charset="0"/>
                          <a:ea typeface="+mn-ea"/>
                          <a:cs typeface="Arial" charset="0"/>
                        </a:rPr>
                        <a:t>EFECTOS DE LA FALLA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722438">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CA" sz="1900" b="1" i="1" u="none" strike="noStrike" cap="none" normalizeH="0" baseline="0" dirty="0" smtClean="0">
                          <a:ln>
                            <a:noFill/>
                          </a:ln>
                          <a:solidFill>
                            <a:schemeClr val="tx1"/>
                          </a:solidFill>
                          <a:effectLst/>
                          <a:latin typeface="Times New Roman" pitchFamily="18" charset="0"/>
                          <a:cs typeface="Arial" charset="0"/>
                        </a:rPr>
                        <a:t>	</a:t>
                      </a:r>
                      <a:r>
                        <a:rPr kumimoji="0" lang="en-CA" sz="1900" b="1" i="1" u="none" strike="noStrike" cap="none" normalizeH="0" baseline="0" dirty="0" err="1" smtClean="0">
                          <a:ln>
                            <a:noFill/>
                          </a:ln>
                          <a:solidFill>
                            <a:schemeClr val="tx1"/>
                          </a:solidFill>
                          <a:effectLst/>
                          <a:latin typeface="Times New Roman" pitchFamily="18" charset="0"/>
                          <a:cs typeface="Arial" charset="0"/>
                        </a:rPr>
                        <a:t>Acople</a:t>
                      </a:r>
                      <a:r>
                        <a:rPr kumimoji="0" lang="en-CA" sz="1900" b="1" i="1" u="none" strike="noStrike" cap="none" normalizeH="0" baseline="0" dirty="0" smtClean="0">
                          <a:ln>
                            <a:noFill/>
                          </a:ln>
                          <a:solidFill>
                            <a:schemeClr val="tx1"/>
                          </a:solidFill>
                          <a:effectLst/>
                          <a:latin typeface="Times New Roman" pitchFamily="18" charset="0"/>
                          <a:cs typeface="Arial" charset="0"/>
                        </a:rPr>
                        <a:t> del motor diesel y </a:t>
                      </a:r>
                      <a:r>
                        <a:rPr kumimoji="0" lang="en-CA" sz="1900" b="1" i="1" u="none" strike="noStrike" cap="none" normalizeH="0" baseline="0" dirty="0" err="1" smtClean="0">
                          <a:ln>
                            <a:noFill/>
                          </a:ln>
                          <a:solidFill>
                            <a:schemeClr val="tx1"/>
                          </a:solidFill>
                          <a:effectLst/>
                          <a:latin typeface="Times New Roman" pitchFamily="18" charset="0"/>
                          <a:cs typeface="Arial" charset="0"/>
                        </a:rPr>
                        <a:t>caja</a:t>
                      </a:r>
                      <a:r>
                        <a:rPr kumimoji="0" lang="en-CA" sz="1900" b="1" i="1" u="none" strike="noStrike" cap="none" normalizeH="0" baseline="0" dirty="0" smtClean="0">
                          <a:ln>
                            <a:noFill/>
                          </a:ln>
                          <a:solidFill>
                            <a:schemeClr val="tx1"/>
                          </a:solidFill>
                          <a:effectLst/>
                          <a:latin typeface="Times New Roman" pitchFamily="18" charset="0"/>
                          <a:cs typeface="Arial" charset="0"/>
                        </a:rPr>
                        <a:t> de </a:t>
                      </a:r>
                      <a:r>
                        <a:rPr kumimoji="0" lang="en-CA" sz="1900" b="1" i="1" u="none" strike="noStrike" cap="none" normalizeH="0" baseline="0" dirty="0" err="1" smtClean="0">
                          <a:ln>
                            <a:noFill/>
                          </a:ln>
                          <a:solidFill>
                            <a:schemeClr val="tx1"/>
                          </a:solidFill>
                          <a:effectLst/>
                          <a:latin typeface="Times New Roman" pitchFamily="18" charset="0"/>
                          <a:cs typeface="Arial" charset="0"/>
                        </a:rPr>
                        <a:t>bombas</a:t>
                      </a:r>
                      <a:r>
                        <a:rPr kumimoji="0" lang="en-CA" sz="1900" b="1" i="1" u="none" strike="noStrike" cap="none" normalizeH="0" baseline="0" dirty="0" smtClean="0">
                          <a:ln>
                            <a:noFill/>
                          </a:ln>
                          <a:solidFill>
                            <a:schemeClr val="tx1"/>
                          </a:solidFill>
                          <a:effectLst/>
                          <a:latin typeface="Times New Roman" pitchFamily="18" charset="0"/>
                          <a:cs typeface="Arial" charset="0"/>
                        </a:rPr>
                        <a:t> </a:t>
                      </a:r>
                      <a:r>
                        <a:rPr kumimoji="0" lang="en-CA" sz="1900" b="1" i="1" u="none" strike="noStrike" cap="none" normalizeH="0" baseline="0" dirty="0" err="1" smtClean="0">
                          <a:ln>
                            <a:noFill/>
                          </a:ln>
                          <a:solidFill>
                            <a:schemeClr val="tx1"/>
                          </a:solidFill>
                          <a:effectLst/>
                          <a:latin typeface="Times New Roman" pitchFamily="18" charset="0"/>
                          <a:cs typeface="Arial" charset="0"/>
                        </a:rPr>
                        <a:t>partido</a:t>
                      </a:r>
                      <a:r>
                        <a:rPr kumimoji="0" lang="en-CA" sz="1900" b="1" i="1" u="none" strike="noStrike" cap="none" normalizeH="0" baseline="0" dirty="0" smtClean="0">
                          <a:ln>
                            <a:noFill/>
                          </a:ln>
                          <a:solidFill>
                            <a:schemeClr val="tx1"/>
                          </a:solidFill>
                          <a:effectLst/>
                          <a:latin typeface="Times New Roman" pitchFamily="18" charset="0"/>
                          <a:cs typeface="Arial" charset="0"/>
                        </a:rPr>
                        <a:t> </a:t>
                      </a:r>
                      <a:r>
                        <a:rPr kumimoji="0" lang="en-CA" sz="1900" b="1" i="1" u="none" strike="noStrike" cap="none" normalizeH="0" baseline="0" dirty="0" err="1" smtClean="0">
                          <a:ln>
                            <a:noFill/>
                          </a:ln>
                          <a:solidFill>
                            <a:schemeClr val="tx1"/>
                          </a:solidFill>
                          <a:effectLst/>
                          <a:latin typeface="Times New Roman" pitchFamily="18" charset="0"/>
                          <a:cs typeface="Arial" charset="0"/>
                        </a:rPr>
                        <a:t>por</a:t>
                      </a:r>
                      <a:r>
                        <a:rPr kumimoji="0" lang="en-CA" sz="1900" b="1" i="1" u="none" strike="noStrike" cap="none" normalizeH="0" baseline="0" dirty="0" smtClean="0">
                          <a:ln>
                            <a:noFill/>
                          </a:ln>
                          <a:solidFill>
                            <a:schemeClr val="tx1"/>
                          </a:solidFill>
                          <a:effectLst/>
                          <a:latin typeface="Times New Roman" pitchFamily="18" charset="0"/>
                          <a:cs typeface="Arial" charset="0"/>
                        </a:rPr>
                        <a:t> </a:t>
                      </a:r>
                      <a:r>
                        <a:rPr kumimoji="0" lang="en-CA" sz="1900" b="1" i="1" u="none" strike="noStrike" cap="none" normalizeH="0" baseline="0" dirty="0" err="1" smtClean="0">
                          <a:ln>
                            <a:noFill/>
                          </a:ln>
                          <a:solidFill>
                            <a:schemeClr val="tx1"/>
                          </a:solidFill>
                          <a:effectLst/>
                          <a:latin typeface="Times New Roman" pitchFamily="18" charset="0"/>
                          <a:cs typeface="Arial" charset="0"/>
                        </a:rPr>
                        <a:t>sobre</a:t>
                      </a:r>
                      <a:r>
                        <a:rPr kumimoji="0" lang="en-CA" sz="1900" b="1" i="1" u="none" strike="noStrike" cap="none" normalizeH="0" baseline="0" dirty="0" smtClean="0">
                          <a:ln>
                            <a:noFill/>
                          </a:ln>
                          <a:solidFill>
                            <a:schemeClr val="tx1"/>
                          </a:solidFill>
                          <a:effectLst/>
                          <a:latin typeface="Times New Roman" pitchFamily="18" charset="0"/>
                          <a:cs typeface="Arial" charset="0"/>
                        </a:rPr>
                        <a:t> </a:t>
                      </a:r>
                      <a:r>
                        <a:rPr kumimoji="0" lang="en-CA" sz="1900" b="1" i="1" u="none" strike="noStrike" cap="none" normalizeH="0" baseline="0" dirty="0" err="1" smtClean="0">
                          <a:ln>
                            <a:noFill/>
                          </a:ln>
                          <a:solidFill>
                            <a:schemeClr val="tx1"/>
                          </a:solidFill>
                          <a:effectLst/>
                          <a:latin typeface="Times New Roman" pitchFamily="18" charset="0"/>
                          <a:cs typeface="Arial" charset="0"/>
                        </a:rPr>
                        <a:t>carga</a:t>
                      </a:r>
                      <a:r>
                        <a:rPr kumimoji="0" lang="en-CA" sz="1300" b="1" i="1" u="none" strike="noStrike" cap="none" normalizeH="0" baseline="0" dirty="0" smtClean="0">
                          <a:ln>
                            <a:noFill/>
                          </a:ln>
                          <a:solidFill>
                            <a:schemeClr val="tx1"/>
                          </a:solidFill>
                          <a:effectLst/>
                          <a:latin typeface="Times New Roman" pitchFamily="18" charset="0"/>
                          <a:cs typeface="Arial" charset="0"/>
                        </a:rPr>
                        <a:t> </a:t>
                      </a:r>
                      <a:endParaRPr kumimoji="0" lang="en-CA" sz="2000" b="1" i="1"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0" lang="en-CA" sz="1300" b="0" i="0" u="none" strike="noStrike" cap="none" normalizeH="0" baseline="0" dirty="0" smtClean="0">
                          <a:ln>
                            <a:noFill/>
                          </a:ln>
                          <a:solidFill>
                            <a:schemeClr val="tx1"/>
                          </a:solidFill>
                          <a:effectLst/>
                          <a:latin typeface="Arial" charset="0"/>
                          <a:cs typeface="Arial" charset="0"/>
                        </a:rPr>
                        <a:t>         </a:t>
                      </a:r>
                      <a:r>
                        <a:rPr kumimoji="0" lang="en-CA" sz="1300" b="1" i="1" u="none" strike="noStrike" cap="none" normalizeH="0" baseline="0" dirty="0" smtClean="0">
                          <a:ln>
                            <a:noFill/>
                          </a:ln>
                          <a:solidFill>
                            <a:schemeClr val="tx1"/>
                          </a:solidFill>
                          <a:effectLst/>
                          <a:latin typeface="Times New Roman" pitchFamily="18" charset="0"/>
                          <a:cs typeface="Arial" charset="0"/>
                        </a:rPr>
                        <a:t>El motor diesel </a:t>
                      </a:r>
                      <a:r>
                        <a:rPr kumimoji="0" lang="en-CA" sz="1300" b="1" i="1" u="none" strike="noStrike" cap="none" normalizeH="0" baseline="0" dirty="0" err="1" smtClean="0">
                          <a:ln>
                            <a:noFill/>
                          </a:ln>
                          <a:solidFill>
                            <a:schemeClr val="tx1"/>
                          </a:solidFill>
                          <a:effectLst/>
                          <a:latin typeface="Times New Roman" pitchFamily="18" charset="0"/>
                          <a:cs typeface="Arial" charset="0"/>
                        </a:rPr>
                        <a:t>aunque</a:t>
                      </a:r>
                      <a:r>
                        <a:rPr kumimoji="0" lang="en-CA" sz="1300" b="1" i="1" u="none" strike="noStrike" cap="none" normalizeH="0" baseline="0" dirty="0" smtClean="0">
                          <a:ln>
                            <a:noFill/>
                          </a:ln>
                          <a:solidFill>
                            <a:schemeClr val="tx1"/>
                          </a:solidFill>
                          <a:effectLst/>
                          <a:latin typeface="Times New Roman" pitchFamily="18" charset="0"/>
                          <a:cs typeface="Arial" charset="0"/>
                        </a:rPr>
                        <a:t> continua operando no hay </a:t>
                      </a:r>
                      <a:r>
                        <a:rPr kumimoji="0" lang="en-CA" sz="1300" b="1" i="1" u="none" strike="noStrike" cap="none" normalizeH="0" baseline="0" dirty="0" err="1" smtClean="0">
                          <a:ln>
                            <a:noFill/>
                          </a:ln>
                          <a:solidFill>
                            <a:schemeClr val="tx1"/>
                          </a:solidFill>
                          <a:effectLst/>
                          <a:latin typeface="Times New Roman" pitchFamily="18" charset="0"/>
                          <a:cs typeface="Arial" charset="0"/>
                        </a:rPr>
                        <a:t>transmisión</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movimiento</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hacia</a:t>
                      </a:r>
                      <a:r>
                        <a:rPr kumimoji="0" lang="en-CA" sz="1300" b="1" i="1" u="none" strike="noStrike" cap="none" normalizeH="0" baseline="0" dirty="0" smtClean="0">
                          <a:ln>
                            <a:noFill/>
                          </a:ln>
                          <a:solidFill>
                            <a:schemeClr val="tx1"/>
                          </a:solidFill>
                          <a:effectLst/>
                          <a:latin typeface="Times New Roman" pitchFamily="18" charset="0"/>
                          <a:cs typeface="Arial" charset="0"/>
                        </a:rPr>
                        <a:t> la </a:t>
                      </a:r>
                      <a:r>
                        <a:rPr kumimoji="0" lang="en-CA" sz="1300" b="1" i="1" u="none" strike="noStrike" cap="none" normalizeH="0" baseline="0" dirty="0" err="1" smtClean="0">
                          <a:ln>
                            <a:noFill/>
                          </a:ln>
                          <a:solidFill>
                            <a:schemeClr val="tx1"/>
                          </a:solidFill>
                          <a:effectLst/>
                          <a:latin typeface="Times New Roman" pitchFamily="18" charset="0"/>
                          <a:cs typeface="Arial" charset="0"/>
                        </a:rPr>
                        <a:t>caja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bombas</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por</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ende</a:t>
                      </a:r>
                      <a:r>
                        <a:rPr kumimoji="0" lang="en-CA" sz="1300" b="1" i="1" u="none" strike="noStrike" cap="none" normalizeH="0" baseline="0" dirty="0" smtClean="0">
                          <a:ln>
                            <a:noFill/>
                          </a:ln>
                          <a:solidFill>
                            <a:schemeClr val="tx1"/>
                          </a:solidFill>
                          <a:effectLst/>
                          <a:latin typeface="Times New Roman" pitchFamily="18" charset="0"/>
                          <a:cs typeface="Arial" charset="0"/>
                        </a:rPr>
                        <a:t> no hay </a:t>
                      </a:r>
                      <a:r>
                        <a:rPr kumimoji="0" lang="en-CA" sz="1300" b="1" i="1" u="none" strike="noStrike" cap="none" normalizeH="0" baseline="0" dirty="0" err="1" smtClean="0">
                          <a:ln>
                            <a:noFill/>
                          </a:ln>
                          <a:solidFill>
                            <a:schemeClr val="tx1"/>
                          </a:solidFill>
                          <a:effectLst/>
                          <a:latin typeface="Times New Roman" pitchFamily="18" charset="0"/>
                          <a:cs typeface="Arial" charset="0"/>
                        </a:rPr>
                        <a:t>suministro</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aceite</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hidráulico</a:t>
                      </a:r>
                      <a:r>
                        <a:rPr kumimoji="0" lang="en-CA" sz="1300" b="1" i="1" u="none" strike="noStrike" cap="none" normalizeH="0" baseline="0" dirty="0" smtClean="0">
                          <a:ln>
                            <a:noFill/>
                          </a:ln>
                          <a:solidFill>
                            <a:schemeClr val="tx1"/>
                          </a:solidFill>
                          <a:effectLst/>
                          <a:latin typeface="Times New Roman" pitchFamily="18" charset="0"/>
                          <a:cs typeface="Arial" charset="0"/>
                        </a:rPr>
                        <a:t>, no hay </a:t>
                      </a:r>
                      <a:r>
                        <a:rPr kumimoji="0" lang="en-CA" sz="1300" b="1" i="1" u="none" strike="noStrike" cap="none" normalizeH="0" baseline="0" dirty="0" err="1" smtClean="0">
                          <a:ln>
                            <a:noFill/>
                          </a:ln>
                          <a:solidFill>
                            <a:schemeClr val="tx1"/>
                          </a:solidFill>
                          <a:effectLst/>
                          <a:latin typeface="Times New Roman" pitchFamily="18" charset="0"/>
                          <a:cs typeface="Arial" charset="0"/>
                        </a:rPr>
                        <a:t>ningún</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movimiento</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actuadores</a:t>
                      </a:r>
                      <a:r>
                        <a:rPr kumimoji="0" lang="en-CA" sz="1300" b="1" i="1" u="none" strike="noStrike" cap="none" normalizeH="0" baseline="0" dirty="0" smtClean="0">
                          <a:ln>
                            <a:noFill/>
                          </a:ln>
                          <a:solidFill>
                            <a:schemeClr val="tx1"/>
                          </a:solidFill>
                          <a:effectLst/>
                          <a:latin typeface="Times New Roman" pitchFamily="18" charset="0"/>
                          <a:cs typeface="Arial" charset="0"/>
                        </a:rPr>
                        <a:t>. El </a:t>
                      </a:r>
                      <a:r>
                        <a:rPr kumimoji="0" lang="en-CA" sz="1300" b="1" i="1" u="none" strike="noStrike" cap="none" normalizeH="0" baseline="0" dirty="0" err="1" smtClean="0">
                          <a:ln>
                            <a:noFill/>
                          </a:ln>
                          <a:solidFill>
                            <a:schemeClr val="tx1"/>
                          </a:solidFill>
                          <a:effectLst/>
                          <a:latin typeface="Times New Roman" pitchFamily="18" charset="0"/>
                          <a:cs typeface="Arial" charset="0"/>
                        </a:rPr>
                        <a:t>equipo</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queda</a:t>
                      </a:r>
                      <a:r>
                        <a:rPr kumimoji="0" lang="en-CA" sz="1300" b="1" i="1" u="none" strike="noStrike" cap="none" normalizeH="0" baseline="0" dirty="0" smtClean="0">
                          <a:ln>
                            <a:noFill/>
                          </a:ln>
                          <a:solidFill>
                            <a:schemeClr val="tx1"/>
                          </a:solidFill>
                          <a:effectLst/>
                          <a:latin typeface="Times New Roman" pitchFamily="18" charset="0"/>
                          <a:cs typeface="Arial" charset="0"/>
                        </a:rPr>
                        <a:t> Down. Se </a:t>
                      </a:r>
                      <a:r>
                        <a:rPr kumimoji="0" lang="en-CA" sz="1300" b="1" i="1" u="none" strike="noStrike" cap="none" normalizeH="0" baseline="0" dirty="0" err="1" smtClean="0">
                          <a:ln>
                            <a:noFill/>
                          </a:ln>
                          <a:solidFill>
                            <a:schemeClr val="tx1"/>
                          </a:solidFill>
                          <a:effectLst/>
                          <a:latin typeface="Times New Roman" pitchFamily="18" charset="0"/>
                          <a:cs typeface="Arial" charset="0"/>
                        </a:rPr>
                        <a:t>activa</a:t>
                      </a:r>
                      <a:r>
                        <a:rPr kumimoji="0" lang="en-CA" sz="1300" b="1" i="1" u="none" strike="noStrike" cap="none" normalizeH="0" baseline="0" dirty="0" smtClean="0">
                          <a:ln>
                            <a:noFill/>
                          </a:ln>
                          <a:solidFill>
                            <a:schemeClr val="tx1"/>
                          </a:solidFill>
                          <a:effectLst/>
                          <a:latin typeface="Times New Roman" pitchFamily="18" charset="0"/>
                          <a:cs typeface="Arial" charset="0"/>
                        </a:rPr>
                        <a:t> la </a:t>
                      </a:r>
                      <a:r>
                        <a:rPr kumimoji="0" lang="en-CA" sz="1300" b="1" i="1" u="none" strike="noStrike" cap="none" normalizeH="0" baseline="0" dirty="0" err="1" smtClean="0">
                          <a:ln>
                            <a:noFill/>
                          </a:ln>
                          <a:solidFill>
                            <a:schemeClr val="tx1"/>
                          </a:solidFill>
                          <a:effectLst/>
                          <a:latin typeface="Times New Roman" pitchFamily="18" charset="0"/>
                          <a:cs typeface="Arial" charset="0"/>
                        </a:rPr>
                        <a:t>alarma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baja</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presión</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aceite</a:t>
                      </a:r>
                      <a:r>
                        <a:rPr kumimoji="0" lang="en-CA" sz="1300" b="1" i="1" u="none" strike="noStrike" cap="none" normalizeH="0" baseline="0" dirty="0" smtClean="0">
                          <a:ln>
                            <a:noFill/>
                          </a:ln>
                          <a:solidFill>
                            <a:schemeClr val="tx1"/>
                          </a:solidFill>
                          <a:effectLst/>
                          <a:latin typeface="Times New Roman" pitchFamily="18" charset="0"/>
                          <a:cs typeface="Arial" charset="0"/>
                        </a:rPr>
                        <a:t> de la </a:t>
                      </a:r>
                      <a:r>
                        <a:rPr kumimoji="0" lang="en-CA" sz="1300" b="1" i="1" u="none" strike="noStrike" cap="none" normalizeH="0" baseline="0" dirty="0" err="1" smtClean="0">
                          <a:ln>
                            <a:noFill/>
                          </a:ln>
                          <a:solidFill>
                            <a:schemeClr val="tx1"/>
                          </a:solidFill>
                          <a:effectLst/>
                          <a:latin typeface="Times New Roman" pitchFamily="18" charset="0"/>
                          <a:cs typeface="Arial" charset="0"/>
                        </a:rPr>
                        <a:t>caja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bombas</a:t>
                      </a:r>
                      <a:r>
                        <a:rPr kumimoji="0" lang="en-CA" sz="1300" b="1" i="1" u="none" strike="noStrike" cap="none" normalizeH="0" baseline="0" dirty="0" smtClean="0">
                          <a:ln>
                            <a:noFill/>
                          </a:ln>
                          <a:solidFill>
                            <a:schemeClr val="tx1"/>
                          </a:solidFill>
                          <a:effectLst/>
                          <a:latin typeface="Times New Roman" pitchFamily="18" charset="0"/>
                          <a:cs typeface="Arial" charset="0"/>
                        </a:rPr>
                        <a:t> en el panel de control. Si el motor continua </a:t>
                      </a:r>
                      <a:r>
                        <a:rPr kumimoji="0" lang="en-CA" sz="1300" b="1" i="1" u="none" strike="noStrike" cap="none" normalizeH="0" baseline="0" dirty="0" err="1" smtClean="0">
                          <a:ln>
                            <a:noFill/>
                          </a:ln>
                          <a:solidFill>
                            <a:schemeClr val="tx1"/>
                          </a:solidFill>
                          <a:effectLst/>
                          <a:latin typeface="Times New Roman" pitchFamily="18" charset="0"/>
                          <a:cs typeface="Arial" charset="0"/>
                        </a:rPr>
                        <a:t>encendido</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puede</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llegar</a:t>
                      </a:r>
                      <a:r>
                        <a:rPr kumimoji="0" lang="en-CA" sz="1300" b="1" i="1" u="none" strike="noStrike" cap="none" normalizeH="0" baseline="0" dirty="0" smtClean="0">
                          <a:ln>
                            <a:noFill/>
                          </a:ln>
                          <a:solidFill>
                            <a:schemeClr val="tx1"/>
                          </a:solidFill>
                          <a:effectLst/>
                          <a:latin typeface="Times New Roman" pitchFamily="18" charset="0"/>
                          <a:cs typeface="Arial" charset="0"/>
                        </a:rPr>
                        <a:t> a </a:t>
                      </a:r>
                      <a:r>
                        <a:rPr kumimoji="0" lang="en-CA" sz="1300" b="1" i="1" u="none" strike="noStrike" cap="none" normalizeH="0" baseline="0" dirty="0" err="1" smtClean="0">
                          <a:ln>
                            <a:noFill/>
                          </a:ln>
                          <a:solidFill>
                            <a:schemeClr val="tx1"/>
                          </a:solidFill>
                          <a:effectLst/>
                          <a:latin typeface="Times New Roman" pitchFamily="18" charset="0"/>
                          <a:cs typeface="Arial" charset="0"/>
                        </a:rPr>
                        <a:t>recalentarse</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por</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que</a:t>
                      </a:r>
                      <a:r>
                        <a:rPr kumimoji="0" lang="en-CA" sz="1300" b="1" i="1" u="none" strike="noStrike" cap="none" normalizeH="0" baseline="0" dirty="0" smtClean="0">
                          <a:ln>
                            <a:noFill/>
                          </a:ln>
                          <a:solidFill>
                            <a:schemeClr val="tx1"/>
                          </a:solidFill>
                          <a:effectLst/>
                          <a:latin typeface="Times New Roman" pitchFamily="18" charset="0"/>
                          <a:cs typeface="Arial" charset="0"/>
                        </a:rPr>
                        <a:t> los </a:t>
                      </a:r>
                      <a:r>
                        <a:rPr kumimoji="0" lang="en-CA" sz="1300" b="1" i="1" u="none" strike="noStrike" cap="none" normalizeH="0" baseline="0" dirty="0" err="1" smtClean="0">
                          <a:ln>
                            <a:noFill/>
                          </a:ln>
                          <a:solidFill>
                            <a:schemeClr val="tx1"/>
                          </a:solidFill>
                          <a:effectLst/>
                          <a:latin typeface="Times New Roman" pitchFamily="18" charset="0"/>
                          <a:cs typeface="Arial" charset="0"/>
                        </a:rPr>
                        <a:t>ventiladores</a:t>
                      </a:r>
                      <a:r>
                        <a:rPr kumimoji="0" lang="en-CA" sz="1300" b="1" i="1" u="none" strike="noStrike" cap="none" normalizeH="0" baseline="0" dirty="0" smtClean="0">
                          <a:ln>
                            <a:noFill/>
                          </a:ln>
                          <a:solidFill>
                            <a:schemeClr val="tx1"/>
                          </a:solidFill>
                          <a:effectLst/>
                          <a:latin typeface="Times New Roman" pitchFamily="18" charset="0"/>
                          <a:cs typeface="Arial" charset="0"/>
                        </a:rPr>
                        <a:t> del </a:t>
                      </a:r>
                      <a:r>
                        <a:rPr kumimoji="0" lang="en-CA" sz="1300" b="1" i="1" u="none" strike="noStrike" cap="none" normalizeH="0" baseline="0" dirty="0" err="1" smtClean="0">
                          <a:ln>
                            <a:noFill/>
                          </a:ln>
                          <a:solidFill>
                            <a:schemeClr val="tx1"/>
                          </a:solidFill>
                          <a:effectLst/>
                          <a:latin typeface="Times New Roman" pitchFamily="18" charset="0"/>
                          <a:cs typeface="Arial" charset="0"/>
                        </a:rPr>
                        <a:t>sistema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refrigeración</a:t>
                      </a:r>
                      <a:r>
                        <a:rPr kumimoji="0" lang="en-CA" sz="1300" b="1" i="1" u="none" strike="noStrike" cap="none" normalizeH="0" baseline="0" dirty="0" smtClean="0">
                          <a:ln>
                            <a:noFill/>
                          </a:ln>
                          <a:solidFill>
                            <a:schemeClr val="tx1"/>
                          </a:solidFill>
                          <a:effectLst/>
                          <a:latin typeface="Times New Roman" pitchFamily="18" charset="0"/>
                          <a:cs typeface="Arial" charset="0"/>
                        </a:rPr>
                        <a:t> se </a:t>
                      </a:r>
                      <a:r>
                        <a:rPr kumimoji="0" lang="en-CA" sz="1300" b="1" i="1" u="none" strike="noStrike" cap="none" normalizeH="0" baseline="0" dirty="0" err="1" smtClean="0">
                          <a:ln>
                            <a:noFill/>
                          </a:ln>
                          <a:solidFill>
                            <a:schemeClr val="tx1"/>
                          </a:solidFill>
                          <a:effectLst/>
                          <a:latin typeface="Times New Roman" pitchFamily="18" charset="0"/>
                          <a:cs typeface="Arial" charset="0"/>
                        </a:rPr>
                        <a:t>detienen</a:t>
                      </a:r>
                      <a:r>
                        <a:rPr kumimoji="0" lang="en-CA" sz="1300" b="1" i="1" u="none" strike="noStrike" cap="none" normalizeH="0" baseline="0" dirty="0" smtClean="0">
                          <a:ln>
                            <a:noFill/>
                          </a:ln>
                          <a:solidFill>
                            <a:schemeClr val="tx1"/>
                          </a:solidFill>
                          <a:effectLst/>
                          <a:latin typeface="Times New Roman" pitchFamily="18" charset="0"/>
                          <a:cs typeface="Arial" charset="0"/>
                        </a:rPr>
                        <a:t>, la </a:t>
                      </a:r>
                      <a:r>
                        <a:rPr kumimoji="0" lang="en-CA" sz="1300" b="1" i="1" u="none" strike="noStrike" cap="none" normalizeH="0" baseline="0" dirty="0" err="1" smtClean="0">
                          <a:ln>
                            <a:noFill/>
                          </a:ln>
                          <a:solidFill>
                            <a:schemeClr val="tx1"/>
                          </a:solidFill>
                          <a:effectLst/>
                          <a:latin typeface="Times New Roman" pitchFamily="18" charset="0"/>
                          <a:cs typeface="Arial" charset="0"/>
                        </a:rPr>
                        <a:t>alarma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alta</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temperatura</a:t>
                      </a:r>
                      <a:r>
                        <a:rPr kumimoji="0" lang="en-CA" sz="1300" b="1" i="1" u="none" strike="noStrike" cap="none" normalizeH="0" baseline="0" dirty="0" smtClean="0">
                          <a:ln>
                            <a:noFill/>
                          </a:ln>
                          <a:solidFill>
                            <a:schemeClr val="tx1"/>
                          </a:solidFill>
                          <a:effectLst/>
                          <a:latin typeface="Times New Roman" pitchFamily="18" charset="0"/>
                          <a:cs typeface="Arial" charset="0"/>
                        </a:rPr>
                        <a:t> de </a:t>
                      </a:r>
                      <a:r>
                        <a:rPr kumimoji="0" lang="en-CA" sz="1300" b="1" i="1" u="none" strike="noStrike" cap="none" normalizeH="0" baseline="0" dirty="0" err="1" smtClean="0">
                          <a:ln>
                            <a:noFill/>
                          </a:ln>
                          <a:solidFill>
                            <a:schemeClr val="tx1"/>
                          </a:solidFill>
                          <a:effectLst/>
                          <a:latin typeface="Times New Roman" pitchFamily="18" charset="0"/>
                          <a:cs typeface="Arial" charset="0"/>
                        </a:rPr>
                        <a:t>refrigerante</a:t>
                      </a:r>
                      <a:r>
                        <a:rPr kumimoji="0" lang="en-CA" sz="1300" b="1" i="1" u="none" strike="noStrike" cap="none" normalizeH="0" baseline="0" dirty="0" smtClean="0">
                          <a:ln>
                            <a:noFill/>
                          </a:ln>
                          <a:solidFill>
                            <a:schemeClr val="tx1"/>
                          </a:solidFill>
                          <a:effectLst/>
                          <a:latin typeface="Times New Roman" pitchFamily="18" charset="0"/>
                          <a:cs typeface="Arial" charset="0"/>
                        </a:rPr>
                        <a:t> en 100 C  </a:t>
                      </a:r>
                      <a:r>
                        <a:rPr kumimoji="0" lang="en-CA" sz="1300" b="1" i="1" u="none" strike="noStrike" cap="none" normalizeH="0" baseline="0" dirty="0" err="1" smtClean="0">
                          <a:ln>
                            <a:noFill/>
                          </a:ln>
                          <a:solidFill>
                            <a:schemeClr val="tx1"/>
                          </a:solidFill>
                          <a:effectLst/>
                          <a:latin typeface="Times New Roman" pitchFamily="18" charset="0"/>
                          <a:cs typeface="Arial" charset="0"/>
                        </a:rPr>
                        <a:t>apaga</a:t>
                      </a:r>
                      <a:r>
                        <a:rPr kumimoji="0" lang="en-CA" sz="1300" b="1" i="1" u="none" strike="noStrike" cap="none" normalizeH="0" baseline="0" dirty="0" smtClean="0">
                          <a:ln>
                            <a:noFill/>
                          </a:ln>
                          <a:solidFill>
                            <a:schemeClr val="tx1"/>
                          </a:solidFill>
                          <a:effectLst/>
                          <a:latin typeface="Times New Roman" pitchFamily="18" charset="0"/>
                          <a:cs typeface="Arial" charset="0"/>
                        </a:rPr>
                        <a:t> el motor. </a:t>
                      </a:r>
                      <a:r>
                        <a:rPr kumimoji="0" lang="en-CA" sz="1300" b="1" i="1" u="none" strike="noStrike" cap="none" normalizeH="0" baseline="0" dirty="0" err="1" smtClean="0">
                          <a:ln>
                            <a:noFill/>
                          </a:ln>
                          <a:solidFill>
                            <a:schemeClr val="tx1"/>
                          </a:solidFill>
                          <a:effectLst/>
                          <a:latin typeface="Times New Roman" pitchFamily="18" charset="0"/>
                          <a:cs typeface="Arial" charset="0"/>
                        </a:rPr>
                        <a:t>Cambiar</a:t>
                      </a:r>
                      <a:r>
                        <a:rPr kumimoji="0" lang="en-CA" sz="1300" b="1" i="1" u="none" strike="noStrike" cap="none" normalizeH="0" baseline="0" dirty="0" smtClean="0">
                          <a:ln>
                            <a:noFill/>
                          </a:ln>
                          <a:solidFill>
                            <a:schemeClr val="tx1"/>
                          </a:solidFill>
                          <a:effectLst/>
                          <a:latin typeface="Times New Roman" pitchFamily="18" charset="0"/>
                          <a:cs typeface="Arial" charset="0"/>
                        </a:rPr>
                        <a:t> el </a:t>
                      </a:r>
                      <a:r>
                        <a:rPr kumimoji="0" lang="en-CA" sz="1300" b="1" i="1" u="none" strike="noStrike" cap="none" normalizeH="0" baseline="0" dirty="0" err="1" smtClean="0">
                          <a:ln>
                            <a:noFill/>
                          </a:ln>
                          <a:solidFill>
                            <a:schemeClr val="tx1"/>
                          </a:solidFill>
                          <a:effectLst/>
                          <a:latin typeface="Times New Roman" pitchFamily="18" charset="0"/>
                          <a:cs typeface="Arial" charset="0"/>
                        </a:rPr>
                        <a:t>acople</a:t>
                      </a:r>
                      <a:r>
                        <a:rPr kumimoji="0" lang="en-CA" sz="1300" b="1" i="1" u="none" strike="noStrike" cap="none" normalizeH="0" baseline="0" dirty="0" smtClean="0">
                          <a:ln>
                            <a:noFill/>
                          </a:ln>
                          <a:solidFill>
                            <a:schemeClr val="tx1"/>
                          </a:solidFill>
                          <a:effectLst/>
                          <a:latin typeface="Times New Roman" pitchFamily="18" charset="0"/>
                          <a:cs typeface="Arial" charset="0"/>
                        </a:rPr>
                        <a:t> y </a:t>
                      </a:r>
                      <a:r>
                        <a:rPr kumimoji="0" lang="en-CA" sz="1300" b="1" i="1" u="none" strike="noStrike" cap="none" normalizeH="0" baseline="0" dirty="0" err="1" smtClean="0">
                          <a:ln>
                            <a:noFill/>
                          </a:ln>
                          <a:solidFill>
                            <a:schemeClr val="tx1"/>
                          </a:solidFill>
                          <a:effectLst/>
                          <a:latin typeface="Times New Roman" pitchFamily="18" charset="0"/>
                          <a:cs typeface="Arial" charset="0"/>
                        </a:rPr>
                        <a:t>colocar</a:t>
                      </a:r>
                      <a:r>
                        <a:rPr kumimoji="0" lang="en-CA" sz="1300" b="1" i="1" u="none" strike="noStrike" cap="none" normalizeH="0" baseline="0" dirty="0" smtClean="0">
                          <a:ln>
                            <a:noFill/>
                          </a:ln>
                          <a:solidFill>
                            <a:schemeClr val="tx1"/>
                          </a:solidFill>
                          <a:effectLst/>
                          <a:latin typeface="Times New Roman" pitchFamily="18" charset="0"/>
                          <a:cs typeface="Arial" charset="0"/>
                        </a:rPr>
                        <a:t> en </a:t>
                      </a:r>
                      <a:r>
                        <a:rPr kumimoji="0" lang="en-CA" sz="1300" b="1" i="1" u="none" strike="noStrike" cap="none" normalizeH="0" baseline="0" dirty="0" err="1" smtClean="0">
                          <a:ln>
                            <a:noFill/>
                          </a:ln>
                          <a:solidFill>
                            <a:schemeClr val="tx1"/>
                          </a:solidFill>
                          <a:effectLst/>
                          <a:latin typeface="Times New Roman" pitchFamily="18" charset="0"/>
                          <a:cs typeface="Arial" charset="0"/>
                        </a:rPr>
                        <a:t>funcionamiento</a:t>
                      </a:r>
                      <a:r>
                        <a:rPr kumimoji="0" lang="en-CA" sz="1300" b="1" i="1" u="none" strike="noStrike" cap="none" normalizeH="0" baseline="0" dirty="0" smtClean="0">
                          <a:ln>
                            <a:noFill/>
                          </a:ln>
                          <a:solidFill>
                            <a:schemeClr val="tx1"/>
                          </a:solidFill>
                          <a:effectLst/>
                          <a:latin typeface="Times New Roman" pitchFamily="18" charset="0"/>
                          <a:cs typeface="Arial" charset="0"/>
                        </a:rPr>
                        <a:t> </a:t>
                      </a:r>
                      <a:r>
                        <a:rPr kumimoji="0" lang="en-CA" sz="1300" b="1" i="1" u="none" strike="noStrike" cap="none" normalizeH="0" baseline="0" dirty="0" err="1" smtClean="0">
                          <a:ln>
                            <a:noFill/>
                          </a:ln>
                          <a:solidFill>
                            <a:schemeClr val="tx1"/>
                          </a:solidFill>
                          <a:effectLst/>
                          <a:latin typeface="Times New Roman" pitchFamily="18" charset="0"/>
                          <a:cs typeface="Arial" charset="0"/>
                        </a:rPr>
                        <a:t>demora</a:t>
                      </a:r>
                      <a:r>
                        <a:rPr kumimoji="0" lang="en-CA" sz="1300" b="1" i="1" u="none" strike="noStrike" cap="none" normalizeH="0" baseline="0" dirty="0" smtClean="0">
                          <a:ln>
                            <a:noFill/>
                          </a:ln>
                          <a:solidFill>
                            <a:schemeClr val="tx1"/>
                          </a:solidFill>
                          <a:effectLst/>
                          <a:latin typeface="Times New Roman" pitchFamily="18" charset="0"/>
                          <a:cs typeface="Arial" charset="0"/>
                        </a:rPr>
                        <a:t> 48 </a:t>
                      </a:r>
                      <a:r>
                        <a:rPr kumimoji="0" lang="en-CA" sz="1300" b="1" i="1" u="none" strike="noStrike" cap="none" normalizeH="0" baseline="0" dirty="0" err="1" smtClean="0">
                          <a:ln>
                            <a:noFill/>
                          </a:ln>
                          <a:solidFill>
                            <a:schemeClr val="tx1"/>
                          </a:solidFill>
                          <a:effectLst/>
                          <a:latin typeface="Times New Roman" pitchFamily="18" charset="0"/>
                          <a:cs typeface="Arial" charset="0"/>
                        </a:rPr>
                        <a:t>horas</a:t>
                      </a:r>
                      <a:r>
                        <a:rPr kumimoji="0" lang="en-CA" sz="1300" b="1" i="1" u="none" strike="noStrike" cap="none" normalizeH="0" baseline="0" dirty="0" smtClean="0">
                          <a:ln>
                            <a:noFill/>
                          </a:ln>
                          <a:solidFill>
                            <a:schemeClr val="tx1"/>
                          </a:solidFill>
                          <a:effectLst/>
                          <a:latin typeface="Times New Roman" pitchFamily="18" charset="0"/>
                          <a:cs typeface="Arial" charset="0"/>
                        </a:rPr>
                        <a:t>. </a:t>
                      </a:r>
                      <a:endParaRPr kumimoji="0" lang="en-CA" sz="2000" b="1" i="1"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3" name="5 Marcador de número de diapositiva"/>
          <p:cNvSpPr>
            <a:spLocks noGrp="1"/>
          </p:cNvSpPr>
          <p:nvPr>
            <p:ph type="sldNum" sz="quarter" idx="12"/>
          </p:nvPr>
        </p:nvSpPr>
        <p:spPr/>
        <p:txBody>
          <a:bodyPr/>
          <a:lstStyle/>
          <a:p>
            <a:fld id="{F871E703-68C1-4670-AE85-77EFAAC76472}" type="slidenum">
              <a:rPr lang="en-CA"/>
              <a:pPr/>
              <a:t>69</a:t>
            </a:fld>
            <a:endParaRPr lang="en-CA"/>
          </a:p>
        </p:txBody>
      </p:sp>
      <p:grpSp>
        <p:nvGrpSpPr>
          <p:cNvPr id="150582" name="Group 54"/>
          <p:cNvGrpSpPr>
            <a:grpSpLocks/>
          </p:cNvGrpSpPr>
          <p:nvPr/>
        </p:nvGrpSpPr>
        <p:grpSpPr bwMode="auto">
          <a:xfrm>
            <a:off x="4025900" y="1412875"/>
            <a:ext cx="4933950" cy="4494213"/>
            <a:chOff x="2536" y="786"/>
            <a:chExt cx="3108" cy="2831"/>
          </a:xfrm>
        </p:grpSpPr>
        <p:sp>
          <p:nvSpPr>
            <p:cNvPr id="150571" name="Text Box 43"/>
            <p:cNvSpPr txBox="1">
              <a:spLocks noChangeArrowheads="1"/>
            </p:cNvSpPr>
            <p:nvPr/>
          </p:nvSpPr>
          <p:spPr bwMode="auto">
            <a:xfrm>
              <a:off x="4533" y="786"/>
              <a:ext cx="842" cy="60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s-CO" i="1" u="sng">
                  <a:latin typeface="Arial" charset="0"/>
                </a:rPr>
                <a:t>Comentarios</a:t>
              </a:r>
            </a:p>
            <a:p>
              <a:r>
                <a:rPr lang="es-CO" i="1">
                  <a:latin typeface="Arial" charset="0"/>
                </a:rPr>
                <a:t>Qué encontré</a:t>
              </a:r>
            </a:p>
            <a:p>
              <a:r>
                <a:rPr lang="es-CO" i="1">
                  <a:latin typeface="Arial" charset="0"/>
                </a:rPr>
                <a:t>Qué hice</a:t>
              </a:r>
              <a:endParaRPr lang="en-CA" i="1">
                <a:latin typeface="Arial" charset="0"/>
              </a:endParaRPr>
            </a:p>
          </p:txBody>
        </p:sp>
        <p:sp>
          <p:nvSpPr>
            <p:cNvPr id="150573" name="AutoShape 45"/>
            <p:cNvSpPr>
              <a:spLocks/>
            </p:cNvSpPr>
            <p:nvPr/>
          </p:nvSpPr>
          <p:spPr bwMode="auto">
            <a:xfrm>
              <a:off x="2536" y="2253"/>
              <a:ext cx="56" cy="1161"/>
            </a:xfrm>
            <a:prstGeom prst="leftBrace">
              <a:avLst>
                <a:gd name="adj1" fmla="val 172768"/>
                <a:gd name="adj2" fmla="val 50000"/>
              </a:avLst>
            </a:prstGeom>
            <a:solidFill>
              <a:schemeClr val="accent1"/>
            </a:solidFill>
            <a:ln w="38100">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cxnSp>
          <p:nvCxnSpPr>
            <p:cNvPr id="150574" name="AutoShape 46"/>
            <p:cNvCxnSpPr>
              <a:cxnSpLocks noChangeShapeType="1"/>
              <a:stCxn id="150571" idx="1"/>
              <a:endCxn id="150573" idx="1"/>
            </p:cNvCxnSpPr>
            <p:nvPr/>
          </p:nvCxnSpPr>
          <p:spPr bwMode="auto">
            <a:xfrm rot="10800000" flipV="1">
              <a:off x="2536" y="1086"/>
              <a:ext cx="1997" cy="1747"/>
            </a:xfrm>
            <a:prstGeom prst="curvedConnector3">
              <a:avLst>
                <a:gd name="adj1" fmla="val 107211"/>
              </a:avLst>
            </a:prstGeom>
            <a:noFill/>
            <a:ln w="57150">
              <a:pattFill prst="lgConfetti">
                <a:fgClr>
                  <a:schemeClr val="bg2"/>
                </a:fgClr>
                <a:bgClr>
                  <a:srgbClr val="FFFF00"/>
                </a:bgClr>
              </a:patt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0575" name="Rectangle 47"/>
            <p:cNvSpPr>
              <a:spLocks noChangeArrowheads="1"/>
            </p:cNvSpPr>
            <p:nvPr/>
          </p:nvSpPr>
          <p:spPr bwMode="auto">
            <a:xfrm>
              <a:off x="4889" y="1017"/>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150576" name="AutoShape 48"/>
            <p:cNvSpPr>
              <a:spLocks/>
            </p:cNvSpPr>
            <p:nvPr/>
          </p:nvSpPr>
          <p:spPr bwMode="auto">
            <a:xfrm>
              <a:off x="5438" y="3371"/>
              <a:ext cx="56" cy="246"/>
            </a:xfrm>
            <a:prstGeom prst="rightBrace">
              <a:avLst>
                <a:gd name="adj1" fmla="val 36607"/>
                <a:gd name="adj2" fmla="val 50000"/>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cxnSp>
          <p:nvCxnSpPr>
            <p:cNvPr id="150577" name="AutoShape 49"/>
            <p:cNvCxnSpPr>
              <a:cxnSpLocks noChangeShapeType="1"/>
              <a:stCxn id="150575" idx="3"/>
              <a:endCxn id="150576" idx="1"/>
            </p:cNvCxnSpPr>
            <p:nvPr/>
          </p:nvCxnSpPr>
          <p:spPr bwMode="auto">
            <a:xfrm>
              <a:off x="5101" y="1161"/>
              <a:ext cx="405" cy="2333"/>
            </a:xfrm>
            <a:prstGeom prst="curvedConnector3">
              <a:avLst>
                <a:gd name="adj1" fmla="val 132593"/>
              </a:avLst>
            </a:prstGeom>
            <a:noFill/>
            <a:ln w="57150">
              <a:pattFill prst="lgConfetti">
                <a:fgClr>
                  <a:schemeClr val="bg2"/>
                </a:fgClr>
                <a:bgClr>
                  <a:srgbClr val="FFFF00"/>
                </a:bgClr>
              </a:patt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0580" name="Text Box 52"/>
            <p:cNvSpPr txBox="1">
              <a:spLocks noChangeArrowheads="1"/>
            </p:cNvSpPr>
            <p:nvPr/>
          </p:nvSpPr>
          <p:spPr bwMode="auto">
            <a:xfrm rot="20772825">
              <a:off x="3226" y="885"/>
              <a:ext cx="997" cy="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CO">
                  <a:latin typeface="Arial" charset="0"/>
                </a:rPr>
                <a:t>Agregue detalles</a:t>
              </a:r>
            </a:p>
            <a:p>
              <a:r>
                <a:rPr lang="es-CO">
                  <a:latin typeface="Arial" charset="0"/>
                </a:rPr>
                <a:t> si es necesario</a:t>
              </a:r>
              <a:endParaRPr lang="en-CA">
                <a:latin typeface="Arial" charset="0"/>
              </a:endParaRPr>
            </a:p>
          </p:txBody>
        </p:sp>
        <p:sp>
          <p:nvSpPr>
            <p:cNvPr id="150581" name="Text Box 53"/>
            <p:cNvSpPr txBox="1">
              <a:spLocks noChangeArrowheads="1"/>
            </p:cNvSpPr>
            <p:nvPr/>
          </p:nvSpPr>
          <p:spPr bwMode="auto">
            <a:xfrm rot="4224786">
              <a:off x="5156" y="1412"/>
              <a:ext cx="646"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s-CO">
                  <a:latin typeface="Arial" charset="0"/>
                </a:rPr>
                <a:t>Agregue detalles</a:t>
              </a:r>
              <a:endParaRPr lang="en-CA">
                <a:latin typeface="Arial" charset="0"/>
              </a:endParaRPr>
            </a:p>
          </p:txBody>
        </p:sp>
      </p:grpSp>
    </p:spTree>
    <p:extLst>
      <p:ext uri="{BB962C8B-B14F-4D97-AF65-F5344CB8AC3E}">
        <p14:creationId xmlns:p14="http://schemas.microsoft.com/office/powerpoint/2010/main" xmlns="" val="1509854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0582"/>
                                        </p:tgtEl>
                                        <p:attrNameLst>
                                          <p:attrName>style.visibility</p:attrName>
                                        </p:attrNameLst>
                                      </p:cBhvr>
                                      <p:to>
                                        <p:strVal val="visible"/>
                                      </p:to>
                                    </p:set>
                                    <p:animEffect transition="in" filter="wipe(up)">
                                      <p:cBhvr>
                                        <p:cTn id="7" dur="1000"/>
                                        <p:tgtEl>
                                          <p:spTgt spid="150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E32D1DE3-E14C-4A1C-B39A-BDC0BEEB68AF}" type="slidenum">
              <a:rPr lang="en-US"/>
              <a:pPr/>
              <a:t>7</a:t>
            </a:fld>
            <a:endParaRPr lang="en-US"/>
          </a:p>
        </p:txBody>
      </p:sp>
      <p:sp>
        <p:nvSpPr>
          <p:cNvPr id="577538" name="Text Box 2"/>
          <p:cNvSpPr txBox="1">
            <a:spLocks noChangeArrowheads="1"/>
          </p:cNvSpPr>
          <p:nvPr/>
        </p:nvSpPr>
        <p:spPr bwMode="auto">
          <a:xfrm>
            <a:off x="228600" y="1143000"/>
            <a:ext cx="88392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endParaRPr lang="es-ES_tradnl" sz="2400" dirty="0">
              <a:latin typeface="Arial" pitchFamily="34" charset="0"/>
            </a:endParaRPr>
          </a:p>
          <a:p>
            <a:pPr algn="just">
              <a:spcBef>
                <a:spcPct val="0"/>
              </a:spcBef>
            </a:pPr>
            <a:r>
              <a:rPr lang="es-ES_tradnl" sz="2400" dirty="0">
                <a:latin typeface="Arial" pitchFamily="34" charset="0"/>
              </a:rPr>
              <a:t>1.</a:t>
            </a:r>
            <a:r>
              <a:rPr lang="es-ES_tradnl" sz="2400" b="0" dirty="0">
                <a:latin typeface="Arial" pitchFamily="34" charset="0"/>
              </a:rPr>
              <a:t> MANTENIMIENTO CORRECTIVO: Es aquel que devuelve    el equipo a sus condiciones estándares de operación después  de la ocurrencia de una falla.</a:t>
            </a:r>
          </a:p>
          <a:p>
            <a:pPr algn="just">
              <a:spcBef>
                <a:spcPct val="0"/>
              </a:spcBef>
            </a:pPr>
            <a:r>
              <a:rPr lang="es-ES_tradnl" sz="2400" b="0" dirty="0">
                <a:latin typeface="Arial" pitchFamily="34" charset="0"/>
              </a:rPr>
              <a:t>   CARACTERISTICAS:</a:t>
            </a:r>
          </a:p>
          <a:p>
            <a:pPr lvl="2" algn="just">
              <a:spcBef>
                <a:spcPct val="0"/>
              </a:spcBef>
              <a:buFont typeface="Symbol" pitchFamily="18" charset="2"/>
              <a:buChar char="·"/>
            </a:pPr>
            <a:r>
              <a:rPr lang="es-ES_tradnl" sz="2400" b="0" dirty="0">
                <a:latin typeface="Arial" pitchFamily="34" charset="0"/>
              </a:rPr>
              <a:t>Es de carácter urgente</a:t>
            </a:r>
          </a:p>
          <a:p>
            <a:pPr lvl="2" algn="just">
              <a:spcBef>
                <a:spcPct val="0"/>
              </a:spcBef>
              <a:buFont typeface="Symbol" pitchFamily="18" charset="2"/>
              <a:buChar char="·"/>
            </a:pPr>
            <a:r>
              <a:rPr lang="es-ES_tradnl" sz="2400" b="0" dirty="0">
                <a:latin typeface="Arial" pitchFamily="34" charset="0"/>
              </a:rPr>
              <a:t>Requiere solución inmediata</a:t>
            </a:r>
          </a:p>
          <a:p>
            <a:pPr lvl="2" algn="just">
              <a:spcBef>
                <a:spcPct val="0"/>
              </a:spcBef>
              <a:buFont typeface="Symbol" pitchFamily="18" charset="2"/>
              <a:buChar char="·"/>
            </a:pPr>
            <a:r>
              <a:rPr lang="es-ES_tradnl" sz="2400" b="0" dirty="0">
                <a:latin typeface="Arial" pitchFamily="34" charset="0"/>
              </a:rPr>
              <a:t>Paradas inesperadas</a:t>
            </a:r>
          </a:p>
          <a:p>
            <a:pPr lvl="2" algn="just">
              <a:spcBef>
                <a:spcPct val="0"/>
              </a:spcBef>
              <a:buFont typeface="Symbol" pitchFamily="18" charset="2"/>
              <a:buChar char="·"/>
            </a:pPr>
            <a:r>
              <a:rPr lang="es-ES_tradnl" sz="2400" b="0" dirty="0">
                <a:latin typeface="Arial" pitchFamily="34" charset="0"/>
              </a:rPr>
              <a:t>Elevados requerimientos de personal</a:t>
            </a:r>
          </a:p>
          <a:p>
            <a:pPr lvl="2" algn="just">
              <a:spcBef>
                <a:spcPct val="0"/>
              </a:spcBef>
              <a:buFont typeface="Symbol" pitchFamily="18" charset="2"/>
              <a:buChar char="·"/>
            </a:pPr>
            <a:r>
              <a:rPr lang="es-ES_tradnl" sz="2400" b="0" dirty="0">
                <a:latin typeface="Arial" pitchFamily="34" charset="0"/>
              </a:rPr>
              <a:t>Costoso para la producción</a:t>
            </a:r>
          </a:p>
          <a:p>
            <a:pPr lvl="2" algn="just">
              <a:spcBef>
                <a:spcPct val="0"/>
              </a:spcBef>
              <a:buFont typeface="Symbol" pitchFamily="18" charset="2"/>
              <a:buChar char="·"/>
            </a:pPr>
            <a:r>
              <a:rPr lang="es-ES_tradnl" sz="2400" b="0" dirty="0">
                <a:latin typeface="Arial" pitchFamily="34" charset="0"/>
              </a:rPr>
              <a:t>Daños cuantiosos al parque </a:t>
            </a:r>
            <a:r>
              <a:rPr lang="es-ES_tradnl" sz="2400" b="0" dirty="0" smtClean="0">
                <a:latin typeface="Arial" pitchFamily="34" charset="0"/>
              </a:rPr>
              <a:t>industrial</a:t>
            </a:r>
          </a:p>
          <a:p>
            <a:pPr lvl="2" algn="just">
              <a:spcBef>
                <a:spcPct val="0"/>
              </a:spcBef>
              <a:buFont typeface="Symbol" pitchFamily="18" charset="2"/>
              <a:buChar char="·"/>
            </a:pPr>
            <a:r>
              <a:rPr lang="es-ES_tradnl" sz="2400" b="0" dirty="0" smtClean="0">
                <a:latin typeface="Arial" pitchFamily="34" charset="0"/>
              </a:rPr>
              <a:t> 70 - 30</a:t>
            </a:r>
            <a:endParaRPr lang="es-ES_tradnl" sz="2400" dirty="0">
              <a:latin typeface="Arial" pitchFamily="34" charset="0"/>
            </a:endParaRPr>
          </a:p>
          <a:p>
            <a:pPr algn="l">
              <a:spcBef>
                <a:spcPct val="0"/>
              </a:spcBef>
            </a:pPr>
            <a:endParaRPr lang="es-ES_tradnl" sz="2400" b="0" dirty="0"/>
          </a:p>
        </p:txBody>
      </p:sp>
      <p:sp>
        <p:nvSpPr>
          <p:cNvPr id="577539"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TIPOS DE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7538">
                                            <p:txEl>
                                              <p:pRg st="1" end="1"/>
                                            </p:txEl>
                                          </p:spTgt>
                                        </p:tgtEl>
                                        <p:attrNameLst>
                                          <p:attrName>style.visibility</p:attrName>
                                        </p:attrNameLst>
                                      </p:cBhvr>
                                      <p:to>
                                        <p:strVal val="visible"/>
                                      </p:to>
                                    </p:set>
                                    <p:anim calcmode="lin" valueType="num">
                                      <p:cBhvr additive="base">
                                        <p:cTn id="7" dur="500" fill="hold"/>
                                        <p:tgtEl>
                                          <p:spTgt spid="5775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75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7538">
                                            <p:txEl>
                                              <p:pRg st="2" end="2"/>
                                            </p:txEl>
                                          </p:spTgt>
                                        </p:tgtEl>
                                        <p:attrNameLst>
                                          <p:attrName>style.visibility</p:attrName>
                                        </p:attrNameLst>
                                      </p:cBhvr>
                                      <p:to>
                                        <p:strVal val="visible"/>
                                      </p:to>
                                    </p:set>
                                    <p:anim calcmode="lin" valueType="num">
                                      <p:cBhvr additive="base">
                                        <p:cTn id="13" dur="500" fill="hold"/>
                                        <p:tgtEl>
                                          <p:spTgt spid="57753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75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7538">
                                            <p:txEl>
                                              <p:pRg st="3" end="3"/>
                                            </p:txEl>
                                          </p:spTgt>
                                        </p:tgtEl>
                                        <p:attrNameLst>
                                          <p:attrName>style.visibility</p:attrName>
                                        </p:attrNameLst>
                                      </p:cBhvr>
                                      <p:to>
                                        <p:strVal val="visible"/>
                                      </p:to>
                                    </p:set>
                                    <p:anim calcmode="lin" valueType="num">
                                      <p:cBhvr additive="base">
                                        <p:cTn id="19" dur="500" fill="hold"/>
                                        <p:tgtEl>
                                          <p:spTgt spid="57753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75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7538">
                                            <p:txEl>
                                              <p:pRg st="4" end="4"/>
                                            </p:txEl>
                                          </p:spTgt>
                                        </p:tgtEl>
                                        <p:attrNameLst>
                                          <p:attrName>style.visibility</p:attrName>
                                        </p:attrNameLst>
                                      </p:cBhvr>
                                      <p:to>
                                        <p:strVal val="visible"/>
                                      </p:to>
                                    </p:set>
                                    <p:anim calcmode="lin" valueType="num">
                                      <p:cBhvr additive="base">
                                        <p:cTn id="25" dur="500" fill="hold"/>
                                        <p:tgtEl>
                                          <p:spTgt spid="57753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75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7538">
                                            <p:txEl>
                                              <p:pRg st="5" end="5"/>
                                            </p:txEl>
                                          </p:spTgt>
                                        </p:tgtEl>
                                        <p:attrNameLst>
                                          <p:attrName>style.visibility</p:attrName>
                                        </p:attrNameLst>
                                      </p:cBhvr>
                                      <p:to>
                                        <p:strVal val="visible"/>
                                      </p:to>
                                    </p:set>
                                    <p:anim calcmode="lin" valueType="num">
                                      <p:cBhvr additive="base">
                                        <p:cTn id="31" dur="500" fill="hold"/>
                                        <p:tgtEl>
                                          <p:spTgt spid="57753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75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7538">
                                            <p:txEl>
                                              <p:pRg st="6" end="6"/>
                                            </p:txEl>
                                          </p:spTgt>
                                        </p:tgtEl>
                                        <p:attrNameLst>
                                          <p:attrName>style.visibility</p:attrName>
                                        </p:attrNameLst>
                                      </p:cBhvr>
                                      <p:to>
                                        <p:strVal val="visible"/>
                                      </p:to>
                                    </p:set>
                                    <p:anim calcmode="lin" valueType="num">
                                      <p:cBhvr additive="base">
                                        <p:cTn id="37" dur="500" fill="hold"/>
                                        <p:tgtEl>
                                          <p:spTgt spid="57753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753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7538">
                                            <p:txEl>
                                              <p:pRg st="7" end="7"/>
                                            </p:txEl>
                                          </p:spTgt>
                                        </p:tgtEl>
                                        <p:attrNameLst>
                                          <p:attrName>style.visibility</p:attrName>
                                        </p:attrNameLst>
                                      </p:cBhvr>
                                      <p:to>
                                        <p:strVal val="visible"/>
                                      </p:to>
                                    </p:set>
                                    <p:anim calcmode="lin" valueType="num">
                                      <p:cBhvr additive="base">
                                        <p:cTn id="43" dur="500" fill="hold"/>
                                        <p:tgtEl>
                                          <p:spTgt spid="57753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75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7538">
                                            <p:txEl>
                                              <p:pRg st="8" end="8"/>
                                            </p:txEl>
                                          </p:spTgt>
                                        </p:tgtEl>
                                        <p:attrNameLst>
                                          <p:attrName>style.visibility</p:attrName>
                                        </p:attrNameLst>
                                      </p:cBhvr>
                                      <p:to>
                                        <p:strVal val="visible"/>
                                      </p:to>
                                    </p:set>
                                    <p:anim calcmode="lin" valueType="num">
                                      <p:cBhvr additive="base">
                                        <p:cTn id="49" dur="500" fill="hold"/>
                                        <p:tgtEl>
                                          <p:spTgt spid="57753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753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7538">
                                            <p:txEl>
                                              <p:pRg st="9" end="9"/>
                                            </p:txEl>
                                          </p:spTgt>
                                        </p:tgtEl>
                                        <p:attrNameLst>
                                          <p:attrName>style.visibility</p:attrName>
                                        </p:attrNameLst>
                                      </p:cBhvr>
                                      <p:to>
                                        <p:strVal val="visible"/>
                                      </p:to>
                                    </p:set>
                                    <p:anim calcmode="lin" valueType="num">
                                      <p:cBhvr additive="base">
                                        <p:cTn id="55" dur="500" fill="hold"/>
                                        <p:tgtEl>
                                          <p:spTgt spid="577538">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7753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build="p" bldLvl="3"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2284413" y="290513"/>
            <a:ext cx="5275262" cy="1076325"/>
          </a:xfrm>
        </p:spPr>
        <p:txBody>
          <a:bodyPr/>
          <a:lstStyle/>
          <a:p>
            <a:r>
              <a:rPr lang="en-US" sz="3200" i="1">
                <a:solidFill>
                  <a:srgbClr val="CC6600"/>
                </a:solidFill>
                <a:latin typeface="Times New Roman" pitchFamily="18" charset="0"/>
              </a:rPr>
              <a:t>Consecuencias de las Fallas</a:t>
            </a:r>
          </a:p>
        </p:txBody>
      </p:sp>
      <p:sp>
        <p:nvSpPr>
          <p:cNvPr id="785411" name="Rectangle 3"/>
          <p:cNvSpPr>
            <a:spLocks noGrp="1" noChangeArrowheads="1"/>
          </p:cNvSpPr>
          <p:nvPr>
            <p:ph idx="1"/>
          </p:nvPr>
        </p:nvSpPr>
        <p:spPr>
          <a:xfrm>
            <a:off x="987425" y="2192338"/>
            <a:ext cx="7543800" cy="4114800"/>
          </a:xfrm>
        </p:spPr>
        <p:txBody>
          <a:bodyPr/>
          <a:lstStyle/>
          <a:p>
            <a:pPr lvl="2" algn="just">
              <a:buFont typeface="Symbol" pitchFamily="18" charset="2"/>
              <a:buChar char="·"/>
            </a:pPr>
            <a:r>
              <a:rPr lang="es-ES_tradnl" b="1" i="1">
                <a:solidFill>
                  <a:srgbClr val="291274"/>
                </a:solidFill>
                <a:latin typeface="Times New Roman" pitchFamily="18" charset="0"/>
              </a:rPr>
              <a:t>Consecuencias de fallas ocultas</a:t>
            </a:r>
          </a:p>
          <a:p>
            <a:pPr lvl="2" algn="just">
              <a:buFont typeface="Symbol" pitchFamily="18" charset="2"/>
              <a:buChar char="·"/>
            </a:pPr>
            <a:endParaRPr lang="es-ES_tradnl" b="1" i="1">
              <a:solidFill>
                <a:srgbClr val="291274"/>
              </a:solidFill>
              <a:latin typeface="Times New Roman" pitchFamily="18" charset="0"/>
            </a:endParaRPr>
          </a:p>
          <a:p>
            <a:pPr lvl="2" algn="just">
              <a:buFont typeface="Symbol" pitchFamily="18" charset="2"/>
              <a:buChar char="·"/>
            </a:pPr>
            <a:r>
              <a:rPr lang="es-ES_tradnl" b="1" i="1">
                <a:solidFill>
                  <a:srgbClr val="291274"/>
                </a:solidFill>
                <a:latin typeface="Times New Roman" pitchFamily="18" charset="0"/>
              </a:rPr>
              <a:t>Consecuencias en seguridad y medio ambiente</a:t>
            </a:r>
          </a:p>
          <a:p>
            <a:pPr lvl="2" algn="just">
              <a:buFont typeface="Symbol" pitchFamily="18" charset="2"/>
              <a:buChar char="·"/>
            </a:pPr>
            <a:endParaRPr lang="es-ES_tradnl" b="1" i="1">
              <a:solidFill>
                <a:srgbClr val="291274"/>
              </a:solidFill>
              <a:latin typeface="Times New Roman" pitchFamily="18" charset="0"/>
            </a:endParaRPr>
          </a:p>
          <a:p>
            <a:pPr lvl="2" algn="just">
              <a:buFont typeface="Symbol" pitchFamily="18" charset="2"/>
              <a:buChar char="·"/>
            </a:pPr>
            <a:r>
              <a:rPr lang="es-ES_tradnl" b="1" i="1">
                <a:solidFill>
                  <a:srgbClr val="291274"/>
                </a:solidFill>
                <a:latin typeface="Times New Roman" pitchFamily="18" charset="0"/>
              </a:rPr>
              <a:t>Consecuencias operacionales</a:t>
            </a:r>
          </a:p>
          <a:p>
            <a:pPr lvl="2" algn="just">
              <a:buFont typeface="Symbol" pitchFamily="18" charset="2"/>
              <a:buChar char="·"/>
            </a:pPr>
            <a:endParaRPr lang="es-ES_tradnl" b="1" i="1">
              <a:solidFill>
                <a:srgbClr val="291274"/>
              </a:solidFill>
              <a:latin typeface="Times New Roman" pitchFamily="18" charset="0"/>
            </a:endParaRPr>
          </a:p>
          <a:p>
            <a:pPr lvl="2" algn="just">
              <a:buFont typeface="Symbol" pitchFamily="18" charset="2"/>
              <a:buChar char="·"/>
            </a:pPr>
            <a:r>
              <a:rPr lang="es-ES_tradnl" b="1" i="1">
                <a:solidFill>
                  <a:srgbClr val="291274"/>
                </a:solidFill>
                <a:latin typeface="Times New Roman" pitchFamily="18" charset="0"/>
              </a:rPr>
              <a:t>Consecuencias no operacionales</a:t>
            </a:r>
            <a:endParaRPr lang="en-US" b="1" i="1">
              <a:solidFill>
                <a:srgbClr val="291274"/>
              </a:solidFill>
              <a:latin typeface="Times New Roman" pitchFamily="18" charset="0"/>
            </a:endParaRPr>
          </a:p>
        </p:txBody>
      </p:sp>
      <p:sp>
        <p:nvSpPr>
          <p:cNvPr id="5" name="5 Marcador de número de diapositiva"/>
          <p:cNvSpPr>
            <a:spLocks noGrp="1"/>
          </p:cNvSpPr>
          <p:nvPr>
            <p:ph type="sldNum" sz="quarter" idx="12"/>
          </p:nvPr>
        </p:nvSpPr>
        <p:spPr/>
        <p:txBody>
          <a:bodyPr/>
          <a:lstStyle/>
          <a:p>
            <a:fld id="{B8F9F23A-8B08-46F3-A23E-015876BDC574}" type="slidenum">
              <a:rPr lang="en-US"/>
              <a:pPr/>
              <a:t>70</a:t>
            </a:fld>
            <a:endParaRPr lang="en-US"/>
          </a:p>
        </p:txBody>
      </p:sp>
      <p:sp>
        <p:nvSpPr>
          <p:cNvPr id="785412" name="AutoShape 4">
            <a:hlinkClick r:id="rId2" action="ppaction://hlinksldjump"/>
          </p:cNvPr>
          <p:cNvSpPr>
            <a:spLocks noChangeArrowheads="1"/>
          </p:cNvSpPr>
          <p:nvPr/>
        </p:nvSpPr>
        <p:spPr bwMode="auto">
          <a:xfrm>
            <a:off x="8348663" y="6532563"/>
            <a:ext cx="384175" cy="325437"/>
          </a:xfrm>
          <a:prstGeom prst="rightArrow">
            <a:avLst>
              <a:gd name="adj1" fmla="val 50000"/>
              <a:gd name="adj2" fmla="val 29512"/>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759910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s-ES_tradnl" sz="2800" dirty="0">
                <a:latin typeface="Arial" pitchFamily="34" charset="0"/>
              </a:rPr>
              <a:t>CONSECUENCIAS DE LAS FALLAS</a:t>
            </a:r>
            <a:endParaRPr lang="es-ES_tradnl" dirty="0">
              <a:latin typeface="Arial" pitchFamily="34" charset="0"/>
            </a:endParaRPr>
          </a:p>
        </p:txBody>
      </p:sp>
      <p:sp>
        <p:nvSpPr>
          <p:cNvPr id="601091" name="Rectangle 3"/>
          <p:cNvSpPr>
            <a:spLocks noGrp="1" noChangeArrowheads="1"/>
          </p:cNvSpPr>
          <p:nvPr>
            <p:ph idx="1"/>
          </p:nvPr>
        </p:nvSpPr>
        <p:spPr>
          <a:xfrm>
            <a:off x="381000" y="1600200"/>
            <a:ext cx="8534400" cy="4171950"/>
          </a:xfrm>
        </p:spPr>
        <p:txBody>
          <a:bodyPr>
            <a:normAutofit lnSpcReduction="10000"/>
          </a:bodyPr>
          <a:lstStyle/>
          <a:p>
            <a:pPr algn="just"/>
            <a:r>
              <a:rPr lang="es-ES_tradnl" sz="1800" dirty="0"/>
              <a:t>Cada vez que ocurre una falla la organización se afecta de alguna manera, pero en </a:t>
            </a:r>
            <a:r>
              <a:rPr lang="es-ES_tradnl" sz="1800" dirty="0" smtClean="0"/>
              <a:t>cada. </a:t>
            </a:r>
            <a:r>
              <a:rPr lang="es-ES_tradnl" sz="1800" dirty="0"/>
              <a:t>caso los efectos son diferentes, ellas pueden afectar la calidad del producto, el servicio al cliente, la seguridad, el medio ambiente y la reparación de la falla se toma algún tiempo y tiene algún costo</a:t>
            </a:r>
          </a:p>
          <a:p>
            <a:pPr algn="just"/>
            <a:r>
              <a:rPr lang="es-ES_tradnl" sz="1800" dirty="0"/>
              <a:t>Las </a:t>
            </a:r>
            <a:r>
              <a:rPr lang="es-ES_tradnl" sz="1800" b="1" dirty="0"/>
              <a:t>consecuencias</a:t>
            </a:r>
            <a:r>
              <a:rPr lang="es-ES_tradnl" sz="1800" dirty="0"/>
              <a:t> de las fallas </a:t>
            </a:r>
            <a:r>
              <a:rPr lang="es-ES_tradnl" sz="1800" b="1" dirty="0"/>
              <a:t>son más importantes que sus características técnicas.</a:t>
            </a:r>
          </a:p>
          <a:p>
            <a:pPr algn="just"/>
            <a:r>
              <a:rPr lang="es-ES_tradnl" sz="1800" b="1" dirty="0"/>
              <a:t>En general, la idea del mantenimiento proactivo no es prevenir la ocurrencia de la falla per sé sino el evitar o reducir las consecuencias de la misma.</a:t>
            </a:r>
          </a:p>
          <a:p>
            <a:pPr algn="just"/>
            <a:r>
              <a:rPr lang="es-ES_tradnl" sz="1800" dirty="0"/>
              <a:t>Para una clasificación de las consecuencias se deben primero </a:t>
            </a:r>
            <a:r>
              <a:rPr lang="es-ES_tradnl" sz="1800" b="1" dirty="0"/>
              <a:t>definir las funciones como evidentes y ocultas:</a:t>
            </a:r>
          </a:p>
          <a:p>
            <a:pPr lvl="1" algn="just"/>
            <a:r>
              <a:rPr lang="es-ES_tradnl" sz="1600" dirty="0"/>
              <a:t>Una función evidente es aquella cuya falla será, por si misma, eventual e inevitablemente evidente al operador bajo circunstancias normales.</a:t>
            </a:r>
          </a:p>
          <a:p>
            <a:pPr lvl="1" algn="just"/>
            <a:r>
              <a:rPr lang="es-ES_tradnl" sz="1600" dirty="0"/>
              <a:t>Una función oculta es aquella cuya falla no se hará evidente al operador bajo circunstancias normales, si ocurre por si misma.</a:t>
            </a:r>
          </a:p>
        </p:txBody>
      </p:sp>
      <p:sp>
        <p:nvSpPr>
          <p:cNvPr id="4" name="5 Marcador de número de diapositiva"/>
          <p:cNvSpPr>
            <a:spLocks noGrp="1"/>
          </p:cNvSpPr>
          <p:nvPr>
            <p:ph type="sldNum" sz="quarter" idx="12"/>
          </p:nvPr>
        </p:nvSpPr>
        <p:spPr/>
        <p:txBody>
          <a:bodyPr/>
          <a:lstStyle/>
          <a:p>
            <a:fld id="{713C7C59-7371-40D0-BF2C-7A497E6B04E2}" type="slidenum">
              <a:rPr lang="en-US"/>
              <a:pPr/>
              <a:t>71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1090"/>
                                        </p:tgtEl>
                                        <p:attrNameLst>
                                          <p:attrName>style.visibility</p:attrName>
                                        </p:attrNameLst>
                                      </p:cBhvr>
                                      <p:to>
                                        <p:strVal val="visible"/>
                                      </p:to>
                                    </p:set>
                                    <p:anim calcmode="lin" valueType="num">
                                      <p:cBhvr additive="base">
                                        <p:cTn id="7" dur="500" fill="hold"/>
                                        <p:tgtEl>
                                          <p:spTgt spid="601090"/>
                                        </p:tgtEl>
                                        <p:attrNameLst>
                                          <p:attrName>ppt_x</p:attrName>
                                        </p:attrNameLst>
                                      </p:cBhvr>
                                      <p:tavLst>
                                        <p:tav tm="0">
                                          <p:val>
                                            <p:strVal val="0-#ppt_w/2"/>
                                          </p:val>
                                        </p:tav>
                                        <p:tav tm="100000">
                                          <p:val>
                                            <p:strVal val="#ppt_x"/>
                                          </p:val>
                                        </p:tav>
                                      </p:tavLst>
                                    </p:anim>
                                    <p:anim calcmode="lin" valueType="num">
                                      <p:cBhvr additive="base">
                                        <p:cTn id="8" dur="500" fill="hold"/>
                                        <p:tgtEl>
                                          <p:spTgt spid="6010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1091">
                                            <p:txEl>
                                              <p:pRg st="0" end="0"/>
                                            </p:txEl>
                                          </p:spTgt>
                                        </p:tgtEl>
                                        <p:attrNameLst>
                                          <p:attrName>style.visibility</p:attrName>
                                        </p:attrNameLst>
                                      </p:cBhvr>
                                      <p:to>
                                        <p:strVal val="visible"/>
                                      </p:to>
                                    </p:set>
                                    <p:anim calcmode="lin" valueType="num">
                                      <p:cBhvr additive="base">
                                        <p:cTn id="13" dur="500" fill="hold"/>
                                        <p:tgtEl>
                                          <p:spTgt spid="6010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1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1091">
                                            <p:txEl>
                                              <p:pRg st="1" end="1"/>
                                            </p:txEl>
                                          </p:spTgt>
                                        </p:tgtEl>
                                        <p:attrNameLst>
                                          <p:attrName>style.visibility</p:attrName>
                                        </p:attrNameLst>
                                      </p:cBhvr>
                                      <p:to>
                                        <p:strVal val="visible"/>
                                      </p:to>
                                    </p:set>
                                    <p:anim calcmode="lin" valueType="num">
                                      <p:cBhvr additive="base">
                                        <p:cTn id="19" dur="500" fill="hold"/>
                                        <p:tgtEl>
                                          <p:spTgt spid="6010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1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1091">
                                            <p:txEl>
                                              <p:pRg st="2" end="2"/>
                                            </p:txEl>
                                          </p:spTgt>
                                        </p:tgtEl>
                                        <p:attrNameLst>
                                          <p:attrName>style.visibility</p:attrName>
                                        </p:attrNameLst>
                                      </p:cBhvr>
                                      <p:to>
                                        <p:strVal val="visible"/>
                                      </p:to>
                                    </p:set>
                                    <p:anim calcmode="lin" valueType="num">
                                      <p:cBhvr additive="base">
                                        <p:cTn id="25" dur="500" fill="hold"/>
                                        <p:tgtEl>
                                          <p:spTgt spid="6010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1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1091">
                                            <p:txEl>
                                              <p:pRg st="3" end="3"/>
                                            </p:txEl>
                                          </p:spTgt>
                                        </p:tgtEl>
                                        <p:attrNameLst>
                                          <p:attrName>style.visibility</p:attrName>
                                        </p:attrNameLst>
                                      </p:cBhvr>
                                      <p:to>
                                        <p:strVal val="visible"/>
                                      </p:to>
                                    </p:set>
                                    <p:anim calcmode="lin" valueType="num">
                                      <p:cBhvr additive="base">
                                        <p:cTn id="31" dur="500" fill="hold"/>
                                        <p:tgtEl>
                                          <p:spTgt spid="6010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10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1091">
                                            <p:txEl>
                                              <p:pRg st="4" end="4"/>
                                            </p:txEl>
                                          </p:spTgt>
                                        </p:tgtEl>
                                        <p:attrNameLst>
                                          <p:attrName>style.visibility</p:attrName>
                                        </p:attrNameLst>
                                      </p:cBhvr>
                                      <p:to>
                                        <p:strVal val="visible"/>
                                      </p:to>
                                    </p:set>
                                    <p:anim calcmode="lin" valueType="num">
                                      <p:cBhvr additive="base">
                                        <p:cTn id="37" dur="500" fill="hold"/>
                                        <p:tgtEl>
                                          <p:spTgt spid="60109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10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1091">
                                            <p:txEl>
                                              <p:pRg st="5" end="5"/>
                                            </p:txEl>
                                          </p:spTgt>
                                        </p:tgtEl>
                                        <p:attrNameLst>
                                          <p:attrName>style.visibility</p:attrName>
                                        </p:attrNameLst>
                                      </p:cBhvr>
                                      <p:to>
                                        <p:strVal val="visible"/>
                                      </p:to>
                                    </p:set>
                                    <p:anim calcmode="lin" valueType="num">
                                      <p:cBhvr additive="base">
                                        <p:cTn id="43" dur="500" fill="hold"/>
                                        <p:tgtEl>
                                          <p:spTgt spid="60109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10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animBg="1" autoUpdateAnimBg="0"/>
      <p:bldP spid="601091" grpId="0" build="p" bldLvl="5"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s-ES_tradnl" sz="2800">
                <a:latin typeface="Arial" pitchFamily="34" charset="0"/>
              </a:rPr>
              <a:t>CONSECUENCIAS DE LAS FALLAS</a:t>
            </a:r>
            <a:endParaRPr lang="es-ES_tradnl">
              <a:latin typeface="Arial" pitchFamily="34" charset="0"/>
            </a:endParaRPr>
          </a:p>
        </p:txBody>
      </p:sp>
      <p:sp>
        <p:nvSpPr>
          <p:cNvPr id="602115" name="Rectangle 3"/>
          <p:cNvSpPr>
            <a:spLocks noGrp="1" noChangeArrowheads="1"/>
          </p:cNvSpPr>
          <p:nvPr>
            <p:ph idx="1"/>
          </p:nvPr>
        </p:nvSpPr>
        <p:spPr>
          <a:xfrm>
            <a:off x="381000" y="1600200"/>
            <a:ext cx="8178800" cy="4171950"/>
          </a:xfrm>
        </p:spPr>
        <p:txBody>
          <a:bodyPr>
            <a:normAutofit/>
          </a:bodyPr>
          <a:lstStyle/>
          <a:p>
            <a:pPr>
              <a:buFontTx/>
              <a:buNone/>
            </a:pPr>
            <a:r>
              <a:rPr lang="es-ES_tradnl" sz="1800" dirty="0"/>
              <a:t>CLASIFICACION</a:t>
            </a:r>
          </a:p>
          <a:p>
            <a:r>
              <a:rPr lang="es-ES_tradnl" sz="1800" dirty="0"/>
              <a:t>RCM clasifica las consecuencias de las fallas en cuatro grupos:</a:t>
            </a:r>
          </a:p>
          <a:p>
            <a:pPr lvl="2" algn="just">
              <a:buFont typeface="Symbol" pitchFamily="18" charset="2"/>
              <a:buChar char="·"/>
            </a:pPr>
            <a:r>
              <a:rPr lang="es-ES_tradnl" sz="1800" b="1" u="sng" dirty="0"/>
              <a:t>Consecuencias de fallas ocultas</a:t>
            </a:r>
            <a:r>
              <a:rPr lang="es-ES_tradnl" sz="1800" dirty="0"/>
              <a:t>: Fallas ocultas son aquellas que no tienen un impacto directo, pero exponen al equipo a una FALLA MULTIPLE con consecuencias serias y a menudo catastróficas.( la mayoría de estas fallas están asociadas con los dispositivos de protección)</a:t>
            </a:r>
          </a:p>
          <a:p>
            <a:pPr lvl="2" algn="just">
              <a:buFont typeface="Symbol" pitchFamily="18" charset="2"/>
              <a:buChar char="·"/>
            </a:pPr>
            <a:r>
              <a:rPr lang="es-ES_tradnl" sz="1800" b="1" u="sng" dirty="0"/>
              <a:t>Consecuencias en seguridad y medio ambiente</a:t>
            </a:r>
            <a:r>
              <a:rPr lang="es-ES_tradnl" sz="1800" dirty="0"/>
              <a:t>: Una falla tiene consecuencias en seguridad si puede herir o matar a alguien y tiene consecuencias ambientales si viola alguna norma local, regional, nacional o mundial sobre el medio ambiente.</a:t>
            </a:r>
          </a:p>
        </p:txBody>
      </p:sp>
      <p:sp>
        <p:nvSpPr>
          <p:cNvPr id="4" name="5 Marcador de número de diapositiva"/>
          <p:cNvSpPr>
            <a:spLocks noGrp="1"/>
          </p:cNvSpPr>
          <p:nvPr>
            <p:ph type="sldNum" sz="quarter" idx="12"/>
          </p:nvPr>
        </p:nvSpPr>
        <p:spPr/>
        <p:txBody>
          <a:bodyPr/>
          <a:lstStyle/>
          <a:p>
            <a:fld id="{F2E53227-51A6-4220-8DA6-253EEBED9D0D}" type="slidenum">
              <a:rPr lang="en-US"/>
              <a:pPr/>
              <a:t>72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2114"/>
                                        </p:tgtEl>
                                        <p:attrNameLst>
                                          <p:attrName>style.visibility</p:attrName>
                                        </p:attrNameLst>
                                      </p:cBhvr>
                                      <p:to>
                                        <p:strVal val="visible"/>
                                      </p:to>
                                    </p:set>
                                    <p:anim calcmode="lin" valueType="num">
                                      <p:cBhvr additive="base">
                                        <p:cTn id="7" dur="500" fill="hold"/>
                                        <p:tgtEl>
                                          <p:spTgt spid="602114"/>
                                        </p:tgtEl>
                                        <p:attrNameLst>
                                          <p:attrName>ppt_x</p:attrName>
                                        </p:attrNameLst>
                                      </p:cBhvr>
                                      <p:tavLst>
                                        <p:tav tm="0">
                                          <p:val>
                                            <p:strVal val="0-#ppt_w/2"/>
                                          </p:val>
                                        </p:tav>
                                        <p:tav tm="100000">
                                          <p:val>
                                            <p:strVal val="#ppt_x"/>
                                          </p:val>
                                        </p:tav>
                                      </p:tavLst>
                                    </p:anim>
                                    <p:anim calcmode="lin" valueType="num">
                                      <p:cBhvr additive="base">
                                        <p:cTn id="8" dur="500" fill="hold"/>
                                        <p:tgtEl>
                                          <p:spTgt spid="602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2115">
                                            <p:txEl>
                                              <p:pRg st="0" end="0"/>
                                            </p:txEl>
                                          </p:spTgt>
                                        </p:tgtEl>
                                        <p:attrNameLst>
                                          <p:attrName>style.visibility</p:attrName>
                                        </p:attrNameLst>
                                      </p:cBhvr>
                                      <p:to>
                                        <p:strVal val="visible"/>
                                      </p:to>
                                    </p:set>
                                    <p:anim calcmode="lin" valueType="num">
                                      <p:cBhvr additive="base">
                                        <p:cTn id="13" dur="500" fill="hold"/>
                                        <p:tgtEl>
                                          <p:spTgt spid="6021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2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2115">
                                            <p:txEl>
                                              <p:pRg st="1" end="1"/>
                                            </p:txEl>
                                          </p:spTgt>
                                        </p:tgtEl>
                                        <p:attrNameLst>
                                          <p:attrName>style.visibility</p:attrName>
                                        </p:attrNameLst>
                                      </p:cBhvr>
                                      <p:to>
                                        <p:strVal val="visible"/>
                                      </p:to>
                                    </p:set>
                                    <p:anim calcmode="lin" valueType="num">
                                      <p:cBhvr additive="base">
                                        <p:cTn id="19" dur="500" fill="hold"/>
                                        <p:tgtEl>
                                          <p:spTgt spid="6021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2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2115">
                                            <p:txEl>
                                              <p:pRg st="2" end="2"/>
                                            </p:txEl>
                                          </p:spTgt>
                                        </p:tgtEl>
                                        <p:attrNameLst>
                                          <p:attrName>style.visibility</p:attrName>
                                        </p:attrNameLst>
                                      </p:cBhvr>
                                      <p:to>
                                        <p:strVal val="visible"/>
                                      </p:to>
                                    </p:set>
                                    <p:anim calcmode="lin" valueType="num">
                                      <p:cBhvr additive="base">
                                        <p:cTn id="25" dur="500" fill="hold"/>
                                        <p:tgtEl>
                                          <p:spTgt spid="6021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2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2115">
                                            <p:txEl>
                                              <p:pRg st="3" end="3"/>
                                            </p:txEl>
                                          </p:spTgt>
                                        </p:tgtEl>
                                        <p:attrNameLst>
                                          <p:attrName>style.visibility</p:attrName>
                                        </p:attrNameLst>
                                      </p:cBhvr>
                                      <p:to>
                                        <p:strVal val="visible"/>
                                      </p:to>
                                    </p:set>
                                    <p:anim calcmode="lin" valueType="num">
                                      <p:cBhvr additive="base">
                                        <p:cTn id="31" dur="500" fill="hold"/>
                                        <p:tgtEl>
                                          <p:spTgt spid="6021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2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animBg="1" autoUpdateAnimBg="0"/>
      <p:bldP spid="602115" grpId="0" build="p" bldLvl="5"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3206" name="Rectangle 70"/>
          <p:cNvSpPr>
            <a:spLocks noGrp="1" noChangeArrowheads="1"/>
          </p:cNvSpPr>
          <p:nvPr>
            <p:ph type="title"/>
          </p:nvPr>
        </p:nvSpPr>
        <p:spPr>
          <a:ln/>
        </p:spPr>
        <p:txBody>
          <a:bodyPr/>
          <a:lstStyle/>
          <a:p>
            <a:r>
              <a:rPr lang="es-ES_tradnl" sz="2800">
                <a:latin typeface="Arial" pitchFamily="34" charset="0"/>
              </a:rPr>
              <a:t>CONSECUENCIAS DE LAS FALLAS</a:t>
            </a:r>
          </a:p>
        </p:txBody>
      </p:sp>
      <p:sp>
        <p:nvSpPr>
          <p:cNvPr id="603139" name="Rectangle 3"/>
          <p:cNvSpPr>
            <a:spLocks noGrp="1" noChangeArrowheads="1"/>
          </p:cNvSpPr>
          <p:nvPr>
            <p:ph idx="1"/>
          </p:nvPr>
        </p:nvSpPr>
        <p:spPr/>
        <p:txBody>
          <a:bodyPr>
            <a:normAutofit/>
          </a:bodyPr>
          <a:lstStyle/>
          <a:p>
            <a:pPr>
              <a:buFont typeface="Symbol" pitchFamily="18" charset="2"/>
              <a:buNone/>
            </a:pPr>
            <a:r>
              <a:rPr lang="es-ES_tradnl" sz="1800" dirty="0"/>
              <a:t>Clases de consecuencias en RCM (Cont.)</a:t>
            </a:r>
          </a:p>
          <a:p>
            <a:pPr lvl="2">
              <a:buFont typeface="Symbol" pitchFamily="18" charset="2"/>
              <a:buChar char="·"/>
            </a:pPr>
            <a:r>
              <a:rPr lang="es-ES_tradnl" sz="1800" b="1" u="sng" dirty="0"/>
              <a:t>Consecuencias operacionales</a:t>
            </a:r>
            <a:r>
              <a:rPr lang="es-ES_tradnl" sz="1800" dirty="0"/>
              <a:t>: Una falla tiene consecuencias operacionales, si afecta la producción (productividad, calidad del producto, costos de operación, servicio al cliente,..)</a:t>
            </a:r>
          </a:p>
          <a:p>
            <a:pPr lvl="2">
              <a:buFont typeface="Symbol" pitchFamily="18" charset="2"/>
              <a:buChar char="·"/>
            </a:pPr>
            <a:r>
              <a:rPr lang="es-ES_tradnl" sz="1800" b="1" u="sng" dirty="0"/>
              <a:t>Consecuencias no </a:t>
            </a:r>
            <a:r>
              <a:rPr lang="es-ES_tradnl" sz="1800" b="1" u="sng" dirty="0" err="1"/>
              <a:t>operacionales</a:t>
            </a:r>
            <a:r>
              <a:rPr lang="es-ES_tradnl" sz="1800" dirty="0" err="1"/>
              <a:t>:Son</a:t>
            </a:r>
            <a:r>
              <a:rPr lang="es-ES_tradnl" sz="1800" dirty="0"/>
              <a:t> fallas evidentes que no afectan la seguridad ni la producción y el único costo directo es el de su reparación.</a:t>
            </a:r>
          </a:p>
          <a:p>
            <a:pPr>
              <a:buFont typeface="Symbol" pitchFamily="18" charset="2"/>
              <a:buNone/>
            </a:pPr>
            <a:r>
              <a:rPr lang="es-ES_tradnl" sz="1800" dirty="0"/>
              <a:t>	Sin embargo, antes de cualquier consideración de consecuencias el RCM reconoce la existencia de fallas que no tienen consecuencia aparente alguna cuando suceden independientemente. Reconoce que es preciso tratar estos casos especiales individualmente. Son las llamadas fallas ocultas.</a:t>
            </a:r>
          </a:p>
          <a:p>
            <a:endParaRPr lang="es-ES_tradnl" dirty="0"/>
          </a:p>
        </p:txBody>
      </p:sp>
      <p:sp>
        <p:nvSpPr>
          <p:cNvPr id="4" name="5 Marcador de número de diapositiva"/>
          <p:cNvSpPr>
            <a:spLocks noGrp="1"/>
          </p:cNvSpPr>
          <p:nvPr>
            <p:ph type="sldNum" sz="quarter" idx="12"/>
          </p:nvPr>
        </p:nvSpPr>
        <p:spPr/>
        <p:txBody>
          <a:bodyPr/>
          <a:lstStyle/>
          <a:p>
            <a:fld id="{8590C50F-4A6E-4559-9B6F-FC0FC3D14AF4}" type="slidenum">
              <a:rPr lang="en-US"/>
              <a:pPr/>
              <a:t>73</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3139">
                                            <p:txEl>
                                              <p:pRg st="0" end="0"/>
                                            </p:txEl>
                                          </p:spTgt>
                                        </p:tgtEl>
                                        <p:attrNameLst>
                                          <p:attrName>style.visibility</p:attrName>
                                        </p:attrNameLst>
                                      </p:cBhvr>
                                      <p:to>
                                        <p:strVal val="visible"/>
                                      </p:to>
                                    </p:set>
                                    <p:anim calcmode="lin" valueType="num">
                                      <p:cBhvr additive="base">
                                        <p:cTn id="7" dur="500" fill="hold"/>
                                        <p:tgtEl>
                                          <p:spTgt spid="603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3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3139">
                                            <p:txEl>
                                              <p:pRg st="1" end="1"/>
                                            </p:txEl>
                                          </p:spTgt>
                                        </p:tgtEl>
                                        <p:attrNameLst>
                                          <p:attrName>style.visibility</p:attrName>
                                        </p:attrNameLst>
                                      </p:cBhvr>
                                      <p:to>
                                        <p:strVal val="visible"/>
                                      </p:to>
                                    </p:set>
                                    <p:anim calcmode="lin" valueType="num">
                                      <p:cBhvr additive="base">
                                        <p:cTn id="13" dur="500" fill="hold"/>
                                        <p:tgtEl>
                                          <p:spTgt spid="603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3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3139">
                                            <p:txEl>
                                              <p:pRg st="2" end="2"/>
                                            </p:txEl>
                                          </p:spTgt>
                                        </p:tgtEl>
                                        <p:attrNameLst>
                                          <p:attrName>style.visibility</p:attrName>
                                        </p:attrNameLst>
                                      </p:cBhvr>
                                      <p:to>
                                        <p:strVal val="visible"/>
                                      </p:to>
                                    </p:set>
                                    <p:anim calcmode="lin" valueType="num">
                                      <p:cBhvr additive="base">
                                        <p:cTn id="19" dur="500" fill="hold"/>
                                        <p:tgtEl>
                                          <p:spTgt spid="603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3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3139">
                                            <p:txEl>
                                              <p:pRg st="3" end="3"/>
                                            </p:txEl>
                                          </p:spTgt>
                                        </p:tgtEl>
                                        <p:attrNameLst>
                                          <p:attrName>style.visibility</p:attrName>
                                        </p:attrNameLst>
                                      </p:cBhvr>
                                      <p:to>
                                        <p:strVal val="visible"/>
                                      </p:to>
                                    </p:set>
                                    <p:anim calcmode="lin" valueType="num">
                                      <p:cBhvr additive="base">
                                        <p:cTn id="25" dur="500" fill="hold"/>
                                        <p:tgtEl>
                                          <p:spTgt spid="603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3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3206"/>
                                        </p:tgtEl>
                                        <p:attrNameLst>
                                          <p:attrName>style.visibility</p:attrName>
                                        </p:attrNameLst>
                                      </p:cBhvr>
                                      <p:to>
                                        <p:strVal val="visible"/>
                                      </p:to>
                                    </p:set>
                                    <p:anim calcmode="lin" valueType="num">
                                      <p:cBhvr additive="base">
                                        <p:cTn id="31" dur="500" fill="hold"/>
                                        <p:tgtEl>
                                          <p:spTgt spid="603206"/>
                                        </p:tgtEl>
                                        <p:attrNameLst>
                                          <p:attrName>ppt_x</p:attrName>
                                        </p:attrNameLst>
                                      </p:cBhvr>
                                      <p:tavLst>
                                        <p:tav tm="0">
                                          <p:val>
                                            <p:strVal val="0-#ppt_w/2"/>
                                          </p:val>
                                        </p:tav>
                                        <p:tav tm="100000">
                                          <p:val>
                                            <p:strVal val="#ppt_x"/>
                                          </p:val>
                                        </p:tav>
                                      </p:tavLst>
                                    </p:anim>
                                    <p:anim calcmode="lin" valueType="num">
                                      <p:cBhvr additive="base">
                                        <p:cTn id="32" dur="500" fill="hold"/>
                                        <p:tgtEl>
                                          <p:spTgt spid="603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206" grpId="0" animBg="1" autoUpdateAnimBg="0"/>
      <p:bldP spid="603139" grpId="0" build="p" bldLvl="5"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s-ES_tradnl" sz="2800">
                <a:latin typeface="Arial" pitchFamily="34" charset="0"/>
              </a:rPr>
              <a:t>FALLAS OCULTAS</a:t>
            </a:r>
            <a:endParaRPr lang="es-ES_tradnl"/>
          </a:p>
        </p:txBody>
      </p:sp>
      <p:sp>
        <p:nvSpPr>
          <p:cNvPr id="604163" name="Rectangle 3"/>
          <p:cNvSpPr>
            <a:spLocks noGrp="1" noChangeArrowheads="1"/>
          </p:cNvSpPr>
          <p:nvPr>
            <p:ph idx="1"/>
          </p:nvPr>
        </p:nvSpPr>
        <p:spPr/>
        <p:txBody>
          <a:bodyPr>
            <a:normAutofit/>
          </a:bodyPr>
          <a:lstStyle/>
          <a:p>
            <a:pPr algn="just"/>
            <a:r>
              <a:rPr lang="es-ES_tradnl" sz="1800" dirty="0"/>
              <a:t>Una función oculta es aquella cuya falla no es detectable por los operarios bajo circunstancias normales, si se produce por sí sola.</a:t>
            </a:r>
          </a:p>
          <a:p>
            <a:pPr algn="just"/>
            <a:r>
              <a:rPr lang="es-ES_tradnl" sz="1800" dirty="0"/>
              <a:t>La única consecuencia de una falla oculta es un riesgo mayor a que ocurra una falla múltiple.</a:t>
            </a:r>
          </a:p>
          <a:p>
            <a:pPr algn="just"/>
            <a:r>
              <a:rPr lang="es-ES_tradnl" sz="1800" dirty="0"/>
              <a:t>El esfuerzo que se ha de realizar para evitar una falla oculta dependerá de las consecuencias de la falla múltiple.</a:t>
            </a:r>
          </a:p>
          <a:p>
            <a:pPr algn="just"/>
            <a:r>
              <a:rPr lang="es-ES_tradnl" sz="1800" dirty="0"/>
              <a:t>Ejemplos:</a:t>
            </a:r>
          </a:p>
          <a:p>
            <a:pPr lvl="1" algn="just"/>
            <a:r>
              <a:rPr lang="es-ES_tradnl" sz="1600" dirty="0"/>
              <a:t>La falla de una bomba redundante en un sistema.</a:t>
            </a:r>
          </a:p>
          <a:p>
            <a:pPr lvl="1" algn="just"/>
            <a:r>
              <a:rPr lang="es-ES_tradnl" sz="1600" dirty="0"/>
              <a:t>El bombillo de una alarma luminosa en un tablero de control.</a:t>
            </a:r>
          </a:p>
          <a:p>
            <a:pPr algn="just"/>
            <a:r>
              <a:rPr lang="es-ES_tradnl" sz="1800" dirty="0"/>
              <a:t>Ejercicios</a:t>
            </a:r>
            <a:endParaRPr lang="es-ES_tradnl" dirty="0"/>
          </a:p>
        </p:txBody>
      </p:sp>
      <p:sp>
        <p:nvSpPr>
          <p:cNvPr id="4" name="5 Marcador de número de diapositiva"/>
          <p:cNvSpPr>
            <a:spLocks noGrp="1"/>
          </p:cNvSpPr>
          <p:nvPr>
            <p:ph type="sldNum" sz="quarter" idx="12"/>
          </p:nvPr>
        </p:nvSpPr>
        <p:spPr/>
        <p:txBody>
          <a:bodyPr/>
          <a:lstStyle/>
          <a:p>
            <a:fld id="{2F475033-9CEA-4739-B1DF-D1B40D0FCD80}" type="slidenum">
              <a:rPr lang="en-US"/>
              <a:pPr/>
              <a:t>74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62"/>
                                        </p:tgtEl>
                                        <p:attrNameLst>
                                          <p:attrName>style.visibility</p:attrName>
                                        </p:attrNameLst>
                                      </p:cBhvr>
                                      <p:to>
                                        <p:strVal val="visible"/>
                                      </p:to>
                                    </p:set>
                                    <p:anim calcmode="lin" valueType="num">
                                      <p:cBhvr additive="base">
                                        <p:cTn id="7" dur="500" fill="hold"/>
                                        <p:tgtEl>
                                          <p:spTgt spid="604162"/>
                                        </p:tgtEl>
                                        <p:attrNameLst>
                                          <p:attrName>ppt_x</p:attrName>
                                        </p:attrNameLst>
                                      </p:cBhvr>
                                      <p:tavLst>
                                        <p:tav tm="0">
                                          <p:val>
                                            <p:strVal val="0-#ppt_w/2"/>
                                          </p:val>
                                        </p:tav>
                                        <p:tav tm="100000">
                                          <p:val>
                                            <p:strVal val="#ppt_x"/>
                                          </p:val>
                                        </p:tav>
                                      </p:tavLst>
                                    </p:anim>
                                    <p:anim calcmode="lin" valueType="num">
                                      <p:cBhvr additive="base">
                                        <p:cTn id="8" dur="500" fill="hold"/>
                                        <p:tgtEl>
                                          <p:spTgt spid="6041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604163">
                                            <p:txEl>
                                              <p:pRg st="0" end="0"/>
                                            </p:txEl>
                                          </p:spTgt>
                                        </p:tgtEl>
                                        <p:attrNameLst>
                                          <p:attrName>style.visibility</p:attrName>
                                        </p:attrNameLst>
                                      </p:cBhvr>
                                      <p:to>
                                        <p:strVal val="visible"/>
                                      </p:to>
                                    </p:set>
                                    <p:animEffect transition="in" filter="blinds(vertical)">
                                      <p:cBhvr>
                                        <p:cTn id="13" dur="500"/>
                                        <p:tgtEl>
                                          <p:spTgt spid="6041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604163">
                                            <p:txEl>
                                              <p:pRg st="1" end="1"/>
                                            </p:txEl>
                                          </p:spTgt>
                                        </p:tgtEl>
                                        <p:attrNameLst>
                                          <p:attrName>style.visibility</p:attrName>
                                        </p:attrNameLst>
                                      </p:cBhvr>
                                      <p:to>
                                        <p:strVal val="visible"/>
                                      </p:to>
                                    </p:set>
                                    <p:animEffect transition="in" filter="blinds(vertical)">
                                      <p:cBhvr>
                                        <p:cTn id="18" dur="500"/>
                                        <p:tgtEl>
                                          <p:spTgt spid="60416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604163">
                                            <p:txEl>
                                              <p:pRg st="2" end="2"/>
                                            </p:txEl>
                                          </p:spTgt>
                                        </p:tgtEl>
                                        <p:attrNameLst>
                                          <p:attrName>style.visibility</p:attrName>
                                        </p:attrNameLst>
                                      </p:cBhvr>
                                      <p:to>
                                        <p:strVal val="visible"/>
                                      </p:to>
                                    </p:set>
                                    <p:animEffect transition="in" filter="blinds(vertical)">
                                      <p:cBhvr>
                                        <p:cTn id="23" dur="500"/>
                                        <p:tgtEl>
                                          <p:spTgt spid="6041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604163">
                                            <p:txEl>
                                              <p:pRg st="3" end="3"/>
                                            </p:txEl>
                                          </p:spTgt>
                                        </p:tgtEl>
                                        <p:attrNameLst>
                                          <p:attrName>style.visibility</p:attrName>
                                        </p:attrNameLst>
                                      </p:cBhvr>
                                      <p:to>
                                        <p:strVal val="visible"/>
                                      </p:to>
                                    </p:set>
                                    <p:animEffect transition="in" filter="blinds(vertical)">
                                      <p:cBhvr>
                                        <p:cTn id="28" dur="500"/>
                                        <p:tgtEl>
                                          <p:spTgt spid="604163">
                                            <p:txEl>
                                              <p:pRg st="3" end="3"/>
                                            </p:txEl>
                                          </p:spTgt>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604163">
                                            <p:txEl>
                                              <p:pRg st="4" end="4"/>
                                            </p:txEl>
                                          </p:spTgt>
                                        </p:tgtEl>
                                        <p:attrNameLst>
                                          <p:attrName>style.visibility</p:attrName>
                                        </p:attrNameLst>
                                      </p:cBhvr>
                                      <p:to>
                                        <p:strVal val="visible"/>
                                      </p:to>
                                    </p:set>
                                    <p:animEffect transition="in" filter="blinds(vertical)">
                                      <p:cBhvr>
                                        <p:cTn id="31" dur="500"/>
                                        <p:tgtEl>
                                          <p:spTgt spid="604163">
                                            <p:txEl>
                                              <p:pRg st="4" end="4"/>
                                            </p:txEl>
                                          </p:spTgt>
                                        </p:tgtEl>
                                      </p:cBhvr>
                                    </p:animEffect>
                                  </p:childTnLst>
                                </p:cTn>
                              </p:par>
                              <p:par>
                                <p:cTn id="32" presetID="3" presetClass="entr" presetSubtype="5" fill="hold" grpId="0" nodeType="withEffect">
                                  <p:stCondLst>
                                    <p:cond delay="0"/>
                                  </p:stCondLst>
                                  <p:childTnLst>
                                    <p:set>
                                      <p:cBhvr>
                                        <p:cTn id="33" dur="1" fill="hold">
                                          <p:stCondLst>
                                            <p:cond delay="0"/>
                                          </p:stCondLst>
                                        </p:cTn>
                                        <p:tgtEl>
                                          <p:spTgt spid="604163">
                                            <p:txEl>
                                              <p:pRg st="5" end="5"/>
                                            </p:txEl>
                                          </p:spTgt>
                                        </p:tgtEl>
                                        <p:attrNameLst>
                                          <p:attrName>style.visibility</p:attrName>
                                        </p:attrNameLst>
                                      </p:cBhvr>
                                      <p:to>
                                        <p:strVal val="visible"/>
                                      </p:to>
                                    </p:set>
                                    <p:animEffect transition="in" filter="blinds(vertical)">
                                      <p:cBhvr>
                                        <p:cTn id="34" dur="500"/>
                                        <p:tgtEl>
                                          <p:spTgt spid="60416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5" fill="hold" grpId="0" nodeType="clickEffect">
                                  <p:stCondLst>
                                    <p:cond delay="0"/>
                                  </p:stCondLst>
                                  <p:childTnLst>
                                    <p:set>
                                      <p:cBhvr>
                                        <p:cTn id="38" dur="1" fill="hold">
                                          <p:stCondLst>
                                            <p:cond delay="0"/>
                                          </p:stCondLst>
                                        </p:cTn>
                                        <p:tgtEl>
                                          <p:spTgt spid="604163">
                                            <p:txEl>
                                              <p:pRg st="6" end="6"/>
                                            </p:txEl>
                                          </p:spTgt>
                                        </p:tgtEl>
                                        <p:attrNameLst>
                                          <p:attrName>style.visibility</p:attrName>
                                        </p:attrNameLst>
                                      </p:cBhvr>
                                      <p:to>
                                        <p:strVal val="visible"/>
                                      </p:to>
                                    </p:set>
                                    <p:animEffect transition="in" filter="blinds(vertical)">
                                      <p:cBhvr>
                                        <p:cTn id="39" dur="500"/>
                                        <p:tgtEl>
                                          <p:spTgt spid="604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2" grpId="0" animBg="1" autoUpdateAnimBg="0"/>
      <p:bldP spid="60416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457200" y="152400"/>
            <a:ext cx="8229600" cy="1143000"/>
          </a:xfrm>
        </p:spPr>
        <p:txBody>
          <a:bodyPr/>
          <a:lstStyle/>
          <a:p>
            <a:r>
              <a:rPr lang="es-ES_tradnl" sz="2800" b="1" i="0" dirty="0">
                <a:solidFill>
                  <a:schemeClr val="tx1"/>
                </a:solidFill>
                <a:effectLst/>
                <a:latin typeface="Arial" pitchFamily="34" charset="0"/>
              </a:rPr>
              <a:t>LOS SIETE (7) PASOS </a:t>
            </a:r>
            <a:br>
              <a:rPr lang="es-ES_tradnl" sz="2800" b="1" i="0" dirty="0">
                <a:solidFill>
                  <a:schemeClr val="tx1"/>
                </a:solidFill>
                <a:effectLst/>
                <a:latin typeface="Arial" pitchFamily="34" charset="0"/>
              </a:rPr>
            </a:br>
            <a:r>
              <a:rPr lang="es-ES_tradnl" sz="2800" b="1" i="0" dirty="0">
                <a:solidFill>
                  <a:schemeClr val="tx1"/>
                </a:solidFill>
                <a:effectLst/>
                <a:latin typeface="Arial" pitchFamily="34" charset="0"/>
              </a:rPr>
              <a:t>PARA EL PROCESO  RCM</a:t>
            </a:r>
            <a:endParaRPr lang="en-US" sz="2800" b="1" i="0" dirty="0">
              <a:solidFill>
                <a:schemeClr val="tx1"/>
              </a:solidFill>
              <a:effectLst/>
              <a:latin typeface="Arial" pitchFamily="34" charset="0"/>
            </a:endParaRPr>
          </a:p>
        </p:txBody>
      </p:sp>
      <p:sp>
        <p:nvSpPr>
          <p:cNvPr id="644099" name="Rectangle 3"/>
          <p:cNvSpPr>
            <a:spLocks noGrp="1" noChangeArrowheads="1"/>
          </p:cNvSpPr>
          <p:nvPr>
            <p:ph idx="1"/>
          </p:nvPr>
        </p:nvSpPr>
        <p:spPr/>
        <p:txBody>
          <a:bodyPr/>
          <a:lstStyle/>
          <a:p>
            <a:pPr>
              <a:buFontTx/>
              <a:buNone/>
            </a:pPr>
            <a:endParaRPr lang="es-CO" dirty="0"/>
          </a:p>
        </p:txBody>
      </p:sp>
      <p:sp>
        <p:nvSpPr>
          <p:cNvPr id="7" name="5 Marcador de número de diapositiva"/>
          <p:cNvSpPr>
            <a:spLocks noGrp="1"/>
          </p:cNvSpPr>
          <p:nvPr>
            <p:ph type="sldNum" sz="quarter" idx="12"/>
          </p:nvPr>
        </p:nvSpPr>
        <p:spPr/>
        <p:txBody>
          <a:bodyPr/>
          <a:lstStyle/>
          <a:p>
            <a:fld id="{E573390D-DE0E-49B9-A96E-028543D2F2C3}" type="slidenum">
              <a:rPr lang="en-US"/>
              <a:pPr/>
              <a:t>75</a:t>
            </a:fld>
            <a:endParaRPr lang="en-US"/>
          </a:p>
        </p:txBody>
      </p:sp>
      <p:sp>
        <p:nvSpPr>
          <p:cNvPr id="644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s-CO"/>
          </a:p>
        </p:txBody>
      </p:sp>
      <p:graphicFrame>
        <p:nvGraphicFramePr>
          <p:cNvPr id="644100" name="Object 4"/>
          <p:cNvGraphicFramePr>
            <a:graphicFrameLocks noChangeAspect="1"/>
          </p:cNvGraphicFramePr>
          <p:nvPr>
            <p:extLst>
              <p:ext uri="{D42A27DB-BD31-4B8C-83A1-F6EECF244321}">
                <p14:modId xmlns:p14="http://schemas.microsoft.com/office/powerpoint/2010/main" xmlns="" val="1795066270"/>
              </p:ext>
            </p:extLst>
          </p:nvPr>
        </p:nvGraphicFramePr>
        <p:xfrm>
          <a:off x="304800" y="1368552"/>
          <a:ext cx="8001000" cy="5486400"/>
        </p:xfrm>
        <a:graphic>
          <a:graphicData uri="http://schemas.openxmlformats.org/presentationml/2006/ole">
            <p:oleObj spid="_x0000_s644169" name="Slide" r:id="rId3" imgW="4572042" imgH="3428869" progId="PowerPoint.Slide.8">
              <p:embed/>
            </p:oleObj>
          </a:graphicData>
        </a:graphic>
      </p:graphicFrame>
      <p:sp>
        <p:nvSpPr>
          <p:cNvPr id="644102" name="Rectangle 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s-CO"/>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sz="2800">
                <a:latin typeface="Arial" pitchFamily="34" charset="0"/>
              </a:rPr>
              <a:t>FMEA</a:t>
            </a:r>
          </a:p>
        </p:txBody>
      </p:sp>
      <p:sp>
        <p:nvSpPr>
          <p:cNvPr id="6" name="5 Marcador de número de diapositiva"/>
          <p:cNvSpPr>
            <a:spLocks noGrp="1"/>
          </p:cNvSpPr>
          <p:nvPr>
            <p:ph type="sldNum" sz="quarter" idx="12"/>
          </p:nvPr>
        </p:nvSpPr>
        <p:spPr/>
        <p:txBody>
          <a:bodyPr/>
          <a:lstStyle/>
          <a:p>
            <a:fld id="{D0EFCF58-D9B3-4232-BE91-93FD6AB10626}" type="slidenum">
              <a:rPr lang="en-US"/>
              <a:pPr/>
              <a:t>76</a:t>
            </a:fld>
            <a:endParaRPr lang="en-US"/>
          </a:p>
        </p:txBody>
      </p:sp>
      <p:sp>
        <p:nvSpPr>
          <p:cNvPr id="6451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s-CO"/>
          </a:p>
        </p:txBody>
      </p:sp>
      <p:graphicFrame>
        <p:nvGraphicFramePr>
          <p:cNvPr id="645124" name="Object 4"/>
          <p:cNvGraphicFramePr>
            <a:graphicFrameLocks noChangeAspect="1"/>
          </p:cNvGraphicFramePr>
          <p:nvPr/>
        </p:nvGraphicFramePr>
        <p:xfrm>
          <a:off x="381000" y="1047750"/>
          <a:ext cx="7848600" cy="5486400"/>
        </p:xfrm>
        <a:graphic>
          <a:graphicData uri="http://schemas.openxmlformats.org/presentationml/2006/ole">
            <p:oleObj spid="_x0000_s645193" name="Slide" r:id="rId3" imgW="4572042" imgH="3428869" progId="PowerPoint.Slide.8">
              <p:embed/>
            </p:oleObj>
          </a:graphicData>
        </a:graphic>
      </p:graphicFrame>
      <p:sp>
        <p:nvSpPr>
          <p:cNvPr id="645126" name="Rectangle 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s-CO"/>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FE263D63-F49F-41BC-AD78-BB9C2D67DB4E}" type="slidenum">
              <a:rPr lang="en-US"/>
              <a:pPr/>
              <a:t>77</a:t>
            </a:fld>
            <a:endParaRPr lang="en-US"/>
          </a:p>
        </p:txBody>
      </p:sp>
      <p:pic>
        <p:nvPicPr>
          <p:cNvPr id="607234" name="Picture 2" descr="~AUT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990600"/>
            <a:ext cx="501967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7235"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COMPORTAMIENTO DE LAS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3 Marcador de número de diapositiva"/>
          <p:cNvSpPr>
            <a:spLocks noGrp="1"/>
          </p:cNvSpPr>
          <p:nvPr>
            <p:ph type="sldNum" sz="quarter" idx="12"/>
          </p:nvPr>
        </p:nvSpPr>
        <p:spPr/>
        <p:txBody>
          <a:bodyPr/>
          <a:lstStyle/>
          <a:p>
            <a:fld id="{AF88F438-E015-4082-9CCC-3045FF31901B}" type="slidenum">
              <a:rPr lang="en-US"/>
              <a:pPr/>
              <a:t>78</a:t>
            </a:fld>
            <a:endParaRPr lang="en-US"/>
          </a:p>
        </p:txBody>
      </p:sp>
      <p:pic>
        <p:nvPicPr>
          <p:cNvPr id="608258" name="Picture 2" descr="~AUT00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143000"/>
            <a:ext cx="5486400" cy="532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8260" name="Text Box 4"/>
          <p:cNvSpPr txBox="1">
            <a:spLocks noChangeArrowheads="1"/>
          </p:cNvSpPr>
          <p:nvPr/>
        </p:nvSpPr>
        <p:spPr bwMode="auto">
          <a:xfrm>
            <a:off x="6477000" y="13716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t>BATHTUB   4%</a:t>
            </a:r>
            <a:endParaRPr lang="es-ES_tradnl" sz="2000" b="0">
              <a:solidFill>
                <a:srgbClr val="3399FF"/>
              </a:solidFill>
            </a:endParaRPr>
          </a:p>
        </p:txBody>
      </p:sp>
      <p:sp>
        <p:nvSpPr>
          <p:cNvPr id="608261" name="Text Box 5"/>
          <p:cNvSpPr txBox="1">
            <a:spLocks noChangeArrowheads="1"/>
          </p:cNvSpPr>
          <p:nvPr/>
        </p:nvSpPr>
        <p:spPr bwMode="auto">
          <a:xfrm>
            <a:off x="6400800" y="2362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t>TRADIC. 2%</a:t>
            </a:r>
          </a:p>
        </p:txBody>
      </p:sp>
      <p:sp>
        <p:nvSpPr>
          <p:cNvPr id="608262" name="Text Box 6"/>
          <p:cNvSpPr txBox="1">
            <a:spLocks noChangeArrowheads="1"/>
          </p:cNvSpPr>
          <p:nvPr/>
        </p:nvSpPr>
        <p:spPr bwMode="auto">
          <a:xfrm>
            <a:off x="6553200" y="32766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t>INCREMEN. 5%</a:t>
            </a:r>
          </a:p>
        </p:txBody>
      </p:sp>
      <p:sp>
        <p:nvSpPr>
          <p:cNvPr id="608263" name="Text Box 7"/>
          <p:cNvSpPr txBox="1">
            <a:spLocks noChangeArrowheads="1"/>
          </p:cNvSpPr>
          <p:nvPr/>
        </p:nvSpPr>
        <p:spPr bwMode="auto">
          <a:xfrm>
            <a:off x="6477000" y="3962400"/>
            <a:ext cx="2438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t>INC. PRONUN. 7%</a:t>
            </a:r>
          </a:p>
        </p:txBody>
      </p:sp>
      <p:sp>
        <p:nvSpPr>
          <p:cNvPr id="608264" name="Text Box 8"/>
          <p:cNvSpPr txBox="1">
            <a:spLocks noChangeArrowheads="1"/>
          </p:cNvSpPr>
          <p:nvPr/>
        </p:nvSpPr>
        <p:spPr bwMode="auto">
          <a:xfrm>
            <a:off x="6629400" y="49530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t>RANDOM  14%</a:t>
            </a:r>
          </a:p>
        </p:txBody>
      </p:sp>
      <p:sp>
        <p:nvSpPr>
          <p:cNvPr id="608265" name="Text Box 9"/>
          <p:cNvSpPr txBox="1">
            <a:spLocks noChangeArrowheads="1"/>
          </p:cNvSpPr>
          <p:nvPr/>
        </p:nvSpPr>
        <p:spPr bwMode="auto">
          <a:xfrm>
            <a:off x="6553200" y="5562600"/>
            <a:ext cx="2133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s-ES_tradnl" sz="2400" b="0">
                <a:solidFill>
                  <a:srgbClr val="3399FF"/>
                </a:solidFill>
              </a:rPr>
              <a:t>“</a:t>
            </a:r>
            <a:r>
              <a:rPr lang="es-ES_tradnl" sz="2400" b="0"/>
              <a:t>J”INVERTI-</a:t>
            </a:r>
          </a:p>
          <a:p>
            <a:pPr algn="l"/>
            <a:r>
              <a:rPr lang="es-ES_tradnl" sz="2400" b="0"/>
              <a:t>DA  68%</a:t>
            </a:r>
          </a:p>
        </p:txBody>
      </p:sp>
      <p:sp>
        <p:nvSpPr>
          <p:cNvPr id="608266" name="Rectangle 10"/>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608260"/>
                                        </p:tgtEl>
                                        <p:attrNameLst>
                                          <p:attrName>style.visibility</p:attrName>
                                        </p:attrNameLst>
                                      </p:cBhvr>
                                      <p:to>
                                        <p:strVal val="visible"/>
                                      </p:to>
                                    </p:set>
                                    <p:anim calcmode="lin" valueType="num">
                                      <p:cBhvr additive="base">
                                        <p:cTn id="7" dur="300" fill="hold"/>
                                        <p:tgtEl>
                                          <p:spTgt spid="608260"/>
                                        </p:tgtEl>
                                        <p:attrNameLst>
                                          <p:attrName>ppt_x</p:attrName>
                                        </p:attrNameLst>
                                      </p:cBhvr>
                                      <p:tavLst>
                                        <p:tav tm="0">
                                          <p:val>
                                            <p:strVal val="0-#ppt_w/2"/>
                                          </p:val>
                                        </p:tav>
                                        <p:tav tm="100000">
                                          <p:val>
                                            <p:strVal val="#ppt_x"/>
                                          </p:val>
                                        </p:tav>
                                      </p:tavLst>
                                    </p:anim>
                                    <p:anim calcmode="lin" valueType="num">
                                      <p:cBhvr additive="base">
                                        <p:cTn id="8" dur="300" fill="hold"/>
                                        <p:tgtEl>
                                          <p:spTgt spid="6082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8261">
                                            <p:txEl>
                                              <p:pRg st="0" end="0"/>
                                            </p:txEl>
                                          </p:spTgt>
                                        </p:tgtEl>
                                        <p:attrNameLst>
                                          <p:attrName>style.visibility</p:attrName>
                                        </p:attrNameLst>
                                      </p:cBhvr>
                                      <p:to>
                                        <p:strVal val="visible"/>
                                      </p:to>
                                    </p:set>
                                    <p:anim calcmode="lin" valueType="num">
                                      <p:cBhvr additive="base">
                                        <p:cTn id="13" dur="500" fill="hold"/>
                                        <p:tgtEl>
                                          <p:spTgt spid="60826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82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608262">
                                            <p:txEl>
                                              <p:pRg st="0" end="0"/>
                                            </p:txEl>
                                          </p:spTgt>
                                        </p:tgtEl>
                                        <p:attrNameLst>
                                          <p:attrName>style.visibility</p:attrName>
                                        </p:attrNameLst>
                                      </p:cBhvr>
                                      <p:to>
                                        <p:strVal val="visible"/>
                                      </p:to>
                                    </p:set>
                                    <p:animEffect transition="in" filter="box(out)">
                                      <p:cBhvr>
                                        <p:cTn id="19" dur="500"/>
                                        <p:tgtEl>
                                          <p:spTgt spid="608262">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08263"/>
                                        </p:tgtEl>
                                        <p:attrNameLst>
                                          <p:attrName>style.visibility</p:attrName>
                                        </p:attrNameLst>
                                      </p:cBhvr>
                                      <p:to>
                                        <p:strVal val="visible"/>
                                      </p:to>
                                    </p:set>
                                    <p:anim calcmode="lin" valueType="num">
                                      <p:cBhvr additive="base">
                                        <p:cTn id="24" dur="500" fill="hold"/>
                                        <p:tgtEl>
                                          <p:spTgt spid="608263"/>
                                        </p:tgtEl>
                                        <p:attrNameLst>
                                          <p:attrName>ppt_x</p:attrName>
                                        </p:attrNameLst>
                                      </p:cBhvr>
                                      <p:tavLst>
                                        <p:tav tm="0">
                                          <p:val>
                                            <p:strVal val="0-#ppt_w/2"/>
                                          </p:val>
                                        </p:tav>
                                        <p:tav tm="100000">
                                          <p:val>
                                            <p:strVal val="#ppt_x"/>
                                          </p:val>
                                        </p:tav>
                                      </p:tavLst>
                                    </p:anim>
                                    <p:anim calcmode="lin" valueType="num">
                                      <p:cBhvr additive="base">
                                        <p:cTn id="25" dur="500" fill="hold"/>
                                        <p:tgtEl>
                                          <p:spTgt spid="60826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08264"/>
                                        </p:tgtEl>
                                        <p:attrNameLst>
                                          <p:attrName>style.visibility</p:attrName>
                                        </p:attrNameLst>
                                      </p:cBhvr>
                                      <p:to>
                                        <p:strVal val="visible"/>
                                      </p:to>
                                    </p:set>
                                    <p:anim calcmode="lin" valueType="num">
                                      <p:cBhvr additive="base">
                                        <p:cTn id="30" dur="500" fill="hold"/>
                                        <p:tgtEl>
                                          <p:spTgt spid="608264"/>
                                        </p:tgtEl>
                                        <p:attrNameLst>
                                          <p:attrName>ppt_x</p:attrName>
                                        </p:attrNameLst>
                                      </p:cBhvr>
                                      <p:tavLst>
                                        <p:tav tm="0">
                                          <p:val>
                                            <p:strVal val="0-#ppt_w/2"/>
                                          </p:val>
                                        </p:tav>
                                        <p:tav tm="100000">
                                          <p:val>
                                            <p:strVal val="#ppt_x"/>
                                          </p:val>
                                        </p:tav>
                                      </p:tavLst>
                                    </p:anim>
                                    <p:anim calcmode="lin" valueType="num">
                                      <p:cBhvr additive="base">
                                        <p:cTn id="31" dur="500" fill="hold"/>
                                        <p:tgtEl>
                                          <p:spTgt spid="6082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08265"/>
                                        </p:tgtEl>
                                        <p:attrNameLst>
                                          <p:attrName>style.visibility</p:attrName>
                                        </p:attrNameLst>
                                      </p:cBhvr>
                                      <p:to>
                                        <p:strVal val="visible"/>
                                      </p:to>
                                    </p:set>
                                    <p:anim calcmode="lin" valueType="num">
                                      <p:cBhvr additive="base">
                                        <p:cTn id="36" dur="500" fill="hold"/>
                                        <p:tgtEl>
                                          <p:spTgt spid="608265"/>
                                        </p:tgtEl>
                                        <p:attrNameLst>
                                          <p:attrName>ppt_x</p:attrName>
                                        </p:attrNameLst>
                                      </p:cBhvr>
                                      <p:tavLst>
                                        <p:tav tm="0">
                                          <p:val>
                                            <p:strVal val="0-#ppt_w/2"/>
                                          </p:val>
                                        </p:tav>
                                        <p:tav tm="100000">
                                          <p:val>
                                            <p:strVal val="#ppt_x"/>
                                          </p:val>
                                        </p:tav>
                                      </p:tavLst>
                                    </p:anim>
                                    <p:anim calcmode="lin" valueType="num">
                                      <p:cBhvr additive="base">
                                        <p:cTn id="37" dur="500" fill="hold"/>
                                        <p:tgtEl>
                                          <p:spTgt spid="608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60" grpId="0" autoUpdateAnimBg="0"/>
      <p:bldP spid="608261" grpId="0" build="p" autoUpdateAnimBg="0"/>
      <p:bldP spid="608262" grpId="0" build="p" autoUpdateAnimBg="0"/>
      <p:bldP spid="608263" grpId="0" autoUpdateAnimBg="0"/>
      <p:bldP spid="608264" grpId="0" autoUpdateAnimBg="0"/>
      <p:bldP spid="608265"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656B6830-A0CE-4091-AF75-6A6C4D4BFB67}" type="slidenum">
              <a:rPr lang="en-US"/>
              <a:pPr/>
              <a:t>79</a:t>
            </a:fld>
            <a:endParaRPr lang="en-US"/>
          </a:p>
        </p:txBody>
      </p:sp>
      <p:graphicFrame>
        <p:nvGraphicFramePr>
          <p:cNvPr id="609282" name="Object 2"/>
          <p:cNvGraphicFramePr>
            <a:graphicFrameLocks noChangeAspect="1"/>
          </p:cNvGraphicFramePr>
          <p:nvPr/>
        </p:nvGraphicFramePr>
        <p:xfrm>
          <a:off x="609600" y="990600"/>
          <a:ext cx="7467600" cy="5600700"/>
        </p:xfrm>
        <a:graphic>
          <a:graphicData uri="http://schemas.openxmlformats.org/presentationml/2006/ole">
            <p:oleObj spid="_x0000_s609350" name="Bitmap Image" r:id="rId3" imgW="4276270" imgH="2152922" progId="PBrush">
              <p:embed/>
            </p:oleObj>
          </a:graphicData>
        </a:graphic>
      </p:graphicFrame>
      <p:sp>
        <p:nvSpPr>
          <p:cNvPr id="609283"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1D64DB4-B353-4D66-8E72-AF919AEF6BD3}" type="slidenum">
              <a:rPr lang="en-US"/>
              <a:pPr/>
              <a:t>8</a:t>
            </a:fld>
            <a:endParaRPr lang="en-US"/>
          </a:p>
        </p:txBody>
      </p:sp>
      <p:sp>
        <p:nvSpPr>
          <p:cNvPr id="578562" name="Text Box 2"/>
          <p:cNvSpPr txBox="1">
            <a:spLocks noChangeArrowheads="1"/>
          </p:cNvSpPr>
          <p:nvPr/>
        </p:nvSpPr>
        <p:spPr bwMode="auto">
          <a:xfrm>
            <a:off x="304800" y="1181100"/>
            <a:ext cx="85344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r>
              <a:rPr lang="es-ES_tradnl" sz="2400" dirty="0">
                <a:latin typeface="Arial" pitchFamily="34" charset="0"/>
              </a:rPr>
              <a:t>2. </a:t>
            </a:r>
            <a:r>
              <a:rPr lang="es-ES_tradnl" sz="2400" b="0" dirty="0">
                <a:latin typeface="Arial" pitchFamily="34" charset="0"/>
              </a:rPr>
              <a:t>MANTENIMIENTO PREVENTIVO: Es el que se hace para prevenir fallas en el </a:t>
            </a:r>
            <a:r>
              <a:rPr lang="es-ES_tradnl" sz="2400" b="0" dirty="0" smtClean="0">
                <a:latin typeface="Arial" pitchFamily="34" charset="0"/>
              </a:rPr>
              <a:t>equipo. Inspeccionando </a:t>
            </a:r>
            <a:r>
              <a:rPr lang="es-ES_tradnl" sz="2400" b="0" dirty="0">
                <a:latin typeface="Arial" pitchFamily="34" charset="0"/>
              </a:rPr>
              <a:t>y cambiando componentes por horas.</a:t>
            </a:r>
          </a:p>
          <a:p>
            <a:pPr algn="just">
              <a:spcBef>
                <a:spcPct val="0"/>
              </a:spcBef>
            </a:pPr>
            <a:r>
              <a:rPr lang="es-ES_tradnl" sz="2400" b="0" dirty="0">
                <a:latin typeface="Arial" pitchFamily="34" charset="0"/>
              </a:rPr>
              <a:t>    CARACTERISTICAS:</a:t>
            </a:r>
          </a:p>
          <a:p>
            <a:pPr lvl="2" algn="just">
              <a:spcBef>
                <a:spcPct val="0"/>
              </a:spcBef>
              <a:buFont typeface="Symbol" pitchFamily="18" charset="2"/>
              <a:buChar char="·"/>
            </a:pPr>
            <a:r>
              <a:rPr lang="es-ES_tradnl" sz="2400" b="0" dirty="0">
                <a:latin typeface="Arial" pitchFamily="34" charset="0"/>
              </a:rPr>
              <a:t>Inspecciones periódicas</a:t>
            </a:r>
          </a:p>
          <a:p>
            <a:pPr lvl="2" algn="just">
              <a:spcBef>
                <a:spcPct val="0"/>
              </a:spcBef>
              <a:buFont typeface="Symbol" pitchFamily="18" charset="2"/>
              <a:buChar char="·"/>
            </a:pPr>
            <a:r>
              <a:rPr lang="es-ES_tradnl" sz="2400" b="0" dirty="0">
                <a:latin typeface="Arial" pitchFamily="34" charset="0"/>
              </a:rPr>
              <a:t>Usa estadísticas</a:t>
            </a:r>
          </a:p>
          <a:p>
            <a:pPr lvl="2" algn="just">
              <a:spcBef>
                <a:spcPct val="0"/>
              </a:spcBef>
              <a:buFont typeface="Symbol" pitchFamily="18" charset="2"/>
              <a:buChar char="·"/>
            </a:pPr>
            <a:r>
              <a:rPr lang="es-ES_tradnl" sz="2400" b="0" dirty="0">
                <a:latin typeface="Arial" pitchFamily="34" charset="0"/>
              </a:rPr>
              <a:t>Verifica ajustes</a:t>
            </a:r>
          </a:p>
          <a:p>
            <a:pPr lvl="2" algn="just">
              <a:spcBef>
                <a:spcPct val="0"/>
              </a:spcBef>
              <a:buFont typeface="Symbol" pitchFamily="18" charset="2"/>
              <a:buChar char="·"/>
            </a:pPr>
            <a:r>
              <a:rPr lang="es-ES_tradnl" sz="2400" b="0" dirty="0">
                <a:latin typeface="Arial" pitchFamily="34" charset="0"/>
              </a:rPr>
              <a:t>Planea y programa para cambio de componentes y partes.</a:t>
            </a:r>
          </a:p>
          <a:p>
            <a:pPr lvl="2" algn="just">
              <a:spcBef>
                <a:spcPct val="0"/>
              </a:spcBef>
              <a:buFont typeface="Symbol" pitchFamily="18" charset="2"/>
              <a:buChar char="·"/>
            </a:pPr>
            <a:r>
              <a:rPr lang="es-ES_tradnl" sz="2400" b="0" dirty="0">
                <a:latin typeface="Arial" pitchFamily="34" charset="0"/>
              </a:rPr>
              <a:t>Menores requerimientos de personal</a:t>
            </a:r>
          </a:p>
          <a:p>
            <a:pPr lvl="2" algn="just">
              <a:spcBef>
                <a:spcPct val="0"/>
              </a:spcBef>
              <a:buFont typeface="Symbol" pitchFamily="18" charset="2"/>
              <a:buChar char="·"/>
            </a:pPr>
            <a:r>
              <a:rPr lang="es-ES_tradnl" sz="2400" b="0" dirty="0">
                <a:latin typeface="Arial" pitchFamily="34" charset="0"/>
              </a:rPr>
              <a:t>Mayor vida útil de equipos</a:t>
            </a:r>
          </a:p>
          <a:p>
            <a:pPr lvl="2" algn="just">
              <a:spcBef>
                <a:spcPct val="0"/>
              </a:spcBef>
              <a:buFont typeface="Symbol" pitchFamily="18" charset="2"/>
              <a:buChar char="·"/>
            </a:pPr>
            <a:r>
              <a:rPr lang="es-ES_tradnl" sz="2400" b="0" dirty="0">
                <a:latin typeface="Arial" pitchFamily="34" charset="0"/>
              </a:rPr>
              <a:t>Menores paradas imprevistas</a:t>
            </a:r>
          </a:p>
          <a:p>
            <a:pPr lvl="2" algn="just">
              <a:spcBef>
                <a:spcPct val="0"/>
              </a:spcBef>
              <a:buFont typeface="Symbol" pitchFamily="18" charset="2"/>
              <a:buChar char="·"/>
            </a:pPr>
            <a:r>
              <a:rPr lang="es-ES_tradnl" sz="2400" b="0" dirty="0">
                <a:latin typeface="Arial" pitchFamily="34" charset="0"/>
              </a:rPr>
              <a:t>Mejora la seguridad.</a:t>
            </a:r>
            <a:endParaRPr lang="es-ES_tradnl" sz="2400" b="0" dirty="0"/>
          </a:p>
        </p:txBody>
      </p:sp>
      <p:sp>
        <p:nvSpPr>
          <p:cNvPr id="578563"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TIPOS DE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8562">
                                            <p:txEl>
                                              <p:pRg st="0" end="0"/>
                                            </p:txEl>
                                          </p:spTgt>
                                        </p:tgtEl>
                                        <p:attrNameLst>
                                          <p:attrName>style.visibility</p:attrName>
                                        </p:attrNameLst>
                                      </p:cBhvr>
                                      <p:to>
                                        <p:strVal val="visible"/>
                                      </p:to>
                                    </p:set>
                                    <p:anim calcmode="lin" valueType="num">
                                      <p:cBhvr additive="base">
                                        <p:cTn id="7" dur="500" fill="hold"/>
                                        <p:tgtEl>
                                          <p:spTgt spid="5785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85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8562">
                                            <p:txEl>
                                              <p:pRg st="1" end="1"/>
                                            </p:txEl>
                                          </p:spTgt>
                                        </p:tgtEl>
                                        <p:attrNameLst>
                                          <p:attrName>style.visibility</p:attrName>
                                        </p:attrNameLst>
                                      </p:cBhvr>
                                      <p:to>
                                        <p:strVal val="visible"/>
                                      </p:to>
                                    </p:set>
                                    <p:anim calcmode="lin" valueType="num">
                                      <p:cBhvr additive="base">
                                        <p:cTn id="13" dur="500" fill="hold"/>
                                        <p:tgtEl>
                                          <p:spTgt spid="5785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85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8562">
                                            <p:txEl>
                                              <p:pRg st="2" end="2"/>
                                            </p:txEl>
                                          </p:spTgt>
                                        </p:tgtEl>
                                        <p:attrNameLst>
                                          <p:attrName>style.visibility</p:attrName>
                                        </p:attrNameLst>
                                      </p:cBhvr>
                                      <p:to>
                                        <p:strVal val="visible"/>
                                      </p:to>
                                    </p:set>
                                    <p:anim calcmode="lin" valueType="num">
                                      <p:cBhvr additive="base">
                                        <p:cTn id="19" dur="500" fill="hold"/>
                                        <p:tgtEl>
                                          <p:spTgt spid="5785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85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8562">
                                            <p:txEl>
                                              <p:pRg st="3" end="3"/>
                                            </p:txEl>
                                          </p:spTgt>
                                        </p:tgtEl>
                                        <p:attrNameLst>
                                          <p:attrName>style.visibility</p:attrName>
                                        </p:attrNameLst>
                                      </p:cBhvr>
                                      <p:to>
                                        <p:strVal val="visible"/>
                                      </p:to>
                                    </p:set>
                                    <p:anim calcmode="lin" valueType="num">
                                      <p:cBhvr additive="base">
                                        <p:cTn id="25" dur="500" fill="hold"/>
                                        <p:tgtEl>
                                          <p:spTgt spid="57856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85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8562">
                                            <p:txEl>
                                              <p:pRg st="4" end="4"/>
                                            </p:txEl>
                                          </p:spTgt>
                                        </p:tgtEl>
                                        <p:attrNameLst>
                                          <p:attrName>style.visibility</p:attrName>
                                        </p:attrNameLst>
                                      </p:cBhvr>
                                      <p:to>
                                        <p:strVal val="visible"/>
                                      </p:to>
                                    </p:set>
                                    <p:anim calcmode="lin" valueType="num">
                                      <p:cBhvr additive="base">
                                        <p:cTn id="31" dur="500" fill="hold"/>
                                        <p:tgtEl>
                                          <p:spTgt spid="57856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85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8562">
                                            <p:txEl>
                                              <p:pRg st="5" end="5"/>
                                            </p:txEl>
                                          </p:spTgt>
                                        </p:tgtEl>
                                        <p:attrNameLst>
                                          <p:attrName>style.visibility</p:attrName>
                                        </p:attrNameLst>
                                      </p:cBhvr>
                                      <p:to>
                                        <p:strVal val="visible"/>
                                      </p:to>
                                    </p:set>
                                    <p:anim calcmode="lin" valueType="num">
                                      <p:cBhvr additive="base">
                                        <p:cTn id="37" dur="500" fill="hold"/>
                                        <p:tgtEl>
                                          <p:spTgt spid="57856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856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78562">
                                            <p:txEl>
                                              <p:pRg st="6" end="6"/>
                                            </p:txEl>
                                          </p:spTgt>
                                        </p:tgtEl>
                                        <p:attrNameLst>
                                          <p:attrName>style.visibility</p:attrName>
                                        </p:attrNameLst>
                                      </p:cBhvr>
                                      <p:to>
                                        <p:strVal val="visible"/>
                                      </p:to>
                                    </p:set>
                                    <p:anim calcmode="lin" valueType="num">
                                      <p:cBhvr additive="base">
                                        <p:cTn id="43" dur="500" fill="hold"/>
                                        <p:tgtEl>
                                          <p:spTgt spid="57856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7856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78562">
                                            <p:txEl>
                                              <p:pRg st="7" end="7"/>
                                            </p:txEl>
                                          </p:spTgt>
                                        </p:tgtEl>
                                        <p:attrNameLst>
                                          <p:attrName>style.visibility</p:attrName>
                                        </p:attrNameLst>
                                      </p:cBhvr>
                                      <p:to>
                                        <p:strVal val="visible"/>
                                      </p:to>
                                    </p:set>
                                    <p:anim calcmode="lin" valueType="num">
                                      <p:cBhvr additive="base">
                                        <p:cTn id="49" dur="500" fill="hold"/>
                                        <p:tgtEl>
                                          <p:spTgt spid="57856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7856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78562">
                                            <p:txEl>
                                              <p:pRg st="8" end="8"/>
                                            </p:txEl>
                                          </p:spTgt>
                                        </p:tgtEl>
                                        <p:attrNameLst>
                                          <p:attrName>style.visibility</p:attrName>
                                        </p:attrNameLst>
                                      </p:cBhvr>
                                      <p:to>
                                        <p:strVal val="visible"/>
                                      </p:to>
                                    </p:set>
                                    <p:anim calcmode="lin" valueType="num">
                                      <p:cBhvr additive="base">
                                        <p:cTn id="55" dur="500" fill="hold"/>
                                        <p:tgtEl>
                                          <p:spTgt spid="57856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7856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78562">
                                            <p:txEl>
                                              <p:pRg st="9" end="9"/>
                                            </p:txEl>
                                          </p:spTgt>
                                        </p:tgtEl>
                                        <p:attrNameLst>
                                          <p:attrName>style.visibility</p:attrName>
                                        </p:attrNameLst>
                                      </p:cBhvr>
                                      <p:to>
                                        <p:strVal val="visible"/>
                                      </p:to>
                                    </p:set>
                                    <p:anim calcmode="lin" valueType="num">
                                      <p:cBhvr additive="base">
                                        <p:cTn id="61" dur="500" fill="hold"/>
                                        <p:tgtEl>
                                          <p:spTgt spid="57856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7856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2" grpId="0" build="p" bldLvl="3"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5AFA6688-825D-40C1-B864-FAA6177089E0}" type="slidenum">
              <a:rPr lang="en-US"/>
              <a:pPr/>
              <a:t>80</a:t>
            </a:fld>
            <a:endParaRPr lang="en-US"/>
          </a:p>
        </p:txBody>
      </p:sp>
      <p:sp>
        <p:nvSpPr>
          <p:cNvPr id="54384" name="Text Box 112"/>
          <p:cNvSpPr txBox="1">
            <a:spLocks noChangeArrowheads="1"/>
          </p:cNvSpPr>
          <p:nvPr/>
        </p:nvSpPr>
        <p:spPr bwMode="auto">
          <a:xfrm>
            <a:off x="4267200" y="1143000"/>
            <a:ext cx="4248150" cy="198120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latin typeface="+mj-lt"/>
              </a:rPr>
              <a:t>“La curva de la bañera”; Alta mortalidad infantil seguida de un bajo nivel de fallas aleatorias, terminando en una zona de desgaste.</a:t>
            </a:r>
          </a:p>
        </p:txBody>
      </p:sp>
      <p:sp>
        <p:nvSpPr>
          <p:cNvPr id="17" name="Text Box 112"/>
          <p:cNvSpPr txBox="1">
            <a:spLocks noChangeArrowheads="1"/>
          </p:cNvSpPr>
          <p:nvPr/>
        </p:nvSpPr>
        <p:spPr bwMode="auto">
          <a:xfrm>
            <a:off x="4267200" y="3217863"/>
            <a:ext cx="4248150" cy="1201737"/>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Análisis de fallas para determinar las causas de las fallas infantiles</a:t>
            </a:r>
          </a:p>
        </p:txBody>
      </p:sp>
      <p:pic>
        <p:nvPicPr>
          <p:cNvPr id="610309" name="17 Imagen" descr="PA.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514600"/>
            <a:ext cx="373380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112"/>
          <p:cNvSpPr txBox="1">
            <a:spLocks noChangeArrowheads="1"/>
          </p:cNvSpPr>
          <p:nvPr/>
        </p:nvSpPr>
        <p:spPr bwMode="auto">
          <a:xfrm>
            <a:off x="4286250" y="4500563"/>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Monitoreo de la condición</a:t>
            </a:r>
          </a:p>
        </p:txBody>
      </p:sp>
      <p:sp>
        <p:nvSpPr>
          <p:cNvPr id="20" name="Text Box 112"/>
          <p:cNvSpPr txBox="1">
            <a:spLocks noChangeArrowheads="1"/>
          </p:cNvSpPr>
          <p:nvPr/>
        </p:nvSpPr>
        <p:spPr bwMode="auto">
          <a:xfrm>
            <a:off x="4286250" y="5105400"/>
            <a:ext cx="4248150" cy="8334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Reemplazo o reparación basada en el tiempo.</a:t>
            </a:r>
          </a:p>
        </p:txBody>
      </p:sp>
      <p:sp>
        <p:nvSpPr>
          <p:cNvPr id="610312" name="Rectangle 8"/>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B0ED2462-FCDC-45D8-B81B-178EBC5DE739}" type="slidenum">
              <a:rPr lang="en-US"/>
              <a:pPr/>
              <a:t>81</a:t>
            </a:fld>
            <a:endParaRPr lang="en-US"/>
          </a:p>
        </p:txBody>
      </p:sp>
      <p:sp>
        <p:nvSpPr>
          <p:cNvPr id="54384" name="Text Box 112"/>
          <p:cNvSpPr txBox="1">
            <a:spLocks noChangeArrowheads="1"/>
          </p:cNvSpPr>
          <p:nvPr/>
        </p:nvSpPr>
        <p:spPr bwMode="auto">
          <a:xfrm>
            <a:off x="4343400" y="1295400"/>
            <a:ext cx="4248150" cy="157162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“El punto de vista tradicional”; Pocas fallas aleatorias terminando en una zona de desgaste</a:t>
            </a:r>
          </a:p>
        </p:txBody>
      </p:sp>
      <p:sp>
        <p:nvSpPr>
          <p:cNvPr id="17" name="Text Box 112"/>
          <p:cNvSpPr txBox="1">
            <a:spLocks noChangeArrowheads="1"/>
          </p:cNvSpPr>
          <p:nvPr/>
        </p:nvSpPr>
        <p:spPr bwMode="auto">
          <a:xfrm>
            <a:off x="4343400" y="3048000"/>
            <a:ext cx="4248150" cy="8334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Reemplazo o reparación basados en el tiempo.  </a:t>
            </a:r>
          </a:p>
        </p:txBody>
      </p:sp>
      <p:pic>
        <p:nvPicPr>
          <p:cNvPr id="611333" name="17 Imagen" descr="PB.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350" y="2514600"/>
            <a:ext cx="3651250" cy="162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112"/>
          <p:cNvSpPr txBox="1">
            <a:spLocks noChangeArrowheads="1"/>
          </p:cNvSpPr>
          <p:nvPr/>
        </p:nvSpPr>
        <p:spPr bwMode="auto">
          <a:xfrm>
            <a:off x="4343400" y="4114800"/>
            <a:ext cx="4248150" cy="157162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Análisis de fallas si el desgaste está ocurriendo antes de lo estimado o requerido. </a:t>
            </a:r>
          </a:p>
        </p:txBody>
      </p:sp>
      <p:sp>
        <p:nvSpPr>
          <p:cNvPr id="611335" name="Rectangle 7"/>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fld id="{A1C975D0-C72B-4251-ABCD-64CA732F672F}" type="slidenum">
              <a:rPr lang="en-US"/>
              <a:pPr/>
              <a:t>82</a:t>
            </a:fld>
            <a:endParaRPr lang="en-US"/>
          </a:p>
        </p:txBody>
      </p:sp>
      <p:sp>
        <p:nvSpPr>
          <p:cNvPr id="54384" name="Text Box 112"/>
          <p:cNvSpPr txBox="1">
            <a:spLocks noChangeArrowheads="1"/>
          </p:cNvSpPr>
          <p:nvPr/>
        </p:nvSpPr>
        <p:spPr bwMode="auto">
          <a:xfrm>
            <a:off x="4267200" y="2362200"/>
            <a:ext cx="4248150" cy="8318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Constante incremento en la probabilidad de falla.</a:t>
            </a:r>
          </a:p>
        </p:txBody>
      </p:sp>
      <p:sp>
        <p:nvSpPr>
          <p:cNvPr id="18" name="Text Box 112"/>
          <p:cNvSpPr txBox="1">
            <a:spLocks noChangeArrowheads="1"/>
          </p:cNvSpPr>
          <p:nvPr/>
        </p:nvSpPr>
        <p:spPr bwMode="auto">
          <a:xfrm>
            <a:off x="4267200" y="3538538"/>
            <a:ext cx="4248150" cy="1201737"/>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Reemplazo o reparación basado en el tiempo en función del costo  o riesgo</a:t>
            </a:r>
          </a:p>
        </p:txBody>
      </p:sp>
      <p:pic>
        <p:nvPicPr>
          <p:cNvPr id="612357" name="16 Imagen" descr="PC.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590800"/>
            <a:ext cx="3581400"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2358" name="Rectangle 6"/>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B2139542-ECF0-47B7-921E-11CCED08C830}" type="slidenum">
              <a:rPr lang="en-US"/>
              <a:pPr/>
              <a:t>83</a:t>
            </a:fld>
            <a:endParaRPr lang="en-US"/>
          </a:p>
        </p:txBody>
      </p:sp>
      <p:sp>
        <p:nvSpPr>
          <p:cNvPr id="54384" name="Text Box 112"/>
          <p:cNvSpPr txBox="1">
            <a:spLocks noChangeArrowheads="1"/>
          </p:cNvSpPr>
          <p:nvPr/>
        </p:nvSpPr>
        <p:spPr bwMode="auto">
          <a:xfrm>
            <a:off x="4324350" y="1828800"/>
            <a:ext cx="4248150" cy="157162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Un rápido incremento en la probabilidad de la falla seguido de un comportamiento aleatorio. </a:t>
            </a:r>
          </a:p>
        </p:txBody>
      </p:sp>
      <p:sp>
        <p:nvSpPr>
          <p:cNvPr id="17" name="Text Box 112"/>
          <p:cNvSpPr txBox="1">
            <a:spLocks noChangeArrowheads="1"/>
          </p:cNvSpPr>
          <p:nvPr/>
        </p:nvSpPr>
        <p:spPr bwMode="auto">
          <a:xfrm>
            <a:off x="4343400" y="3575050"/>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Monitoreo de la condición.</a:t>
            </a:r>
          </a:p>
        </p:txBody>
      </p:sp>
      <p:pic>
        <p:nvPicPr>
          <p:cNvPr id="613381" name="17 Imagen" descr="PD.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667000"/>
            <a:ext cx="34290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 Box 112"/>
          <p:cNvSpPr txBox="1">
            <a:spLocks noChangeArrowheads="1"/>
          </p:cNvSpPr>
          <p:nvPr/>
        </p:nvSpPr>
        <p:spPr bwMode="auto">
          <a:xfrm>
            <a:off x="4362450" y="4175125"/>
            <a:ext cx="4248150" cy="8334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Análisis de fallas si la tasa de falla es muy elevada.</a:t>
            </a:r>
          </a:p>
        </p:txBody>
      </p:sp>
      <p:sp>
        <p:nvSpPr>
          <p:cNvPr id="22" name="Text Box 112"/>
          <p:cNvSpPr txBox="1">
            <a:spLocks noChangeArrowheads="1"/>
          </p:cNvSpPr>
          <p:nvPr/>
        </p:nvSpPr>
        <p:spPr bwMode="auto">
          <a:xfrm>
            <a:off x="4362450" y="5175250"/>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Provisión de repuestos.</a:t>
            </a:r>
          </a:p>
        </p:txBody>
      </p:sp>
      <p:sp>
        <p:nvSpPr>
          <p:cNvPr id="613384" name="Rectangle 8"/>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ECDF0E84-A5A2-4E7F-9FF4-7D88B754CD57}" type="slidenum">
              <a:rPr lang="en-US"/>
              <a:pPr/>
              <a:t>84</a:t>
            </a:fld>
            <a:endParaRPr lang="en-US"/>
          </a:p>
        </p:txBody>
      </p:sp>
      <p:sp>
        <p:nvSpPr>
          <p:cNvPr id="54384" name="Text Box 112"/>
          <p:cNvSpPr txBox="1">
            <a:spLocks noChangeArrowheads="1"/>
          </p:cNvSpPr>
          <p:nvPr/>
        </p:nvSpPr>
        <p:spPr bwMode="auto">
          <a:xfrm>
            <a:off x="4324350" y="1371600"/>
            <a:ext cx="4248150" cy="157162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Fallas aleatorias, ninguna relación entre la edad de los equipos y la probabilidad de que fallen. </a:t>
            </a:r>
          </a:p>
        </p:txBody>
      </p:sp>
      <p:sp>
        <p:nvSpPr>
          <p:cNvPr id="18" name="Text Box 112"/>
          <p:cNvSpPr txBox="1">
            <a:spLocks noChangeArrowheads="1"/>
          </p:cNvSpPr>
          <p:nvPr/>
        </p:nvSpPr>
        <p:spPr bwMode="auto">
          <a:xfrm>
            <a:off x="4324350" y="3087688"/>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Monitoreo de la condición</a:t>
            </a:r>
          </a:p>
        </p:txBody>
      </p:sp>
      <p:pic>
        <p:nvPicPr>
          <p:cNvPr id="614405" name="16 Imagen" descr="PE.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743200"/>
            <a:ext cx="3581400" cy="160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112"/>
          <p:cNvSpPr txBox="1">
            <a:spLocks noChangeArrowheads="1"/>
          </p:cNvSpPr>
          <p:nvPr/>
        </p:nvSpPr>
        <p:spPr bwMode="auto">
          <a:xfrm>
            <a:off x="4343400" y="3657600"/>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Operar hasta fallar. </a:t>
            </a:r>
          </a:p>
        </p:txBody>
      </p:sp>
      <p:sp>
        <p:nvSpPr>
          <p:cNvPr id="21" name="Text Box 112"/>
          <p:cNvSpPr txBox="1">
            <a:spLocks noChangeArrowheads="1"/>
          </p:cNvSpPr>
          <p:nvPr/>
        </p:nvSpPr>
        <p:spPr bwMode="auto">
          <a:xfrm>
            <a:off x="4343400" y="4191000"/>
            <a:ext cx="4248150" cy="12017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Análisis de fallas si la tasa de fallas es más alta que la deseada o requerida.</a:t>
            </a:r>
          </a:p>
        </p:txBody>
      </p:sp>
      <p:sp>
        <p:nvSpPr>
          <p:cNvPr id="22" name="Text Box 112"/>
          <p:cNvSpPr txBox="1">
            <a:spLocks noChangeArrowheads="1"/>
          </p:cNvSpPr>
          <p:nvPr/>
        </p:nvSpPr>
        <p:spPr bwMode="auto">
          <a:xfrm>
            <a:off x="4343400" y="5486400"/>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Provisión de repuestos.</a:t>
            </a:r>
          </a:p>
        </p:txBody>
      </p:sp>
      <p:sp>
        <p:nvSpPr>
          <p:cNvPr id="614409" name="Rectangle 9"/>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7D4DF2F7-456E-411F-8B05-818E4DABEB61}" type="slidenum">
              <a:rPr lang="en-US"/>
              <a:pPr/>
              <a:t>85</a:t>
            </a:fld>
            <a:endParaRPr lang="en-US"/>
          </a:p>
        </p:txBody>
      </p:sp>
      <p:sp>
        <p:nvSpPr>
          <p:cNvPr id="54384" name="Text Box 112"/>
          <p:cNvSpPr txBox="1">
            <a:spLocks noChangeArrowheads="1"/>
          </p:cNvSpPr>
          <p:nvPr/>
        </p:nvSpPr>
        <p:spPr bwMode="auto">
          <a:xfrm>
            <a:off x="4324350" y="1219200"/>
            <a:ext cx="4248150" cy="157162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Alta mortalidad infantil seguida de un comportamiento aleatorio de la probabilidad de fallas.</a:t>
            </a:r>
          </a:p>
        </p:txBody>
      </p:sp>
      <p:sp>
        <p:nvSpPr>
          <p:cNvPr id="17" name="Text Box 112"/>
          <p:cNvSpPr txBox="1">
            <a:spLocks noChangeArrowheads="1"/>
          </p:cNvSpPr>
          <p:nvPr/>
        </p:nvSpPr>
        <p:spPr bwMode="auto">
          <a:xfrm>
            <a:off x="4324350" y="2947988"/>
            <a:ext cx="4248150" cy="1201737"/>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Análisis de fallas para determinar las causas de las fallas infantiles. </a:t>
            </a:r>
          </a:p>
        </p:txBody>
      </p:sp>
      <p:pic>
        <p:nvPicPr>
          <p:cNvPr id="615429" name="21 Imagen" descr="PF.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743200"/>
            <a:ext cx="3429000" cy="156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 Box 112"/>
          <p:cNvSpPr txBox="1">
            <a:spLocks noChangeArrowheads="1"/>
          </p:cNvSpPr>
          <p:nvPr/>
        </p:nvSpPr>
        <p:spPr bwMode="auto">
          <a:xfrm>
            <a:off x="4343400" y="4267200"/>
            <a:ext cx="4248150" cy="463550"/>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Provisión de repuestos. </a:t>
            </a:r>
          </a:p>
        </p:txBody>
      </p:sp>
      <p:sp>
        <p:nvSpPr>
          <p:cNvPr id="24" name="Text Box 112"/>
          <p:cNvSpPr txBox="1">
            <a:spLocks noChangeArrowheads="1"/>
          </p:cNvSpPr>
          <p:nvPr/>
        </p:nvSpPr>
        <p:spPr bwMode="auto">
          <a:xfrm>
            <a:off x="4343400" y="4876800"/>
            <a:ext cx="4248150" cy="12017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spAutoFit/>
          </a:bodyPr>
          <a:lstStyle/>
          <a:p>
            <a:pPr eaLnBrk="1" fontAlgn="auto" hangingPunct="1">
              <a:spcAft>
                <a:spcPts val="0"/>
              </a:spcAft>
              <a:defRPr/>
            </a:pPr>
            <a:r>
              <a:rPr lang="es-CO" sz="2400" b="0" dirty="0"/>
              <a:t>No implementar mantenimiento basado en el tiempo.</a:t>
            </a:r>
          </a:p>
        </p:txBody>
      </p:sp>
      <p:sp>
        <p:nvSpPr>
          <p:cNvPr id="615432" name="Rectangle 8"/>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BD492108-4756-4820-9CD2-D81BFD94FE8B}" type="slidenum">
              <a:rPr lang="en-US"/>
              <a:pPr/>
              <a:t>86</a:t>
            </a:fld>
            <a:endParaRPr lang="en-US"/>
          </a:p>
        </p:txBody>
      </p:sp>
      <p:sp>
        <p:nvSpPr>
          <p:cNvPr id="616450" name="Rectangle 97"/>
          <p:cNvSpPr>
            <a:spLocks noChangeArrowheads="1"/>
          </p:cNvSpPr>
          <p:nvPr/>
        </p:nvSpPr>
        <p:spPr bwMode="auto">
          <a:xfrm>
            <a:off x="357188" y="2786063"/>
            <a:ext cx="8096250"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0000" tIns="46800" rIns="90000" bIns="46800">
            <a:spAutoFit/>
          </a:bodyPr>
          <a:lstStyle/>
          <a:p>
            <a:pPr algn="l" eaLnBrk="1" hangingPunct="1">
              <a:spcBef>
                <a:spcPct val="0"/>
              </a:spcBef>
            </a:pPr>
            <a:r>
              <a:rPr lang="es-CO" sz="1800" b="0">
                <a:latin typeface="Calibri" pitchFamily="34" charset="0"/>
              </a:rPr>
              <a:t>Corresponden a elementos simples ó equipos complejos en los cuales las fallas tienen una causa dominante. </a:t>
            </a:r>
          </a:p>
          <a:p>
            <a:pPr algn="l" eaLnBrk="1" hangingPunct="1">
              <a:spcBef>
                <a:spcPct val="0"/>
              </a:spcBef>
            </a:pPr>
            <a:endParaRPr lang="es-CO" sz="1800" b="0">
              <a:latin typeface="Calibri" pitchFamily="34" charset="0"/>
            </a:endParaRPr>
          </a:p>
          <a:p>
            <a:pPr algn="l" eaLnBrk="1" hangingPunct="1">
              <a:spcBef>
                <a:spcPct val="0"/>
              </a:spcBef>
            </a:pPr>
            <a:r>
              <a:rPr lang="es-CO" sz="1800" b="0">
                <a:latin typeface="Calibri" pitchFamily="34" charset="0"/>
              </a:rPr>
              <a:t>Asociados normalmente con elementos de los equipos que están en contacto directo con el producto.</a:t>
            </a:r>
          </a:p>
        </p:txBody>
      </p:sp>
      <p:graphicFrame>
        <p:nvGraphicFramePr>
          <p:cNvPr id="82" name="81 Diagrama"/>
          <p:cNvGraphicFramePr/>
          <p:nvPr/>
        </p:nvGraphicFramePr>
        <p:xfrm>
          <a:off x="1857356" y="4214818"/>
          <a:ext cx="5089958"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16452" name="45 Grupo"/>
          <p:cNvGrpSpPr>
            <a:grpSpLocks/>
          </p:cNvGrpSpPr>
          <p:nvPr/>
        </p:nvGrpSpPr>
        <p:grpSpPr bwMode="auto">
          <a:xfrm>
            <a:off x="539750" y="1362075"/>
            <a:ext cx="8064500" cy="1155700"/>
            <a:chOff x="609600" y="1362551"/>
            <a:chExt cx="8064795" cy="1155002"/>
          </a:xfrm>
        </p:grpSpPr>
        <p:pic>
          <p:nvPicPr>
            <p:cNvPr id="616453" name="42 Imagen" descr="PA.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9600" y="1371600"/>
              <a:ext cx="2590586" cy="1139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454" name="43 Imagen" descr="PB.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59109" y="1362551"/>
              <a:ext cx="2584491" cy="1152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6455" name="44 Imagen" descr="PC.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96000" y="1371600"/>
              <a:ext cx="2578395" cy="11459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16457" name="Rectangle 9"/>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3 Marcador de número de diapositiva"/>
          <p:cNvSpPr>
            <a:spLocks noGrp="1"/>
          </p:cNvSpPr>
          <p:nvPr>
            <p:ph type="sldNum" sz="quarter" idx="12"/>
          </p:nvPr>
        </p:nvSpPr>
        <p:spPr/>
        <p:txBody>
          <a:bodyPr/>
          <a:lstStyle/>
          <a:p>
            <a:fld id="{83B843B7-5064-49D7-B60A-071A683C78F5}" type="slidenum">
              <a:rPr lang="en-US"/>
              <a:pPr/>
              <a:t>87</a:t>
            </a:fld>
            <a:endParaRPr lang="en-US"/>
          </a:p>
        </p:txBody>
      </p:sp>
      <p:sp>
        <p:nvSpPr>
          <p:cNvPr id="53342" name="Rectangle 94"/>
          <p:cNvSpPr>
            <a:spLocks noChangeArrowheads="1"/>
          </p:cNvSpPr>
          <p:nvPr/>
        </p:nvSpPr>
        <p:spPr bwMode="auto">
          <a:xfrm>
            <a:off x="457200" y="3429000"/>
            <a:ext cx="8229600" cy="833178"/>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90000" tIns="46800" rIns="90000" bIns="46800">
            <a:spAutoFit/>
          </a:bodyPr>
          <a:lstStyle/>
          <a:p>
            <a:pPr eaLnBrk="1" fontAlgn="auto" hangingPunct="1">
              <a:spcBef>
                <a:spcPts val="0"/>
              </a:spcBef>
              <a:spcAft>
                <a:spcPts val="0"/>
              </a:spcAft>
              <a:defRPr/>
            </a:pPr>
            <a:r>
              <a:rPr lang="es-CO" sz="2400" b="0" dirty="0">
                <a:solidFill>
                  <a:schemeClr val="tx1"/>
                </a:solidFill>
              </a:rPr>
              <a:t>Asociados con equipos complejos de electrónica, hidráulica y neumática.</a:t>
            </a:r>
          </a:p>
        </p:txBody>
      </p:sp>
      <p:grpSp>
        <p:nvGrpSpPr>
          <p:cNvPr id="617477" name="44 Grupo"/>
          <p:cNvGrpSpPr>
            <a:grpSpLocks/>
          </p:cNvGrpSpPr>
          <p:nvPr/>
        </p:nvGrpSpPr>
        <p:grpSpPr bwMode="auto">
          <a:xfrm>
            <a:off x="557213" y="1954213"/>
            <a:ext cx="7977187" cy="1169987"/>
            <a:chOff x="304800" y="1953865"/>
            <a:chExt cx="7976404" cy="1170335"/>
          </a:xfrm>
        </p:grpSpPr>
        <p:pic>
          <p:nvPicPr>
            <p:cNvPr id="617478" name="40 Imagen" descr="PD.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002629"/>
              <a:ext cx="2578395" cy="11215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479" name="42 Imagen" descr="PE.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6396" y="1972151"/>
              <a:ext cx="2566204" cy="1152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7480" name="43 Imagen" descr="PF.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1953865"/>
              <a:ext cx="2566204" cy="1170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7" name="Rectangle 94"/>
          <p:cNvSpPr>
            <a:spLocks noChangeArrowheads="1"/>
          </p:cNvSpPr>
          <p:nvPr/>
        </p:nvSpPr>
        <p:spPr bwMode="auto">
          <a:xfrm>
            <a:off x="457200" y="4419600"/>
            <a:ext cx="8229600" cy="463846"/>
          </a:xfrm>
          <a:prstGeom prst="rect">
            <a:avLst/>
          </a:prstGeom>
          <a:solidFill>
            <a:schemeClr val="accent2">
              <a:lumMod val="40000"/>
              <a:lumOff val="60000"/>
            </a:schemeClr>
          </a:solidFill>
          <a:ln>
            <a:headEnd/>
            <a:tailEnd/>
          </a:ln>
        </p:spPr>
        <p:style>
          <a:lnRef idx="0">
            <a:schemeClr val="accent2"/>
          </a:lnRef>
          <a:fillRef idx="3">
            <a:schemeClr val="accent2"/>
          </a:fillRef>
          <a:effectRef idx="3">
            <a:schemeClr val="accent2"/>
          </a:effectRef>
          <a:fontRef idx="minor">
            <a:schemeClr val="lt1"/>
          </a:fontRef>
        </p:style>
        <p:txBody>
          <a:bodyPr lIns="90000" tIns="46800" rIns="90000" bIns="46800">
            <a:spAutoFit/>
          </a:bodyPr>
          <a:lstStyle/>
          <a:p>
            <a:pPr eaLnBrk="1" fontAlgn="auto" hangingPunct="1">
              <a:spcBef>
                <a:spcPts val="0"/>
              </a:spcBef>
              <a:spcAft>
                <a:spcPts val="0"/>
              </a:spcAft>
              <a:defRPr/>
            </a:pPr>
            <a:r>
              <a:rPr lang="es-CO" sz="2400" b="0" dirty="0">
                <a:solidFill>
                  <a:schemeClr val="tx1"/>
                </a:solidFill>
              </a:rPr>
              <a:t>(Prácticamente todos los rodamientos siguen el patrón E)</a:t>
            </a:r>
          </a:p>
        </p:txBody>
      </p:sp>
      <p:sp>
        <p:nvSpPr>
          <p:cNvPr id="617485" name="Rectangle 1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3 Marcador de número de diapositiva"/>
          <p:cNvSpPr>
            <a:spLocks noGrp="1"/>
          </p:cNvSpPr>
          <p:nvPr>
            <p:ph type="sldNum" sz="quarter" idx="12"/>
          </p:nvPr>
        </p:nvSpPr>
        <p:spPr/>
        <p:txBody>
          <a:bodyPr/>
          <a:lstStyle/>
          <a:p>
            <a:fld id="{19B9B1A8-3FA2-4D59-B0D5-6B8B56F33D95}" type="slidenum">
              <a:rPr lang="en-US"/>
              <a:pPr/>
              <a:t>88</a:t>
            </a:fld>
            <a:endParaRPr lang="en-US"/>
          </a:p>
        </p:txBody>
      </p:sp>
      <p:sp>
        <p:nvSpPr>
          <p:cNvPr id="60" name="59 Rectángulo redondeado"/>
          <p:cNvSpPr/>
          <p:nvPr/>
        </p:nvSpPr>
        <p:spPr>
          <a:xfrm>
            <a:off x="3580097" y="1405828"/>
            <a:ext cx="1641847" cy="428625"/>
          </a:xfrm>
          <a:prstGeom prst="roundRect">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400"/>
              </a:lnSpc>
              <a:spcBef>
                <a:spcPts val="0"/>
              </a:spcBef>
              <a:spcAft>
                <a:spcPts val="0"/>
              </a:spcAft>
              <a:defRPr/>
            </a:pPr>
            <a:r>
              <a:rPr lang="es-MX" sz="1300" dirty="0">
                <a:latin typeface="Arial Narrow" pitchFamily="34" charset="0"/>
                <a:cs typeface="Arial" pitchFamily="34" charset="0"/>
              </a:rPr>
              <a:t>TIPOS DE FALLAS</a:t>
            </a:r>
            <a:endParaRPr lang="es-ES" sz="1300" dirty="0">
              <a:latin typeface="Arial Narrow" pitchFamily="34" charset="0"/>
              <a:cs typeface="Arial" pitchFamily="34" charset="0"/>
            </a:endParaRPr>
          </a:p>
        </p:txBody>
      </p:sp>
      <p:grpSp>
        <p:nvGrpSpPr>
          <p:cNvPr id="2" name="114 Grupo"/>
          <p:cNvGrpSpPr>
            <a:grpSpLocks/>
          </p:cNvGrpSpPr>
          <p:nvPr/>
        </p:nvGrpSpPr>
        <p:grpSpPr bwMode="auto">
          <a:xfrm>
            <a:off x="965200" y="1779588"/>
            <a:ext cx="2516188" cy="1766887"/>
            <a:chOff x="964938" y="1779648"/>
            <a:chExt cx="2515896" cy="1767606"/>
          </a:xfrm>
        </p:grpSpPr>
        <p:sp>
          <p:nvSpPr>
            <p:cNvPr id="59" name="58 Triángulo isósceles"/>
            <p:cNvSpPr/>
            <p:nvPr/>
          </p:nvSpPr>
          <p:spPr>
            <a:xfrm rot="5400000">
              <a:off x="2021654" y="2038842"/>
              <a:ext cx="1669142" cy="124921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nvGrpSpPr>
            <p:cNvPr id="618503" name="62 Grupo"/>
            <p:cNvGrpSpPr>
              <a:grpSpLocks/>
            </p:cNvGrpSpPr>
            <p:nvPr/>
          </p:nvGrpSpPr>
          <p:grpSpPr bwMode="auto">
            <a:xfrm>
              <a:off x="964938" y="1779648"/>
              <a:ext cx="1278664" cy="1767606"/>
              <a:chOff x="540958" y="813021"/>
              <a:chExt cx="1278664" cy="1767606"/>
            </a:xfrm>
          </p:grpSpPr>
          <p:grpSp>
            <p:nvGrpSpPr>
              <p:cNvPr id="618504" name="308 Grupo"/>
              <p:cNvGrpSpPr>
                <a:grpSpLocks/>
              </p:cNvGrpSpPr>
              <p:nvPr/>
            </p:nvGrpSpPr>
            <p:grpSpPr bwMode="auto">
              <a:xfrm>
                <a:off x="551049" y="813021"/>
                <a:ext cx="1264780" cy="523976"/>
                <a:chOff x="551049" y="813021"/>
                <a:chExt cx="1264780" cy="523976"/>
              </a:xfrm>
            </p:grpSpPr>
            <p:grpSp>
              <p:nvGrpSpPr>
                <p:cNvPr id="618505" name="305 Grupo"/>
                <p:cNvGrpSpPr>
                  <a:grpSpLocks noChangeAspect="1"/>
                </p:cNvGrpSpPr>
                <p:nvPr/>
              </p:nvGrpSpPr>
              <p:grpSpPr bwMode="auto">
                <a:xfrm>
                  <a:off x="555829" y="893115"/>
                  <a:ext cx="1260000" cy="443882"/>
                  <a:chOff x="570983" y="893115"/>
                  <a:chExt cx="1752911" cy="617528"/>
                </a:xfrm>
              </p:grpSpPr>
              <p:pic>
                <p:nvPicPr>
                  <p:cNvPr id="618506" name="Picture 63"/>
                  <p:cNvPicPr>
                    <a:picLocks noChangeAspect="1" noChangeArrowheads="1"/>
                  </p:cNvPicPr>
                  <p:nvPr/>
                </p:nvPicPr>
                <p:blipFill>
                  <a:blip r:embed="rId3" cstate="print">
                    <a:lum bright="-6000" contrast="48000"/>
                    <a:extLst>
                      <a:ext uri="{28A0092B-C50C-407E-A947-70E740481C1C}">
                        <a14:useLocalDpi xmlns:a14="http://schemas.microsoft.com/office/drawing/2010/main" xmlns="" val="0"/>
                      </a:ext>
                    </a:extLst>
                  </a:blip>
                  <a:srcRect/>
                  <a:stretch>
                    <a:fillRect/>
                  </a:stretch>
                </p:blipFill>
                <p:spPr bwMode="auto">
                  <a:xfrm>
                    <a:off x="570983" y="1012287"/>
                    <a:ext cx="1752911" cy="498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07" name="Freeform 64"/>
                  <p:cNvSpPr>
                    <a:spLocks/>
                  </p:cNvSpPr>
                  <p:nvPr/>
                </p:nvSpPr>
                <p:spPr bwMode="auto">
                  <a:xfrm>
                    <a:off x="578567" y="893115"/>
                    <a:ext cx="1738827" cy="613194"/>
                  </a:xfrm>
                  <a:custGeom>
                    <a:avLst/>
                    <a:gdLst>
                      <a:gd name="T0" fmla="*/ 0 w 903"/>
                      <a:gd name="T1" fmla="*/ 0 h 319"/>
                      <a:gd name="T2" fmla="*/ 0 w 903"/>
                      <a:gd name="T3" fmla="*/ 2147483647 h 319"/>
                      <a:gd name="T4" fmla="*/ 2147483647 w 903"/>
                      <a:gd name="T5" fmla="*/ 2147483647 h 319"/>
                      <a:gd name="T6" fmla="*/ 2147483647 w 903"/>
                      <a:gd name="T7" fmla="*/ 2147483647 h 319"/>
                      <a:gd name="T8" fmla="*/ 0 60000 65536"/>
                      <a:gd name="T9" fmla="*/ 0 60000 65536"/>
                      <a:gd name="T10" fmla="*/ 0 60000 65536"/>
                      <a:gd name="T11" fmla="*/ 0 60000 65536"/>
                      <a:gd name="T12" fmla="*/ 0 w 903"/>
                      <a:gd name="T13" fmla="*/ 0 h 319"/>
                      <a:gd name="T14" fmla="*/ 903 w 903"/>
                      <a:gd name="T15" fmla="*/ 319 h 319"/>
                    </a:gdLst>
                    <a:ahLst/>
                    <a:cxnLst>
                      <a:cxn ang="T8">
                        <a:pos x="T0" y="T1"/>
                      </a:cxn>
                      <a:cxn ang="T9">
                        <a:pos x="T2" y="T3"/>
                      </a:cxn>
                      <a:cxn ang="T10">
                        <a:pos x="T4" y="T5"/>
                      </a:cxn>
                      <a:cxn ang="T11">
                        <a:pos x="T6" y="T7"/>
                      </a:cxn>
                    </a:cxnLst>
                    <a:rect l="T12" t="T13" r="T14" b="T15"/>
                    <a:pathLst>
                      <a:path w="903" h="319">
                        <a:moveTo>
                          <a:pt x="0" y="0"/>
                        </a:moveTo>
                        <a:lnTo>
                          <a:pt x="0" y="319"/>
                        </a:lnTo>
                        <a:lnTo>
                          <a:pt x="903" y="319"/>
                        </a:lnTo>
                        <a:lnTo>
                          <a:pt x="903" y="16"/>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08" name="Text Box 65"/>
                <p:cNvSpPr txBox="1">
                  <a:spLocks noChangeArrowheads="1"/>
                </p:cNvSpPr>
                <p:nvPr/>
              </p:nvSpPr>
              <p:spPr bwMode="auto">
                <a:xfrm>
                  <a:off x="551049" y="813021"/>
                  <a:ext cx="124585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A</a:t>
                  </a:r>
                </a:p>
              </p:txBody>
            </p:sp>
          </p:grpSp>
          <p:grpSp>
            <p:nvGrpSpPr>
              <p:cNvPr id="618509" name="309 Grupo"/>
              <p:cNvGrpSpPr>
                <a:grpSpLocks/>
              </p:cNvGrpSpPr>
              <p:nvPr/>
            </p:nvGrpSpPr>
            <p:grpSpPr bwMode="auto">
              <a:xfrm>
                <a:off x="551590" y="1449787"/>
                <a:ext cx="1264239" cy="507517"/>
                <a:chOff x="551590" y="1782502"/>
                <a:chExt cx="1264239" cy="507517"/>
              </a:xfrm>
            </p:grpSpPr>
            <p:grpSp>
              <p:nvGrpSpPr>
                <p:cNvPr id="618510" name="306 Grupo"/>
                <p:cNvGrpSpPr>
                  <a:grpSpLocks noChangeAspect="1"/>
                </p:cNvGrpSpPr>
                <p:nvPr/>
              </p:nvGrpSpPr>
              <p:grpSpPr bwMode="auto">
                <a:xfrm>
                  <a:off x="555829" y="1844581"/>
                  <a:ext cx="1260000" cy="445438"/>
                  <a:chOff x="566221" y="1844583"/>
                  <a:chExt cx="1752911" cy="619694"/>
                </a:xfrm>
              </p:grpSpPr>
              <p:pic>
                <p:nvPicPr>
                  <p:cNvPr id="618511" name="Picture 67"/>
                  <p:cNvPicPr>
                    <a:picLocks noChangeAspect="1" noChangeArrowheads="1"/>
                  </p:cNvPicPr>
                  <p:nvPr/>
                </p:nvPicPr>
                <p:blipFill>
                  <a:blip r:embed="rId4" cstate="print">
                    <a:lum bright="-6000" contrast="48000"/>
                    <a:extLst>
                      <a:ext uri="{28A0092B-C50C-407E-A947-70E740481C1C}">
                        <a14:useLocalDpi xmlns:a14="http://schemas.microsoft.com/office/drawing/2010/main" xmlns="" val="0"/>
                      </a:ext>
                    </a:extLst>
                  </a:blip>
                  <a:srcRect/>
                  <a:stretch>
                    <a:fillRect/>
                  </a:stretch>
                </p:blipFill>
                <p:spPr bwMode="auto">
                  <a:xfrm>
                    <a:off x="566221" y="1931254"/>
                    <a:ext cx="1752911" cy="533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12" name="Freeform 68"/>
                  <p:cNvSpPr>
                    <a:spLocks/>
                  </p:cNvSpPr>
                  <p:nvPr/>
                </p:nvSpPr>
                <p:spPr bwMode="auto">
                  <a:xfrm>
                    <a:off x="573805" y="1844583"/>
                    <a:ext cx="1738827" cy="614277"/>
                  </a:xfrm>
                  <a:custGeom>
                    <a:avLst/>
                    <a:gdLst>
                      <a:gd name="T0" fmla="*/ 0 w 903"/>
                      <a:gd name="T1" fmla="*/ 0 h 319"/>
                      <a:gd name="T2" fmla="*/ 0 w 903"/>
                      <a:gd name="T3" fmla="*/ 2147483647 h 319"/>
                      <a:gd name="T4" fmla="*/ 2147483647 w 903"/>
                      <a:gd name="T5" fmla="*/ 2147483647 h 319"/>
                      <a:gd name="T6" fmla="*/ 2147483647 w 903"/>
                      <a:gd name="T7" fmla="*/ 2147483647 h 319"/>
                      <a:gd name="T8" fmla="*/ 0 60000 65536"/>
                      <a:gd name="T9" fmla="*/ 0 60000 65536"/>
                      <a:gd name="T10" fmla="*/ 0 60000 65536"/>
                      <a:gd name="T11" fmla="*/ 0 60000 65536"/>
                      <a:gd name="T12" fmla="*/ 0 w 903"/>
                      <a:gd name="T13" fmla="*/ 0 h 319"/>
                      <a:gd name="T14" fmla="*/ 903 w 903"/>
                      <a:gd name="T15" fmla="*/ 319 h 319"/>
                    </a:gdLst>
                    <a:ahLst/>
                    <a:cxnLst>
                      <a:cxn ang="T8">
                        <a:pos x="T0" y="T1"/>
                      </a:cxn>
                      <a:cxn ang="T9">
                        <a:pos x="T2" y="T3"/>
                      </a:cxn>
                      <a:cxn ang="T10">
                        <a:pos x="T4" y="T5"/>
                      </a:cxn>
                      <a:cxn ang="T11">
                        <a:pos x="T6" y="T7"/>
                      </a:cxn>
                    </a:cxnLst>
                    <a:rect l="T12" t="T13" r="T14" b="T15"/>
                    <a:pathLst>
                      <a:path w="903" h="319">
                        <a:moveTo>
                          <a:pt x="0" y="0"/>
                        </a:moveTo>
                        <a:lnTo>
                          <a:pt x="0" y="319"/>
                        </a:lnTo>
                        <a:lnTo>
                          <a:pt x="903" y="319"/>
                        </a:lnTo>
                        <a:lnTo>
                          <a:pt x="903" y="16"/>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13" name="Text Box 69"/>
                <p:cNvSpPr txBox="1">
                  <a:spLocks noChangeArrowheads="1"/>
                </p:cNvSpPr>
                <p:nvPr/>
              </p:nvSpPr>
              <p:spPr bwMode="auto">
                <a:xfrm>
                  <a:off x="551590" y="1782502"/>
                  <a:ext cx="125594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B</a:t>
                  </a:r>
                </a:p>
              </p:txBody>
            </p:sp>
          </p:grpSp>
          <p:grpSp>
            <p:nvGrpSpPr>
              <p:cNvPr id="618514" name="310 Grupo"/>
              <p:cNvGrpSpPr>
                <a:grpSpLocks/>
              </p:cNvGrpSpPr>
              <p:nvPr/>
            </p:nvGrpSpPr>
            <p:grpSpPr bwMode="auto">
              <a:xfrm>
                <a:off x="540958" y="2070097"/>
                <a:ext cx="1278664" cy="510524"/>
                <a:chOff x="540958" y="2676154"/>
                <a:chExt cx="1278664" cy="510524"/>
              </a:xfrm>
            </p:grpSpPr>
            <p:grpSp>
              <p:nvGrpSpPr>
                <p:cNvPr id="618515" name="307 Grupo"/>
                <p:cNvGrpSpPr>
                  <a:grpSpLocks noChangeAspect="1"/>
                </p:cNvGrpSpPr>
                <p:nvPr/>
              </p:nvGrpSpPr>
              <p:grpSpPr bwMode="auto">
                <a:xfrm>
                  <a:off x="559622" y="2746694"/>
                  <a:ext cx="1260000" cy="439984"/>
                  <a:chOff x="540675" y="2746699"/>
                  <a:chExt cx="1745327" cy="615361"/>
                </a:xfrm>
              </p:grpSpPr>
              <p:pic>
                <p:nvPicPr>
                  <p:cNvPr id="618516" name="Picture 72"/>
                  <p:cNvPicPr>
                    <a:picLocks noChangeAspect="1" noChangeArrowheads="1"/>
                  </p:cNvPicPr>
                  <p:nvPr/>
                </p:nvPicPr>
                <p:blipFill>
                  <a:blip r:embed="rId5" cstate="print">
                    <a:lum bright="-6000" contrast="48000"/>
                    <a:extLst>
                      <a:ext uri="{28A0092B-C50C-407E-A947-70E740481C1C}">
                        <a14:useLocalDpi xmlns:a14="http://schemas.microsoft.com/office/drawing/2010/main" xmlns="" val="0"/>
                      </a:ext>
                    </a:extLst>
                  </a:blip>
                  <a:srcRect/>
                  <a:stretch>
                    <a:fillRect/>
                  </a:stretch>
                </p:blipFill>
                <p:spPr bwMode="auto">
                  <a:xfrm>
                    <a:off x="540675" y="3017545"/>
                    <a:ext cx="1745327" cy="344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17" name="Freeform 73"/>
                  <p:cNvSpPr>
                    <a:spLocks/>
                  </p:cNvSpPr>
                  <p:nvPr/>
                </p:nvSpPr>
                <p:spPr bwMode="auto">
                  <a:xfrm>
                    <a:off x="548259" y="2746699"/>
                    <a:ext cx="1732326" cy="611027"/>
                  </a:xfrm>
                  <a:custGeom>
                    <a:avLst/>
                    <a:gdLst>
                      <a:gd name="T0" fmla="*/ 0 w 900"/>
                      <a:gd name="T1" fmla="*/ 0 h 317"/>
                      <a:gd name="T2" fmla="*/ 0 w 900"/>
                      <a:gd name="T3" fmla="*/ 2147483647 h 317"/>
                      <a:gd name="T4" fmla="*/ 2147483647 w 900"/>
                      <a:gd name="T5" fmla="*/ 2147483647 h 317"/>
                      <a:gd name="T6" fmla="*/ 2147483647 w 900"/>
                      <a:gd name="T7" fmla="*/ 2147483647 h 317"/>
                      <a:gd name="T8" fmla="*/ 0 60000 65536"/>
                      <a:gd name="T9" fmla="*/ 0 60000 65536"/>
                      <a:gd name="T10" fmla="*/ 0 60000 65536"/>
                      <a:gd name="T11" fmla="*/ 0 60000 65536"/>
                      <a:gd name="T12" fmla="*/ 0 w 900"/>
                      <a:gd name="T13" fmla="*/ 0 h 317"/>
                      <a:gd name="T14" fmla="*/ 900 w 900"/>
                      <a:gd name="T15" fmla="*/ 317 h 317"/>
                    </a:gdLst>
                    <a:ahLst/>
                    <a:cxnLst>
                      <a:cxn ang="T8">
                        <a:pos x="T0" y="T1"/>
                      </a:cxn>
                      <a:cxn ang="T9">
                        <a:pos x="T2" y="T3"/>
                      </a:cxn>
                      <a:cxn ang="T10">
                        <a:pos x="T4" y="T5"/>
                      </a:cxn>
                      <a:cxn ang="T11">
                        <a:pos x="T6" y="T7"/>
                      </a:cxn>
                    </a:cxnLst>
                    <a:rect l="T12" t="T13" r="T14" b="T15"/>
                    <a:pathLst>
                      <a:path w="900" h="317">
                        <a:moveTo>
                          <a:pt x="0" y="0"/>
                        </a:moveTo>
                        <a:lnTo>
                          <a:pt x="0" y="317"/>
                        </a:lnTo>
                        <a:lnTo>
                          <a:pt x="900" y="317"/>
                        </a:lnTo>
                        <a:lnTo>
                          <a:pt x="900" y="16"/>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18" name="Text Box 74"/>
                <p:cNvSpPr txBox="1">
                  <a:spLocks noChangeArrowheads="1"/>
                </p:cNvSpPr>
                <p:nvPr/>
              </p:nvSpPr>
              <p:spPr bwMode="auto">
                <a:xfrm>
                  <a:off x="540958" y="2676154"/>
                  <a:ext cx="126657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C</a:t>
                  </a:r>
                </a:p>
              </p:txBody>
            </p:sp>
          </p:grpSp>
        </p:grpSp>
      </p:grpSp>
      <p:grpSp>
        <p:nvGrpSpPr>
          <p:cNvPr id="10" name="115 Grupo"/>
          <p:cNvGrpSpPr>
            <a:grpSpLocks/>
          </p:cNvGrpSpPr>
          <p:nvPr/>
        </p:nvGrpSpPr>
        <p:grpSpPr bwMode="auto">
          <a:xfrm>
            <a:off x="5334000" y="1779588"/>
            <a:ext cx="2498725" cy="1766887"/>
            <a:chOff x="5334001" y="1779648"/>
            <a:chExt cx="2499284" cy="1767606"/>
          </a:xfrm>
        </p:grpSpPr>
        <p:sp>
          <p:nvSpPr>
            <p:cNvPr id="58" name="57 Triángulo isósceles"/>
            <p:cNvSpPr/>
            <p:nvPr/>
          </p:nvSpPr>
          <p:spPr>
            <a:xfrm rot="16200000">
              <a:off x="5124251" y="2038630"/>
              <a:ext cx="1669142" cy="124964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nvGrpSpPr>
            <p:cNvPr id="618521" name="78 Grupo"/>
            <p:cNvGrpSpPr>
              <a:grpSpLocks/>
            </p:cNvGrpSpPr>
            <p:nvPr/>
          </p:nvGrpSpPr>
          <p:grpSpPr bwMode="auto">
            <a:xfrm>
              <a:off x="6560886" y="1779648"/>
              <a:ext cx="1268670" cy="508309"/>
              <a:chOff x="3526614" y="2385238"/>
              <a:chExt cx="1268670" cy="508309"/>
            </a:xfrm>
          </p:grpSpPr>
          <p:grpSp>
            <p:nvGrpSpPr>
              <p:cNvPr id="618522" name="341 Grupo"/>
              <p:cNvGrpSpPr>
                <a:grpSpLocks noChangeAspect="1"/>
              </p:cNvGrpSpPr>
              <p:nvPr/>
            </p:nvGrpSpPr>
            <p:grpSpPr bwMode="auto">
              <a:xfrm>
                <a:off x="3529345" y="2452429"/>
                <a:ext cx="1260000" cy="441118"/>
                <a:chOff x="3529345" y="2452429"/>
                <a:chExt cx="2557463" cy="895351"/>
              </a:xfrm>
            </p:grpSpPr>
            <p:pic>
              <p:nvPicPr>
                <p:cNvPr id="618523" name="Picture 2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29345" y="3146167"/>
                  <a:ext cx="2557463"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24" name="Freeform 30"/>
                <p:cNvSpPr>
                  <a:spLocks/>
                </p:cNvSpPr>
                <p:nvPr/>
              </p:nvSpPr>
              <p:spPr bwMode="auto">
                <a:xfrm>
                  <a:off x="3546808" y="2452429"/>
                  <a:ext cx="2530475" cy="885825"/>
                </a:xfrm>
                <a:custGeom>
                  <a:avLst/>
                  <a:gdLst>
                    <a:gd name="T0" fmla="*/ 0 w 903"/>
                    <a:gd name="T1" fmla="*/ 0 h 316"/>
                    <a:gd name="T2" fmla="*/ 0 w 903"/>
                    <a:gd name="T3" fmla="*/ 2147483647 h 316"/>
                    <a:gd name="T4" fmla="*/ 2147483647 w 903"/>
                    <a:gd name="T5" fmla="*/ 2147483647 h 316"/>
                    <a:gd name="T6" fmla="*/ 2147483647 w 903"/>
                    <a:gd name="T7" fmla="*/ 2147483647 h 316"/>
                    <a:gd name="T8" fmla="*/ 0 60000 65536"/>
                    <a:gd name="T9" fmla="*/ 0 60000 65536"/>
                    <a:gd name="T10" fmla="*/ 0 60000 65536"/>
                    <a:gd name="T11" fmla="*/ 0 60000 65536"/>
                    <a:gd name="T12" fmla="*/ 0 w 903"/>
                    <a:gd name="T13" fmla="*/ 0 h 316"/>
                    <a:gd name="T14" fmla="*/ 903 w 903"/>
                    <a:gd name="T15" fmla="*/ 316 h 316"/>
                  </a:gdLst>
                  <a:ahLst/>
                  <a:cxnLst>
                    <a:cxn ang="T8">
                      <a:pos x="T0" y="T1"/>
                    </a:cxn>
                    <a:cxn ang="T9">
                      <a:pos x="T2" y="T3"/>
                    </a:cxn>
                    <a:cxn ang="T10">
                      <a:pos x="T4" y="T5"/>
                    </a:cxn>
                    <a:cxn ang="T11">
                      <a:pos x="T6" y="T7"/>
                    </a:cxn>
                  </a:cxnLst>
                  <a:rect l="T12" t="T13" r="T14" b="T15"/>
                  <a:pathLst>
                    <a:path w="903" h="316">
                      <a:moveTo>
                        <a:pt x="0" y="0"/>
                      </a:moveTo>
                      <a:lnTo>
                        <a:pt x="0" y="316"/>
                      </a:lnTo>
                      <a:lnTo>
                        <a:pt x="903" y="316"/>
                      </a:lnTo>
                      <a:lnTo>
                        <a:pt x="903" y="16"/>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25" name="Text Box 31"/>
              <p:cNvSpPr txBox="1">
                <a:spLocks noChangeArrowheads="1"/>
              </p:cNvSpPr>
              <p:nvPr/>
            </p:nvSpPr>
            <p:spPr bwMode="auto">
              <a:xfrm>
                <a:off x="3526614" y="2385238"/>
                <a:ext cx="12686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D</a:t>
                </a:r>
              </a:p>
            </p:txBody>
          </p:sp>
        </p:grpSp>
        <p:grpSp>
          <p:nvGrpSpPr>
            <p:cNvPr id="618526" name="83 Grupo"/>
            <p:cNvGrpSpPr>
              <a:grpSpLocks/>
            </p:cNvGrpSpPr>
            <p:nvPr/>
          </p:nvGrpSpPr>
          <p:grpSpPr bwMode="auto">
            <a:xfrm>
              <a:off x="6557157" y="2402004"/>
              <a:ext cx="1276128" cy="530526"/>
              <a:chOff x="3519157" y="3918282"/>
              <a:chExt cx="1276128" cy="530526"/>
            </a:xfrm>
          </p:grpSpPr>
          <p:grpSp>
            <p:nvGrpSpPr>
              <p:cNvPr id="618527" name="342 Grupo"/>
              <p:cNvGrpSpPr>
                <a:grpSpLocks noChangeAspect="1"/>
              </p:cNvGrpSpPr>
              <p:nvPr/>
            </p:nvGrpSpPr>
            <p:grpSpPr bwMode="auto">
              <a:xfrm>
                <a:off x="3527758" y="4006592"/>
                <a:ext cx="1260000" cy="442216"/>
                <a:chOff x="3527758" y="4006592"/>
                <a:chExt cx="2551112" cy="895351"/>
              </a:xfrm>
            </p:grpSpPr>
            <p:pic>
              <p:nvPicPr>
                <p:cNvPr id="618528" name="Picture 3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27758" y="4655880"/>
                  <a:ext cx="25511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29" name="Freeform 35"/>
                <p:cNvSpPr>
                  <a:spLocks/>
                </p:cNvSpPr>
                <p:nvPr/>
              </p:nvSpPr>
              <p:spPr bwMode="auto">
                <a:xfrm>
                  <a:off x="3538870" y="4006592"/>
                  <a:ext cx="2528887" cy="884238"/>
                </a:xfrm>
                <a:custGeom>
                  <a:avLst/>
                  <a:gdLst>
                    <a:gd name="T0" fmla="*/ 0 w 903"/>
                    <a:gd name="T1" fmla="*/ 0 h 316"/>
                    <a:gd name="T2" fmla="*/ 0 w 903"/>
                    <a:gd name="T3" fmla="*/ 2147483647 h 316"/>
                    <a:gd name="T4" fmla="*/ 2147483647 w 903"/>
                    <a:gd name="T5" fmla="*/ 2147483647 h 316"/>
                    <a:gd name="T6" fmla="*/ 2147483647 w 903"/>
                    <a:gd name="T7" fmla="*/ 2147483647 h 316"/>
                    <a:gd name="T8" fmla="*/ 0 60000 65536"/>
                    <a:gd name="T9" fmla="*/ 0 60000 65536"/>
                    <a:gd name="T10" fmla="*/ 0 60000 65536"/>
                    <a:gd name="T11" fmla="*/ 0 60000 65536"/>
                    <a:gd name="T12" fmla="*/ 0 w 903"/>
                    <a:gd name="T13" fmla="*/ 0 h 316"/>
                    <a:gd name="T14" fmla="*/ 903 w 903"/>
                    <a:gd name="T15" fmla="*/ 316 h 316"/>
                  </a:gdLst>
                  <a:ahLst/>
                  <a:cxnLst>
                    <a:cxn ang="T8">
                      <a:pos x="T0" y="T1"/>
                    </a:cxn>
                    <a:cxn ang="T9">
                      <a:pos x="T2" y="T3"/>
                    </a:cxn>
                    <a:cxn ang="T10">
                      <a:pos x="T4" y="T5"/>
                    </a:cxn>
                    <a:cxn ang="T11">
                      <a:pos x="T6" y="T7"/>
                    </a:cxn>
                  </a:cxnLst>
                  <a:rect l="T12" t="T13" r="T14" b="T15"/>
                  <a:pathLst>
                    <a:path w="903" h="316">
                      <a:moveTo>
                        <a:pt x="0" y="0"/>
                      </a:moveTo>
                      <a:lnTo>
                        <a:pt x="0" y="316"/>
                      </a:lnTo>
                      <a:lnTo>
                        <a:pt x="903" y="316"/>
                      </a:lnTo>
                      <a:lnTo>
                        <a:pt x="903" y="16"/>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30" name="Text Box 36"/>
              <p:cNvSpPr txBox="1">
                <a:spLocks noChangeArrowheads="1"/>
              </p:cNvSpPr>
              <p:nvPr/>
            </p:nvSpPr>
            <p:spPr bwMode="auto">
              <a:xfrm>
                <a:off x="3519157" y="3918282"/>
                <a:ext cx="127612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E</a:t>
                </a:r>
              </a:p>
            </p:txBody>
          </p:sp>
        </p:grpSp>
        <p:grpSp>
          <p:nvGrpSpPr>
            <p:cNvPr id="618531" name="88 Grupo"/>
            <p:cNvGrpSpPr>
              <a:grpSpLocks/>
            </p:cNvGrpSpPr>
            <p:nvPr/>
          </p:nvGrpSpPr>
          <p:grpSpPr bwMode="auto">
            <a:xfrm>
              <a:off x="6560994" y="3046577"/>
              <a:ext cx="1268454" cy="500677"/>
              <a:chOff x="3528829" y="5514974"/>
              <a:chExt cx="1268454" cy="500677"/>
            </a:xfrm>
          </p:grpSpPr>
          <p:grpSp>
            <p:nvGrpSpPr>
              <p:cNvPr id="618532" name="343 Grupo"/>
              <p:cNvGrpSpPr>
                <a:grpSpLocks noChangeAspect="1"/>
              </p:cNvGrpSpPr>
              <p:nvPr/>
            </p:nvGrpSpPr>
            <p:grpSpPr bwMode="auto">
              <a:xfrm>
                <a:off x="3537283" y="5571874"/>
                <a:ext cx="1260000" cy="443785"/>
                <a:chOff x="3537283" y="5571867"/>
                <a:chExt cx="2551112" cy="898525"/>
              </a:xfrm>
            </p:grpSpPr>
            <p:pic>
              <p:nvPicPr>
                <p:cNvPr id="618533" name="Picture 39"/>
                <p:cNvPicPr>
                  <a:picLocks noChangeAspect="1" noChangeArrowheads="1"/>
                </p:cNvPicPr>
                <p:nvPr/>
              </p:nvPicPr>
              <p:blipFill>
                <a:blip r:embed="rId8" cstate="print">
                  <a:lum bright="-6000" contrast="42000"/>
                  <a:extLst>
                    <a:ext uri="{28A0092B-C50C-407E-A947-70E740481C1C}">
                      <a14:useLocalDpi xmlns:a14="http://schemas.microsoft.com/office/drawing/2010/main" xmlns="" val="0"/>
                    </a:ext>
                  </a:extLst>
                </a:blip>
                <a:srcRect/>
                <a:stretch>
                  <a:fillRect/>
                </a:stretch>
              </p:blipFill>
              <p:spPr bwMode="auto">
                <a:xfrm>
                  <a:off x="3537283" y="5895717"/>
                  <a:ext cx="2551112"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pic>
            <p:sp>
              <p:nvSpPr>
                <p:cNvPr id="618534" name="Freeform 40"/>
                <p:cNvSpPr>
                  <a:spLocks/>
                </p:cNvSpPr>
                <p:nvPr/>
              </p:nvSpPr>
              <p:spPr bwMode="auto">
                <a:xfrm>
                  <a:off x="3553158" y="5571867"/>
                  <a:ext cx="2520950" cy="887413"/>
                </a:xfrm>
                <a:custGeom>
                  <a:avLst/>
                  <a:gdLst>
                    <a:gd name="T0" fmla="*/ 2147483647 w 900"/>
                    <a:gd name="T1" fmla="*/ 0 h 317"/>
                    <a:gd name="T2" fmla="*/ 2147483647 w 900"/>
                    <a:gd name="T3" fmla="*/ 2147483647 h 317"/>
                    <a:gd name="T4" fmla="*/ 0 w 900"/>
                    <a:gd name="T5" fmla="*/ 2147483647 h 317"/>
                    <a:gd name="T6" fmla="*/ 0 w 900"/>
                    <a:gd name="T7" fmla="*/ 2147483647 h 317"/>
                    <a:gd name="T8" fmla="*/ 0 60000 65536"/>
                    <a:gd name="T9" fmla="*/ 0 60000 65536"/>
                    <a:gd name="T10" fmla="*/ 0 60000 65536"/>
                    <a:gd name="T11" fmla="*/ 0 60000 65536"/>
                    <a:gd name="T12" fmla="*/ 0 w 900"/>
                    <a:gd name="T13" fmla="*/ 0 h 317"/>
                    <a:gd name="T14" fmla="*/ 900 w 900"/>
                    <a:gd name="T15" fmla="*/ 317 h 317"/>
                  </a:gdLst>
                  <a:ahLst/>
                  <a:cxnLst>
                    <a:cxn ang="T8">
                      <a:pos x="T0" y="T1"/>
                    </a:cxn>
                    <a:cxn ang="T9">
                      <a:pos x="T2" y="T3"/>
                    </a:cxn>
                    <a:cxn ang="T10">
                      <a:pos x="T4" y="T5"/>
                    </a:cxn>
                    <a:cxn ang="T11">
                      <a:pos x="T6" y="T7"/>
                    </a:cxn>
                  </a:cxnLst>
                  <a:rect l="T12" t="T13" r="T14" b="T15"/>
                  <a:pathLst>
                    <a:path w="900" h="317">
                      <a:moveTo>
                        <a:pt x="900" y="0"/>
                      </a:moveTo>
                      <a:lnTo>
                        <a:pt x="900" y="317"/>
                      </a:lnTo>
                      <a:lnTo>
                        <a:pt x="0" y="317"/>
                      </a:lnTo>
                      <a:lnTo>
                        <a:pt x="0" y="15"/>
                      </a:lnTo>
                    </a:path>
                  </a:pathLst>
                </a:cu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eaLnBrk="1" hangingPunct="1">
                    <a:spcBef>
                      <a:spcPct val="0"/>
                    </a:spcBef>
                  </a:pPr>
                  <a:endParaRPr lang="es-CO" sz="1800" b="0">
                    <a:latin typeface="Calibri" pitchFamily="34" charset="0"/>
                  </a:endParaRPr>
                </a:p>
              </p:txBody>
            </p:sp>
          </p:grpSp>
          <p:sp>
            <p:nvSpPr>
              <p:cNvPr id="618535" name="Text Box 41"/>
              <p:cNvSpPr txBox="1">
                <a:spLocks noChangeArrowheads="1"/>
              </p:cNvSpPr>
              <p:nvPr/>
            </p:nvSpPr>
            <p:spPr bwMode="auto">
              <a:xfrm>
                <a:off x="3528829" y="5514974"/>
                <a:ext cx="12664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a:spAutoFit/>
              </a:bodyPr>
              <a:lstStyle>
                <a:lvl1pPr algn="l">
                  <a:spcBef>
                    <a:spcPct val="0"/>
                  </a:spcBef>
                  <a:defRPr>
                    <a:solidFill>
                      <a:schemeClr val="tx1"/>
                    </a:solidFill>
                    <a:latin typeface="Arial" pitchFamily="34" charset="0"/>
                  </a:defRPr>
                </a:lvl1pPr>
                <a:lvl2pPr marL="742950" indent="-285750" algn="l">
                  <a:spcBef>
                    <a:spcPct val="0"/>
                  </a:spcBef>
                  <a:defRPr>
                    <a:solidFill>
                      <a:schemeClr val="tx1"/>
                    </a:solidFill>
                    <a:latin typeface="Arial" pitchFamily="34" charset="0"/>
                  </a:defRPr>
                </a:lvl2pPr>
                <a:lvl3pPr marL="1143000" indent="-228600" algn="l">
                  <a:spcBef>
                    <a:spcPct val="0"/>
                  </a:spcBef>
                  <a:defRPr>
                    <a:solidFill>
                      <a:schemeClr val="tx1"/>
                    </a:solidFill>
                    <a:latin typeface="Arial" pitchFamily="34" charset="0"/>
                  </a:defRPr>
                </a:lvl3pPr>
                <a:lvl4pPr marL="1600200" indent="-228600" algn="l">
                  <a:spcBef>
                    <a:spcPct val="0"/>
                  </a:spcBef>
                  <a:defRPr>
                    <a:solidFill>
                      <a:schemeClr val="tx1"/>
                    </a:solidFill>
                    <a:latin typeface="Arial" pitchFamily="34" charset="0"/>
                  </a:defRPr>
                </a:lvl4pPr>
                <a:lvl5pPr marL="2057400" indent="-228600" algn="l">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1" hangingPunct="1">
                  <a:spcBef>
                    <a:spcPct val="50000"/>
                  </a:spcBef>
                </a:pPr>
                <a:r>
                  <a:rPr lang="es-CO">
                    <a:latin typeface="Calibri" pitchFamily="34" charset="0"/>
                    <a:cs typeface="Arial" pitchFamily="34" charset="0"/>
                  </a:rPr>
                  <a:t>Patrón F</a:t>
                </a:r>
              </a:p>
            </p:txBody>
          </p:sp>
        </p:grpSp>
      </p:grpSp>
      <p:grpSp>
        <p:nvGrpSpPr>
          <p:cNvPr id="17" name="118 Grupo"/>
          <p:cNvGrpSpPr>
            <a:grpSpLocks/>
          </p:cNvGrpSpPr>
          <p:nvPr/>
        </p:nvGrpSpPr>
        <p:grpSpPr bwMode="auto">
          <a:xfrm>
            <a:off x="414338" y="4684713"/>
            <a:ext cx="2855912" cy="996950"/>
            <a:chOff x="413823" y="4684578"/>
            <a:chExt cx="2856689" cy="996560"/>
          </a:xfrm>
        </p:grpSpPr>
        <p:sp>
          <p:nvSpPr>
            <p:cNvPr id="57" name="56 Triángulo isósceles"/>
            <p:cNvSpPr/>
            <p:nvPr/>
          </p:nvSpPr>
          <p:spPr>
            <a:xfrm rot="5400000">
              <a:off x="1371658" y="3782284"/>
              <a:ext cx="941020" cy="285668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nvGrpSpPr>
            <p:cNvPr id="618538" name="95 Grupo"/>
            <p:cNvGrpSpPr>
              <a:grpSpLocks/>
            </p:cNvGrpSpPr>
            <p:nvPr/>
          </p:nvGrpSpPr>
          <p:grpSpPr bwMode="auto">
            <a:xfrm>
              <a:off x="433005" y="4684578"/>
              <a:ext cx="2032425" cy="980201"/>
              <a:chOff x="646980" y="4873923"/>
              <a:chExt cx="1725284" cy="603850"/>
            </a:xfrm>
          </p:grpSpPr>
          <p:sp>
            <p:nvSpPr>
              <p:cNvPr id="97" name="96 Rectángulo"/>
              <p:cNvSpPr/>
              <p:nvPr/>
            </p:nvSpPr>
            <p:spPr>
              <a:xfrm>
                <a:off x="646872" y="5098769"/>
                <a:ext cx="1380314" cy="379306"/>
              </a:xfrm>
              <a:prstGeom prst="rect">
                <a:avLst/>
              </a:prstGeom>
              <a:gradFill flip="none" rotWithShape="1">
                <a:gsLst>
                  <a:gs pos="0">
                    <a:srgbClr val="26800E">
                      <a:shade val="30000"/>
                      <a:satMod val="115000"/>
                    </a:srgbClr>
                  </a:gs>
                  <a:gs pos="85000">
                    <a:srgbClr val="26800E">
                      <a:shade val="67500"/>
                      <a:satMod val="115000"/>
                    </a:srgbClr>
                  </a:gs>
                  <a:gs pos="100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cxnSp>
            <p:nvCxnSpPr>
              <p:cNvPr id="98" name="97 Conector angular"/>
              <p:cNvCxnSpPr/>
              <p:nvPr/>
            </p:nvCxnSpPr>
            <p:spPr>
              <a:xfrm>
                <a:off x="654960" y="4873923"/>
                <a:ext cx="1717305" cy="604152"/>
              </a:xfrm>
              <a:prstGeom prst="bentConnector3">
                <a:avLst>
                  <a:gd name="adj1" fmla="val -135"/>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98 Explosión 1"/>
              <p:cNvSpPr/>
              <p:nvPr/>
            </p:nvSpPr>
            <p:spPr>
              <a:xfrm>
                <a:off x="1854679" y="4977440"/>
                <a:ext cx="319178" cy="310551"/>
              </a:xfrm>
              <a:prstGeom prst="irregularSeal1">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grpSp>
      <p:grpSp>
        <p:nvGrpSpPr>
          <p:cNvPr id="19" name="119 Grupo"/>
          <p:cNvGrpSpPr>
            <a:grpSpLocks/>
          </p:cNvGrpSpPr>
          <p:nvPr/>
        </p:nvGrpSpPr>
        <p:grpSpPr bwMode="auto">
          <a:xfrm>
            <a:off x="5280025" y="4616450"/>
            <a:ext cx="3649663" cy="1214438"/>
            <a:chOff x="5279416" y="4616611"/>
            <a:chExt cx="3650610" cy="1214650"/>
          </a:xfrm>
        </p:grpSpPr>
        <p:sp>
          <p:nvSpPr>
            <p:cNvPr id="56" name="55 Triángulo isósceles"/>
            <p:cNvSpPr/>
            <p:nvPr/>
          </p:nvSpPr>
          <p:spPr>
            <a:xfrm rot="16200000">
              <a:off x="5794745" y="4101282"/>
              <a:ext cx="1214650" cy="224530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nvGrpSpPr>
            <p:cNvPr id="618546" name="99 Grupo"/>
            <p:cNvGrpSpPr>
              <a:grpSpLocks/>
            </p:cNvGrpSpPr>
            <p:nvPr/>
          </p:nvGrpSpPr>
          <p:grpSpPr bwMode="auto">
            <a:xfrm>
              <a:off x="6525863" y="4617975"/>
              <a:ext cx="2404163" cy="1210579"/>
              <a:chOff x="4019107" y="5296694"/>
              <a:chExt cx="2404163" cy="1210579"/>
            </a:xfrm>
          </p:grpSpPr>
          <p:sp>
            <p:nvSpPr>
              <p:cNvPr id="101" name="100 Proceso"/>
              <p:cNvSpPr/>
              <p:nvPr/>
            </p:nvSpPr>
            <p:spPr>
              <a:xfrm>
                <a:off x="5003677" y="5308032"/>
                <a:ext cx="1136945" cy="1143199"/>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cxnSp>
            <p:nvCxnSpPr>
              <p:cNvPr id="102" name="101 Conector recto"/>
              <p:cNvCxnSpPr>
                <a:endCxn id="618552" idx="4"/>
              </p:cNvCxnSpPr>
              <p:nvPr/>
            </p:nvCxnSpPr>
            <p:spPr>
              <a:xfrm rot="16200000" flipH="1">
                <a:off x="4805204" y="5512855"/>
                <a:ext cx="403295" cy="635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rot="5400000" flipH="1" flipV="1">
                <a:off x="5562671" y="5876456"/>
                <a:ext cx="1160664" cy="158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18550" name="Picture 4"/>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029741" y="5603357"/>
                <a:ext cx="2128844" cy="848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5" name="104 Conector angular"/>
              <p:cNvCxnSpPr/>
              <p:nvPr/>
            </p:nvCxnSpPr>
            <p:spPr>
              <a:xfrm>
                <a:off x="4019171" y="5465222"/>
                <a:ext cx="2404099" cy="990773"/>
              </a:xfrm>
              <a:prstGeom prst="bentConnector3">
                <a:avLst>
                  <a:gd name="adj1" fmla="val 25"/>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8552" name="Oval 18"/>
              <p:cNvSpPr>
                <a:spLocks noChangeAspect="1" noChangeArrowheads="1"/>
              </p:cNvSpPr>
              <p:nvPr/>
            </p:nvSpPr>
            <p:spPr bwMode="auto">
              <a:xfrm>
                <a:off x="4952301" y="5604100"/>
                <a:ext cx="114300" cy="114300"/>
              </a:xfrm>
              <a:prstGeom prst="ellipse">
                <a:avLst/>
              </a:prstGeom>
              <a:gradFill rotWithShape="1">
                <a:gsLst>
                  <a:gs pos="0">
                    <a:srgbClr val="FF6600"/>
                  </a:gs>
                  <a:gs pos="100000">
                    <a:srgbClr val="762F0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spAutoFit/>
              </a:bodyPr>
              <a:lstStyle/>
              <a:p>
                <a:pPr algn="l" eaLnBrk="1" hangingPunct="1">
                  <a:spcBef>
                    <a:spcPct val="0"/>
                  </a:spcBef>
                </a:pPr>
                <a:endParaRPr lang="es-ES" sz="1800" b="0">
                  <a:latin typeface="Calibri" pitchFamily="34" charset="0"/>
                </a:endParaRPr>
              </a:p>
            </p:txBody>
          </p:sp>
          <p:sp>
            <p:nvSpPr>
              <p:cNvPr id="618553" name="Rectangle 28"/>
              <p:cNvSpPr>
                <a:spLocks noChangeArrowheads="1"/>
              </p:cNvSpPr>
              <p:nvPr/>
            </p:nvSpPr>
            <p:spPr bwMode="auto">
              <a:xfrm>
                <a:off x="5016242" y="5313437"/>
                <a:ext cx="11369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eaLnBrk="1" hangingPunct="1">
                  <a:spcBef>
                    <a:spcPct val="0"/>
                  </a:spcBef>
                </a:pPr>
                <a:r>
                  <a:rPr lang="es-ES_tradnl" b="0">
                    <a:latin typeface="Arial Narrow" pitchFamily="34" charset="0"/>
                  </a:rPr>
                  <a:t>      Agonía</a:t>
                </a:r>
                <a:endParaRPr lang="es-CO">
                  <a:latin typeface="Arial Narrow" pitchFamily="34" charset="0"/>
                </a:endParaRPr>
              </a:p>
            </p:txBody>
          </p:sp>
          <p:sp>
            <p:nvSpPr>
              <p:cNvPr id="108" name="107 Explosión 1"/>
              <p:cNvSpPr/>
              <p:nvPr/>
            </p:nvSpPr>
            <p:spPr>
              <a:xfrm>
                <a:off x="6011677" y="6273357"/>
                <a:ext cx="233916" cy="233916"/>
              </a:xfrm>
              <a:prstGeom prst="irregularSeal1">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800" b="0"/>
              </a:p>
            </p:txBody>
          </p:sp>
        </p:grpSp>
      </p:grpSp>
      <p:grpSp>
        <p:nvGrpSpPr>
          <p:cNvPr id="21" name="112 Grupo"/>
          <p:cNvGrpSpPr>
            <a:grpSpLocks/>
          </p:cNvGrpSpPr>
          <p:nvPr/>
        </p:nvGrpSpPr>
        <p:grpSpPr bwMode="auto">
          <a:xfrm>
            <a:off x="2849563" y="1835150"/>
            <a:ext cx="1550987" cy="1042988"/>
            <a:chOff x="2849131" y="1834453"/>
            <a:chExt cx="1551890" cy="1043311"/>
          </a:xfrm>
        </p:grpSpPr>
        <p:sp>
          <p:nvSpPr>
            <p:cNvPr id="61" name="60 Rectángulo redondeado"/>
            <p:cNvSpPr/>
            <p:nvPr/>
          </p:nvSpPr>
          <p:spPr>
            <a:xfrm>
              <a:off x="2849131" y="2449139"/>
              <a:ext cx="1062327" cy="428625"/>
            </a:xfrm>
            <a:prstGeom prst="roundRect">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400"/>
                </a:lnSpc>
                <a:spcBef>
                  <a:spcPts val="0"/>
                </a:spcBef>
                <a:spcAft>
                  <a:spcPts val="0"/>
                </a:spcAft>
                <a:defRPr/>
              </a:pPr>
              <a:r>
                <a:rPr lang="es-MX" sz="1300" dirty="0">
                  <a:latin typeface="Arial Narrow" pitchFamily="34" charset="0"/>
                  <a:cs typeface="Arial" pitchFamily="34" charset="0"/>
                </a:rPr>
                <a:t>CÍCLICAS</a:t>
              </a:r>
              <a:endParaRPr lang="es-ES" sz="1300" dirty="0">
                <a:latin typeface="Arial Narrow" pitchFamily="34" charset="0"/>
                <a:cs typeface="Arial" pitchFamily="34" charset="0"/>
              </a:endParaRPr>
            </a:p>
          </p:txBody>
        </p:sp>
        <p:cxnSp>
          <p:nvCxnSpPr>
            <p:cNvPr id="109" name="108 Conector recto de flecha"/>
            <p:cNvCxnSpPr>
              <a:stCxn id="0" idx="2"/>
              <a:endCxn id="0" idx="0"/>
            </p:cNvCxnSpPr>
            <p:nvPr/>
          </p:nvCxnSpPr>
          <p:spPr>
            <a:xfrm rot="5400000">
              <a:off x="3583066" y="1631052"/>
              <a:ext cx="614553" cy="1021356"/>
            </a:xfrm>
            <a:prstGeom prst="straightConnector1">
              <a:avLst/>
            </a:prstGeom>
            <a:ln w="28575">
              <a:solidFill>
                <a:srgbClr val="6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 name="113 Grupo"/>
          <p:cNvGrpSpPr>
            <a:grpSpLocks/>
          </p:cNvGrpSpPr>
          <p:nvPr/>
        </p:nvGrpSpPr>
        <p:grpSpPr bwMode="auto">
          <a:xfrm>
            <a:off x="4400550" y="1835150"/>
            <a:ext cx="1563688" cy="1042988"/>
            <a:chOff x="4401021" y="1834453"/>
            <a:chExt cx="1562519" cy="1043311"/>
          </a:xfrm>
        </p:grpSpPr>
        <p:sp>
          <p:nvSpPr>
            <p:cNvPr id="62" name="61 Rectángulo redondeado"/>
            <p:cNvSpPr/>
            <p:nvPr/>
          </p:nvSpPr>
          <p:spPr>
            <a:xfrm>
              <a:off x="4811601" y="2449139"/>
              <a:ext cx="1151939" cy="428625"/>
            </a:xfrm>
            <a:prstGeom prst="roundRect">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400"/>
                </a:lnSpc>
                <a:spcBef>
                  <a:spcPts val="0"/>
                </a:spcBef>
                <a:spcAft>
                  <a:spcPts val="0"/>
                </a:spcAft>
                <a:defRPr/>
              </a:pPr>
              <a:r>
                <a:rPr lang="es-MX" sz="1300" dirty="0">
                  <a:latin typeface="Arial Narrow" pitchFamily="34" charset="0"/>
                  <a:cs typeface="Arial" pitchFamily="34" charset="0"/>
                </a:rPr>
                <a:t>ALEATORIAS</a:t>
              </a:r>
              <a:endParaRPr lang="es-ES" sz="1300" dirty="0">
                <a:latin typeface="Arial Narrow" pitchFamily="34" charset="0"/>
                <a:cs typeface="Arial" pitchFamily="34" charset="0"/>
              </a:endParaRPr>
            </a:p>
          </p:txBody>
        </p:sp>
        <p:cxnSp>
          <p:nvCxnSpPr>
            <p:cNvPr id="110" name="109 Conector recto de flecha"/>
            <p:cNvCxnSpPr>
              <a:stCxn id="0" idx="2"/>
              <a:endCxn id="0" idx="0"/>
            </p:cNvCxnSpPr>
            <p:nvPr/>
          </p:nvCxnSpPr>
          <p:spPr>
            <a:xfrm rot="16200000" flipH="1">
              <a:off x="4587088" y="1648386"/>
              <a:ext cx="614553" cy="986687"/>
            </a:xfrm>
            <a:prstGeom prst="straightConnector1">
              <a:avLst/>
            </a:prstGeom>
            <a:ln w="28575">
              <a:solidFill>
                <a:srgbClr val="6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117 Grupo"/>
          <p:cNvGrpSpPr>
            <a:grpSpLocks/>
          </p:cNvGrpSpPr>
          <p:nvPr/>
        </p:nvGrpSpPr>
        <p:grpSpPr bwMode="auto">
          <a:xfrm>
            <a:off x="2603500" y="2878138"/>
            <a:ext cx="2784475" cy="2571750"/>
            <a:chOff x="2603655" y="2877764"/>
            <a:chExt cx="2783916" cy="2572407"/>
          </a:xfrm>
        </p:grpSpPr>
        <p:sp>
          <p:nvSpPr>
            <p:cNvPr id="94" name="93 Rectángulo redondeado"/>
            <p:cNvSpPr/>
            <p:nvPr/>
          </p:nvSpPr>
          <p:spPr>
            <a:xfrm>
              <a:off x="2603655" y="5021546"/>
              <a:ext cx="1307804" cy="428625"/>
            </a:xfrm>
            <a:prstGeom prst="roundRect">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400"/>
                </a:lnSpc>
                <a:spcBef>
                  <a:spcPts val="0"/>
                </a:spcBef>
                <a:spcAft>
                  <a:spcPts val="0"/>
                </a:spcAft>
                <a:defRPr/>
              </a:pPr>
              <a:r>
                <a:rPr lang="es-MX" sz="1300" dirty="0">
                  <a:latin typeface="Arial Narrow" pitchFamily="34" charset="0"/>
                  <a:cs typeface="Arial" pitchFamily="34" charset="0"/>
                </a:rPr>
                <a:t>SÚBITAS  O REPENTINAS</a:t>
              </a:r>
              <a:endParaRPr lang="es-ES" sz="1300" dirty="0">
                <a:latin typeface="Arial Narrow" pitchFamily="34" charset="0"/>
                <a:cs typeface="Arial" pitchFamily="34" charset="0"/>
              </a:endParaRPr>
            </a:p>
          </p:txBody>
        </p:sp>
        <p:cxnSp>
          <p:nvCxnSpPr>
            <p:cNvPr id="111" name="110 Conector recto de flecha"/>
            <p:cNvCxnSpPr>
              <a:stCxn id="0" idx="2"/>
              <a:endCxn id="0" idx="0"/>
            </p:cNvCxnSpPr>
            <p:nvPr/>
          </p:nvCxnSpPr>
          <p:spPr>
            <a:xfrm rot="5400000">
              <a:off x="3250736" y="2884602"/>
              <a:ext cx="2143673" cy="2129997"/>
            </a:xfrm>
            <a:prstGeom prst="straightConnector1">
              <a:avLst/>
            </a:prstGeom>
            <a:ln w="28575">
              <a:solidFill>
                <a:srgbClr val="6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116 Grupo"/>
          <p:cNvGrpSpPr>
            <a:grpSpLocks/>
          </p:cNvGrpSpPr>
          <p:nvPr/>
        </p:nvGrpSpPr>
        <p:grpSpPr bwMode="auto">
          <a:xfrm>
            <a:off x="4737100" y="2878138"/>
            <a:ext cx="1300163" cy="2571750"/>
            <a:chOff x="4737172" y="2877765"/>
            <a:chExt cx="1300796" cy="2572406"/>
          </a:xfrm>
        </p:grpSpPr>
        <p:sp>
          <p:nvSpPr>
            <p:cNvPr id="95" name="94 Rectángulo redondeado"/>
            <p:cNvSpPr/>
            <p:nvPr/>
          </p:nvSpPr>
          <p:spPr>
            <a:xfrm>
              <a:off x="4737172" y="5021546"/>
              <a:ext cx="1300796" cy="428625"/>
            </a:xfrm>
            <a:prstGeom prst="roundRect">
              <a:avLst/>
            </a:prstGeom>
            <a:solidFill>
              <a:srgbClr val="6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ts val="1400"/>
                </a:lnSpc>
                <a:spcBef>
                  <a:spcPts val="0"/>
                </a:spcBef>
                <a:spcAft>
                  <a:spcPts val="0"/>
                </a:spcAft>
                <a:defRPr/>
              </a:pPr>
              <a:r>
                <a:rPr lang="es-MX" sz="1300" dirty="0">
                  <a:latin typeface="Arial Narrow" pitchFamily="34" charset="0"/>
                  <a:cs typeface="Arial" pitchFamily="34" charset="0"/>
                </a:rPr>
                <a:t>PROGRESIVAS</a:t>
              </a:r>
              <a:endParaRPr lang="es-ES" sz="1300" dirty="0">
                <a:latin typeface="Arial Narrow" pitchFamily="34" charset="0"/>
                <a:cs typeface="Arial" pitchFamily="34" charset="0"/>
              </a:endParaRPr>
            </a:p>
          </p:txBody>
        </p:sp>
        <p:cxnSp>
          <p:nvCxnSpPr>
            <p:cNvPr id="112" name="111 Conector recto de flecha"/>
            <p:cNvCxnSpPr>
              <a:stCxn id="0" idx="2"/>
              <a:endCxn id="0" idx="0"/>
            </p:cNvCxnSpPr>
            <p:nvPr/>
          </p:nvCxnSpPr>
          <p:spPr>
            <a:xfrm rot="5400000">
              <a:off x="4316528" y="3949601"/>
              <a:ext cx="2143672" cy="0"/>
            </a:xfrm>
            <a:prstGeom prst="straightConnector1">
              <a:avLst/>
            </a:prstGeom>
            <a:ln w="28575">
              <a:solidFill>
                <a:srgbClr val="6C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18578" name="Rectangle 82"/>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n-US" sz="2800" b="0" i="1">
                <a:solidFill>
                  <a:srgbClr val="003366"/>
                </a:solidFill>
                <a:effectLst>
                  <a:outerShdw blurRad="38100" dist="38100" dir="2700000" algn="tl">
                    <a:srgbClr val="000000"/>
                  </a:outerShdw>
                </a:effectLst>
                <a:latin typeface="Arial" pitchFamily="34" charset="0"/>
              </a:rPr>
              <a:t>PATRONES DE FALLAS Y LAS ESTRATEGIAS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3362" name="Rectangle 2"/>
          <p:cNvSpPr>
            <a:spLocks noGrp="1" noChangeArrowheads="1"/>
          </p:cNvSpPr>
          <p:nvPr>
            <p:ph idx="1"/>
          </p:nvPr>
        </p:nvSpPr>
        <p:spPr>
          <a:xfrm>
            <a:off x="296863" y="841375"/>
            <a:ext cx="8615362" cy="5799138"/>
          </a:xfrm>
        </p:spPr>
        <p:txBody>
          <a:bodyPr>
            <a:normAutofit/>
          </a:bodyPr>
          <a:lstStyle/>
          <a:p>
            <a:pPr algn="just">
              <a:lnSpc>
                <a:spcPct val="90000"/>
              </a:lnSpc>
            </a:pPr>
            <a:r>
              <a:rPr lang="es-ES_tradnl" sz="2400" b="1" i="1">
                <a:solidFill>
                  <a:srgbClr val="291274"/>
                </a:solidFill>
                <a:latin typeface="Times New Roman" pitchFamily="18" charset="0"/>
              </a:rPr>
              <a:t>Tareas Proactivas</a:t>
            </a:r>
            <a:r>
              <a:rPr lang="es-ES_tradnl" sz="2400" b="1" i="1">
                <a:latin typeface="Times New Roman" pitchFamily="18" charset="0"/>
              </a:rPr>
              <a:t>: </a:t>
            </a:r>
            <a:r>
              <a:rPr lang="es-ES_tradnl" sz="2000" b="1" i="1">
                <a:effectLst/>
                <a:latin typeface="Times New Roman" pitchFamily="18" charset="0"/>
              </a:rPr>
              <a:t>Son las tareas que se realizan para evitar que el equipo falle o minimizar las consecuencias de la falla (Mantenimiento Predictivo + Preventivo)</a:t>
            </a:r>
          </a:p>
          <a:p>
            <a:pPr algn="just">
              <a:lnSpc>
                <a:spcPct val="90000"/>
              </a:lnSpc>
              <a:buFont typeface="Wingdings" pitchFamily="2" charset="2"/>
              <a:buNone/>
            </a:pPr>
            <a:endParaRPr lang="es-ES_tradnl" sz="2000" b="1" i="1">
              <a:effectLst/>
              <a:latin typeface="Times New Roman" pitchFamily="18" charset="0"/>
            </a:endParaRPr>
          </a:p>
          <a:p>
            <a:pPr algn="just">
              <a:lnSpc>
                <a:spcPct val="90000"/>
              </a:lnSpc>
              <a:buFont typeface="Wingdings" pitchFamily="2" charset="2"/>
              <a:buNone/>
            </a:pPr>
            <a:r>
              <a:rPr lang="es-ES_tradnl" sz="2000" b="1" i="1">
                <a:effectLst/>
                <a:latin typeface="Times New Roman" pitchFamily="18" charset="0"/>
              </a:rPr>
              <a:t>	</a:t>
            </a:r>
            <a:r>
              <a:rPr lang="es-ES_tradnl" sz="2000" b="1" i="1">
                <a:solidFill>
                  <a:srgbClr val="291274"/>
                </a:solidFill>
                <a:latin typeface="Times New Roman" pitchFamily="18" charset="0"/>
              </a:rPr>
              <a:t>Mantenimiento a Condición:</a:t>
            </a:r>
          </a:p>
          <a:p>
            <a:pPr lvl="1">
              <a:lnSpc>
                <a:spcPct val="90000"/>
              </a:lnSpc>
              <a:buFont typeface="Symbol" pitchFamily="18" charset="2"/>
              <a:buChar char="·"/>
            </a:pPr>
            <a:r>
              <a:rPr lang="es-ES_tradnl" sz="2000" b="1" i="1">
                <a:effectLst/>
                <a:latin typeface="Times New Roman" pitchFamily="18" charset="0"/>
              </a:rPr>
              <a:t>Monitoreo de condición (Vibraciones, Termografía, UT,.)</a:t>
            </a:r>
          </a:p>
          <a:p>
            <a:pPr lvl="1">
              <a:lnSpc>
                <a:spcPct val="90000"/>
              </a:lnSpc>
              <a:buFont typeface="Symbol" pitchFamily="18" charset="2"/>
              <a:buChar char="·"/>
            </a:pPr>
            <a:r>
              <a:rPr lang="es-ES_tradnl" sz="2000" b="1" i="1">
                <a:effectLst/>
                <a:latin typeface="Times New Roman" pitchFamily="18" charset="0"/>
              </a:rPr>
              <a:t>Monitoreo de Efectos primarios (Flujo, temperatura, presión,..)</a:t>
            </a:r>
          </a:p>
          <a:p>
            <a:pPr lvl="1" algn="just">
              <a:lnSpc>
                <a:spcPct val="90000"/>
              </a:lnSpc>
              <a:buFont typeface="Symbol" pitchFamily="18" charset="2"/>
              <a:buChar char="·"/>
            </a:pPr>
            <a:r>
              <a:rPr lang="es-ES_tradnl" sz="2000" b="1" i="1">
                <a:effectLst/>
                <a:latin typeface="Times New Roman" pitchFamily="18" charset="0"/>
              </a:rPr>
              <a:t>Monitoreo de la variación de la calidad del producto (algunos defectos en el producto están relacionados con algunos  defectos en la máquina y éstos comienzan gradualmente lo que hace que se detecte la falla potencial)</a:t>
            </a:r>
          </a:p>
          <a:p>
            <a:pPr lvl="1">
              <a:lnSpc>
                <a:spcPct val="90000"/>
              </a:lnSpc>
              <a:buFont typeface="Symbol" pitchFamily="18" charset="2"/>
              <a:buChar char="·"/>
            </a:pPr>
            <a:r>
              <a:rPr lang="es-ES_tradnl" sz="2000" b="1" i="1">
                <a:effectLst/>
                <a:latin typeface="Times New Roman" pitchFamily="18" charset="0"/>
              </a:rPr>
              <a:t>Los Sentidos Humanos (Mirar, oír, tocar y oler) </a:t>
            </a:r>
          </a:p>
          <a:p>
            <a:pPr>
              <a:lnSpc>
                <a:spcPct val="90000"/>
              </a:lnSpc>
              <a:buFont typeface="Symbol" pitchFamily="18" charset="2"/>
              <a:buNone/>
            </a:pPr>
            <a:r>
              <a:rPr lang="es-ES_tradnl" sz="2000" b="1" i="1">
                <a:solidFill>
                  <a:srgbClr val="291274"/>
                </a:solidFill>
                <a:effectLst/>
                <a:latin typeface="Times New Roman" pitchFamily="18" charset="0"/>
              </a:rPr>
              <a:t>	</a:t>
            </a:r>
          </a:p>
          <a:p>
            <a:pPr>
              <a:lnSpc>
                <a:spcPct val="90000"/>
              </a:lnSpc>
              <a:buFont typeface="Symbol" pitchFamily="18" charset="2"/>
              <a:buNone/>
            </a:pPr>
            <a:r>
              <a:rPr lang="es-ES_tradnl" sz="2000" b="1" i="1">
                <a:solidFill>
                  <a:srgbClr val="291274"/>
                </a:solidFill>
                <a:effectLst/>
                <a:latin typeface="Times New Roman" pitchFamily="18" charset="0"/>
              </a:rPr>
              <a:t>	</a:t>
            </a:r>
            <a:r>
              <a:rPr lang="es-ES_tradnl" sz="2000" b="1" i="1">
                <a:solidFill>
                  <a:srgbClr val="291274"/>
                </a:solidFill>
                <a:latin typeface="Times New Roman" pitchFamily="18" charset="0"/>
              </a:rPr>
              <a:t>Tareas de sustitución cíclica y de reacondicionamiento cíclico</a:t>
            </a:r>
          </a:p>
          <a:p>
            <a:pPr lvl="1" algn="just">
              <a:lnSpc>
                <a:spcPct val="90000"/>
              </a:lnSpc>
              <a:buFontTx/>
              <a:buNone/>
            </a:pPr>
            <a:r>
              <a:rPr lang="es-ES_tradnl" sz="2000" b="1" i="1">
                <a:effectLst/>
                <a:latin typeface="Times New Roman" pitchFamily="18" charset="0"/>
              </a:rPr>
              <a:t> 	Si no se puede encontrar una tarea de monitoreo de condición, la opción siguiente es la del cambio cíclico si es técnicamente factible y costo efectiva</a:t>
            </a:r>
            <a:endParaRPr lang="es-ES" sz="1800" b="1" i="1">
              <a:effectLst/>
              <a:latin typeface="Times New Roman" pitchFamily="18" charset="0"/>
            </a:endParaRPr>
          </a:p>
        </p:txBody>
      </p:sp>
      <p:sp>
        <p:nvSpPr>
          <p:cNvPr id="5" name="5 Marcador de número de diapositiva"/>
          <p:cNvSpPr>
            <a:spLocks noGrp="1"/>
          </p:cNvSpPr>
          <p:nvPr>
            <p:ph type="sldNum" sz="quarter" idx="12"/>
          </p:nvPr>
        </p:nvSpPr>
        <p:spPr/>
        <p:txBody>
          <a:bodyPr/>
          <a:lstStyle/>
          <a:p>
            <a:fld id="{3E32671A-6E57-402E-8338-4A01EE165794}" type="slidenum">
              <a:rPr lang="en-US"/>
              <a:pPr/>
              <a:t>89</a:t>
            </a:fld>
            <a:endParaRPr lang="en-US"/>
          </a:p>
        </p:txBody>
      </p:sp>
      <p:sp>
        <p:nvSpPr>
          <p:cNvPr id="783363" name="Text Box 3"/>
          <p:cNvSpPr txBox="1">
            <a:spLocks noChangeArrowheads="1"/>
          </p:cNvSpPr>
          <p:nvPr/>
        </p:nvSpPr>
        <p:spPr bwMode="auto">
          <a:xfrm>
            <a:off x="1619250" y="195263"/>
            <a:ext cx="6745288"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sz="3200" i="1">
                <a:solidFill>
                  <a:srgbClr val="CC6600"/>
                </a:solidFill>
              </a:rPr>
              <a:t>SELECCION DE LAS TAREAS</a:t>
            </a:r>
            <a:endParaRPr lang="es-ES" sz="3200" i="1">
              <a:solidFill>
                <a:srgbClr val="CC6600"/>
              </a:solidFill>
            </a:endParaRPr>
          </a:p>
        </p:txBody>
      </p:sp>
      <p:sp>
        <p:nvSpPr>
          <p:cNvPr id="783365" name="AutoShape 5">
            <a:hlinkClick r:id="rId2" action="ppaction://hlinksldjump"/>
          </p:cNvPr>
          <p:cNvSpPr>
            <a:spLocks noChangeArrowheads="1"/>
          </p:cNvSpPr>
          <p:nvPr/>
        </p:nvSpPr>
        <p:spPr bwMode="auto">
          <a:xfrm>
            <a:off x="8547100" y="6496050"/>
            <a:ext cx="279400" cy="311150"/>
          </a:xfrm>
          <a:prstGeom prst="rightArrow">
            <a:avLst>
              <a:gd name="adj1" fmla="val 50000"/>
              <a:gd name="adj2"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xmlns="" val="9985558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0CE906A-82F1-4EF1-A19E-AD6B07116A1D}" type="slidenum">
              <a:rPr lang="en-US"/>
              <a:pPr/>
              <a:t>9</a:t>
            </a:fld>
            <a:endParaRPr lang="en-US"/>
          </a:p>
        </p:txBody>
      </p:sp>
      <p:sp>
        <p:nvSpPr>
          <p:cNvPr id="579586" name="Text Box 2"/>
          <p:cNvSpPr txBox="1">
            <a:spLocks noChangeArrowheads="1"/>
          </p:cNvSpPr>
          <p:nvPr/>
        </p:nvSpPr>
        <p:spPr bwMode="auto">
          <a:xfrm>
            <a:off x="152400" y="1257300"/>
            <a:ext cx="8839200"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0"/>
              </a:spcBef>
            </a:pPr>
            <a:r>
              <a:rPr lang="es-ES_tradnl" sz="2400">
                <a:latin typeface="Arial" pitchFamily="34" charset="0"/>
              </a:rPr>
              <a:t>3</a:t>
            </a:r>
            <a:r>
              <a:rPr lang="es-ES_tradnl" sz="2400" b="0">
                <a:latin typeface="Arial" pitchFamily="34" charset="0"/>
              </a:rPr>
              <a:t>. MANTENIMIENTO PREDICTIVO: Hace seguimiento a variables físicas (vibraciones, temperaturas......) para   determinar cuando una falla ha comenzado en un equipo,componente o parte y programar su reparación o cambio.</a:t>
            </a:r>
          </a:p>
          <a:p>
            <a:pPr algn="just">
              <a:spcBef>
                <a:spcPct val="0"/>
              </a:spcBef>
            </a:pPr>
            <a:endParaRPr lang="es-ES_tradnl" sz="2400" b="0">
              <a:latin typeface="Arial" pitchFamily="34" charset="0"/>
            </a:endParaRPr>
          </a:p>
          <a:p>
            <a:pPr algn="just">
              <a:spcBef>
                <a:spcPct val="0"/>
              </a:spcBef>
            </a:pPr>
            <a:r>
              <a:rPr lang="es-ES_tradnl" sz="2400" b="0">
                <a:latin typeface="Arial" pitchFamily="34" charset="0"/>
              </a:rPr>
              <a:t>    CARACTERISTICAS:</a:t>
            </a:r>
          </a:p>
          <a:p>
            <a:pPr lvl="2" algn="just">
              <a:spcBef>
                <a:spcPct val="0"/>
              </a:spcBef>
              <a:buFont typeface="Symbol" pitchFamily="18" charset="2"/>
              <a:buChar char="·"/>
            </a:pPr>
            <a:r>
              <a:rPr lang="es-ES_tradnl" sz="2400" b="0">
                <a:latin typeface="Arial" pitchFamily="34" charset="0"/>
              </a:rPr>
              <a:t>Utiliza equipos sofisticados</a:t>
            </a:r>
          </a:p>
          <a:p>
            <a:pPr lvl="2" algn="just">
              <a:spcBef>
                <a:spcPct val="0"/>
              </a:spcBef>
              <a:buFont typeface="Symbol" pitchFamily="18" charset="2"/>
              <a:buChar char="·"/>
            </a:pPr>
            <a:r>
              <a:rPr lang="es-ES_tradnl" sz="2400" b="0">
                <a:latin typeface="Arial" pitchFamily="34" charset="0"/>
              </a:rPr>
              <a:t>Es útil en fallas progresivas</a:t>
            </a:r>
          </a:p>
          <a:p>
            <a:pPr lvl="2" algn="just">
              <a:spcBef>
                <a:spcPct val="0"/>
              </a:spcBef>
              <a:buFont typeface="Symbol" pitchFamily="18" charset="2"/>
              <a:buChar char="·"/>
            </a:pPr>
            <a:r>
              <a:rPr lang="es-ES_tradnl" sz="2400" b="0">
                <a:latin typeface="Arial" pitchFamily="34" charset="0"/>
              </a:rPr>
              <a:t>Optimiza los ciclos de mantenimiento preventivo</a:t>
            </a:r>
          </a:p>
          <a:p>
            <a:pPr lvl="2" algn="just">
              <a:spcBef>
                <a:spcPct val="0"/>
              </a:spcBef>
              <a:buFont typeface="Symbol" pitchFamily="18" charset="2"/>
              <a:buChar char="·"/>
            </a:pPr>
            <a:r>
              <a:rPr lang="es-ES_tradnl" sz="2400" b="0">
                <a:latin typeface="Arial" pitchFamily="34" charset="0"/>
              </a:rPr>
              <a:t>Reduce labores de mantenimiento.</a:t>
            </a:r>
          </a:p>
          <a:p>
            <a:pPr lvl="3" algn="just">
              <a:spcBef>
                <a:spcPct val="0"/>
              </a:spcBef>
            </a:pPr>
            <a:endParaRPr lang="es-ES_tradnl" sz="2400" b="0">
              <a:latin typeface="Arial" pitchFamily="34" charset="0"/>
            </a:endParaRPr>
          </a:p>
          <a:p>
            <a:pPr algn="just">
              <a:spcBef>
                <a:spcPct val="0"/>
              </a:spcBef>
            </a:pPr>
            <a:endParaRPr lang="es-ES_tradnl" sz="2400" b="0"/>
          </a:p>
        </p:txBody>
      </p:sp>
      <p:sp>
        <p:nvSpPr>
          <p:cNvPr id="579587"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r>
              <a:rPr lang="es-ES_tradnl" sz="2800" b="0" i="1">
                <a:solidFill>
                  <a:srgbClr val="003366"/>
                </a:solidFill>
                <a:effectLst>
                  <a:outerShdw blurRad="38100" dist="38100" dir="2700000" algn="tl">
                    <a:srgbClr val="000000"/>
                  </a:outerShdw>
                </a:effectLst>
                <a:latin typeface="Arial" pitchFamily="34" charset="0"/>
              </a:rPr>
              <a:t>TIPOS DE MANTENIMIENTO</a:t>
            </a:r>
            <a:endParaRPr lang="en-US" sz="2800" b="0" i="1">
              <a:solidFill>
                <a:srgbClr val="003366"/>
              </a:solidFill>
              <a:effectLst>
                <a:outerShdw blurRad="38100" dist="38100" dir="2700000" algn="tl">
                  <a:srgbClr val="000000"/>
                </a:outerShdw>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9586">
                                            <p:txEl>
                                              <p:pRg st="0" end="0"/>
                                            </p:txEl>
                                          </p:spTgt>
                                        </p:tgtEl>
                                        <p:attrNameLst>
                                          <p:attrName>style.visibility</p:attrName>
                                        </p:attrNameLst>
                                      </p:cBhvr>
                                      <p:to>
                                        <p:strVal val="visible"/>
                                      </p:to>
                                    </p:set>
                                    <p:anim calcmode="lin" valueType="num">
                                      <p:cBhvr additive="base">
                                        <p:cTn id="7" dur="500" fill="hold"/>
                                        <p:tgtEl>
                                          <p:spTgt spid="5795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9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9586">
                                            <p:txEl>
                                              <p:pRg st="2" end="2"/>
                                            </p:txEl>
                                          </p:spTgt>
                                        </p:tgtEl>
                                        <p:attrNameLst>
                                          <p:attrName>style.visibility</p:attrName>
                                        </p:attrNameLst>
                                      </p:cBhvr>
                                      <p:to>
                                        <p:strVal val="visible"/>
                                      </p:to>
                                    </p:set>
                                    <p:anim calcmode="lin" valueType="num">
                                      <p:cBhvr additive="base">
                                        <p:cTn id="13" dur="500" fill="hold"/>
                                        <p:tgtEl>
                                          <p:spTgt spid="5795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95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9586">
                                            <p:txEl>
                                              <p:pRg st="3" end="3"/>
                                            </p:txEl>
                                          </p:spTgt>
                                        </p:tgtEl>
                                        <p:attrNameLst>
                                          <p:attrName>style.visibility</p:attrName>
                                        </p:attrNameLst>
                                      </p:cBhvr>
                                      <p:to>
                                        <p:strVal val="visible"/>
                                      </p:to>
                                    </p:set>
                                    <p:anim calcmode="lin" valueType="num">
                                      <p:cBhvr additive="base">
                                        <p:cTn id="19" dur="500" fill="hold"/>
                                        <p:tgtEl>
                                          <p:spTgt spid="57958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95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9586">
                                            <p:txEl>
                                              <p:pRg st="4" end="4"/>
                                            </p:txEl>
                                          </p:spTgt>
                                        </p:tgtEl>
                                        <p:attrNameLst>
                                          <p:attrName>style.visibility</p:attrName>
                                        </p:attrNameLst>
                                      </p:cBhvr>
                                      <p:to>
                                        <p:strVal val="visible"/>
                                      </p:to>
                                    </p:set>
                                    <p:anim calcmode="lin" valueType="num">
                                      <p:cBhvr additive="base">
                                        <p:cTn id="25" dur="500" fill="hold"/>
                                        <p:tgtEl>
                                          <p:spTgt spid="57958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95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9586">
                                            <p:txEl>
                                              <p:pRg st="5" end="5"/>
                                            </p:txEl>
                                          </p:spTgt>
                                        </p:tgtEl>
                                        <p:attrNameLst>
                                          <p:attrName>style.visibility</p:attrName>
                                        </p:attrNameLst>
                                      </p:cBhvr>
                                      <p:to>
                                        <p:strVal val="visible"/>
                                      </p:to>
                                    </p:set>
                                    <p:anim calcmode="lin" valueType="num">
                                      <p:cBhvr additive="base">
                                        <p:cTn id="31" dur="500" fill="hold"/>
                                        <p:tgtEl>
                                          <p:spTgt spid="57958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958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79586">
                                            <p:txEl>
                                              <p:pRg st="6" end="6"/>
                                            </p:txEl>
                                          </p:spTgt>
                                        </p:tgtEl>
                                        <p:attrNameLst>
                                          <p:attrName>style.visibility</p:attrName>
                                        </p:attrNameLst>
                                      </p:cBhvr>
                                      <p:to>
                                        <p:strVal val="visible"/>
                                      </p:to>
                                    </p:set>
                                    <p:anim calcmode="lin" valueType="num">
                                      <p:cBhvr additive="base">
                                        <p:cTn id="37" dur="500" fill="hold"/>
                                        <p:tgtEl>
                                          <p:spTgt spid="57958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7958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build="p" bldLvl="3"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4387" name="Rectangle 3"/>
          <p:cNvSpPr>
            <a:spLocks noGrp="1" noChangeArrowheads="1"/>
          </p:cNvSpPr>
          <p:nvPr>
            <p:ph idx="1"/>
          </p:nvPr>
        </p:nvSpPr>
        <p:spPr>
          <a:xfrm>
            <a:off x="288925" y="1204913"/>
            <a:ext cx="8321675" cy="5316537"/>
          </a:xfrm>
        </p:spPr>
        <p:txBody>
          <a:bodyPr>
            <a:normAutofit/>
          </a:bodyPr>
          <a:lstStyle/>
          <a:p>
            <a:pPr>
              <a:lnSpc>
                <a:spcPct val="90000"/>
              </a:lnSpc>
            </a:pPr>
            <a:r>
              <a:rPr lang="es-ES_tradnl" sz="2400" b="1" i="1" dirty="0">
                <a:solidFill>
                  <a:srgbClr val="291274"/>
                </a:solidFill>
                <a:effectLst/>
                <a:latin typeface="Times New Roman" pitchFamily="18" charset="0"/>
              </a:rPr>
              <a:t>Acciones “A falta de...” (Default </a:t>
            </a:r>
            <a:r>
              <a:rPr lang="es-ES_tradnl" sz="2400" b="1" i="1" dirty="0" err="1">
                <a:solidFill>
                  <a:srgbClr val="291274"/>
                </a:solidFill>
                <a:effectLst/>
                <a:latin typeface="Times New Roman" pitchFamily="18" charset="0"/>
              </a:rPr>
              <a:t>Actions</a:t>
            </a:r>
            <a:r>
              <a:rPr lang="es-ES_tradnl" sz="2400" b="1" i="1" dirty="0">
                <a:solidFill>
                  <a:srgbClr val="291274"/>
                </a:solidFill>
                <a:effectLst/>
                <a:latin typeface="Times New Roman" pitchFamily="18" charset="0"/>
              </a:rPr>
              <a:t>)</a:t>
            </a:r>
          </a:p>
          <a:p>
            <a:pPr>
              <a:lnSpc>
                <a:spcPct val="90000"/>
              </a:lnSpc>
              <a:buFont typeface="Wingdings" pitchFamily="2" charset="2"/>
              <a:buNone/>
            </a:pPr>
            <a:endParaRPr lang="es-ES_tradnl" sz="2400" b="1" i="1" dirty="0">
              <a:solidFill>
                <a:srgbClr val="291274"/>
              </a:solidFill>
              <a:effectLst/>
              <a:latin typeface="Times New Roman" pitchFamily="18" charset="0"/>
            </a:endParaRPr>
          </a:p>
          <a:p>
            <a:pPr lvl="1">
              <a:lnSpc>
                <a:spcPct val="90000"/>
              </a:lnSpc>
            </a:pPr>
            <a:r>
              <a:rPr lang="es-ES_tradnl" sz="2000" b="1" i="1" dirty="0">
                <a:solidFill>
                  <a:srgbClr val="291274"/>
                </a:solidFill>
                <a:effectLst/>
                <a:latin typeface="Times New Roman" pitchFamily="18" charset="0"/>
              </a:rPr>
              <a:t>Tareas de búsqueda de fallas</a:t>
            </a:r>
          </a:p>
          <a:p>
            <a:pPr lvl="1" algn="just">
              <a:lnSpc>
                <a:spcPct val="90000"/>
              </a:lnSpc>
              <a:buFontTx/>
              <a:buNone/>
            </a:pPr>
            <a:r>
              <a:rPr lang="es-ES_tradnl" sz="2000" b="1" i="1" dirty="0">
                <a:effectLst/>
                <a:latin typeface="Times New Roman" pitchFamily="18" charset="0"/>
              </a:rPr>
              <a:t>    Una tarea programada de búsqueda de fallas asegura la verificación de una función oculta a intervalos regulares para ver si esta ha fallado.</a:t>
            </a:r>
          </a:p>
          <a:p>
            <a:pPr lvl="1" algn="just">
              <a:lnSpc>
                <a:spcPct val="90000"/>
              </a:lnSpc>
            </a:pPr>
            <a:r>
              <a:rPr lang="es-ES_tradnl" sz="2000" b="1" i="1" dirty="0">
                <a:solidFill>
                  <a:srgbClr val="291274"/>
                </a:solidFill>
                <a:effectLst/>
                <a:latin typeface="Times New Roman" pitchFamily="18" charset="0"/>
              </a:rPr>
              <a:t>Ningún Mantenimiento preventivo (RTF – </a:t>
            </a:r>
            <a:r>
              <a:rPr lang="es-ES_tradnl" sz="2000" b="1" i="1" dirty="0" err="1">
                <a:solidFill>
                  <a:srgbClr val="291274"/>
                </a:solidFill>
                <a:effectLst/>
                <a:latin typeface="Times New Roman" pitchFamily="18" charset="0"/>
              </a:rPr>
              <a:t>Run</a:t>
            </a:r>
            <a:r>
              <a:rPr lang="es-ES_tradnl" sz="2000" b="1" i="1" dirty="0">
                <a:solidFill>
                  <a:srgbClr val="291274"/>
                </a:solidFill>
                <a:effectLst/>
                <a:latin typeface="Times New Roman" pitchFamily="18" charset="0"/>
              </a:rPr>
              <a:t> </a:t>
            </a:r>
            <a:r>
              <a:rPr lang="es-ES_tradnl" sz="2000" b="1" i="1" dirty="0" err="1">
                <a:solidFill>
                  <a:srgbClr val="291274"/>
                </a:solidFill>
                <a:effectLst/>
                <a:latin typeface="Times New Roman" pitchFamily="18" charset="0"/>
              </a:rPr>
              <a:t>to</a:t>
            </a:r>
            <a:r>
              <a:rPr lang="es-ES_tradnl" sz="2000" b="1" i="1" dirty="0">
                <a:solidFill>
                  <a:srgbClr val="291274"/>
                </a:solidFill>
                <a:effectLst/>
                <a:latin typeface="Times New Roman" pitchFamily="18" charset="0"/>
              </a:rPr>
              <a:t> </a:t>
            </a:r>
            <a:r>
              <a:rPr lang="es-ES_tradnl" sz="2000" b="1" i="1" dirty="0" err="1">
                <a:solidFill>
                  <a:srgbClr val="291274"/>
                </a:solidFill>
                <a:effectLst/>
                <a:latin typeface="Times New Roman" pitchFamily="18" charset="0"/>
              </a:rPr>
              <a:t>Failure</a:t>
            </a:r>
            <a:r>
              <a:rPr lang="es-ES_tradnl" sz="2000" b="1" i="1" dirty="0">
                <a:solidFill>
                  <a:srgbClr val="291274"/>
                </a:solidFill>
                <a:effectLst/>
                <a:latin typeface="Times New Roman" pitchFamily="18" charset="0"/>
              </a:rPr>
              <a:t>)</a:t>
            </a:r>
          </a:p>
          <a:p>
            <a:pPr lvl="1" algn="just">
              <a:lnSpc>
                <a:spcPct val="90000"/>
              </a:lnSpc>
              <a:buFontTx/>
              <a:buNone/>
            </a:pPr>
            <a:r>
              <a:rPr lang="es-ES_tradnl" sz="2000" b="1" i="1" dirty="0">
                <a:effectLst/>
                <a:latin typeface="Times New Roman" pitchFamily="18" charset="0"/>
              </a:rPr>
              <a:t>    Cuando no se ha encontrado una tarea programada adecuada para una función oculta y las fallas múltiples asociadas no tienen consecuencias en seguridad o ambiente, o no se puede encontrar una tarea preventiva costo-efectiva para fallas que tienen consecuencias operacionales o no-operacionales, se opta por esta opción</a:t>
            </a:r>
          </a:p>
          <a:p>
            <a:pPr lvl="1" algn="just">
              <a:lnSpc>
                <a:spcPct val="90000"/>
              </a:lnSpc>
            </a:pPr>
            <a:r>
              <a:rPr lang="es-ES_tradnl" sz="2000" b="1" i="1" dirty="0">
                <a:solidFill>
                  <a:srgbClr val="291274"/>
                </a:solidFill>
                <a:effectLst/>
                <a:latin typeface="Times New Roman" pitchFamily="18" charset="0"/>
              </a:rPr>
              <a:t>Rediseño</a:t>
            </a:r>
          </a:p>
          <a:p>
            <a:pPr lvl="1" algn="just">
              <a:lnSpc>
                <a:spcPct val="90000"/>
              </a:lnSpc>
              <a:buFontTx/>
              <a:buNone/>
            </a:pPr>
            <a:r>
              <a:rPr lang="es-ES_tradnl" sz="2000" b="1" i="1" dirty="0">
                <a:effectLst/>
                <a:latin typeface="Times New Roman" pitchFamily="18" charset="0"/>
              </a:rPr>
              <a:t>     Sólo se considera obligatorio cuando las fallas tienen consecuencias en seguridad o medio ambiente y no hay ninguna acción preventiva que reduzca estas consecuencias; para otros casos se considera “deseable”</a:t>
            </a:r>
            <a:endParaRPr lang="es-ES" sz="2000" b="1" i="1" dirty="0">
              <a:effectLst/>
              <a:latin typeface="Times New Roman" pitchFamily="18" charset="0"/>
            </a:endParaRPr>
          </a:p>
        </p:txBody>
      </p:sp>
      <p:sp>
        <p:nvSpPr>
          <p:cNvPr id="4" name="5 Marcador de número de diapositiva"/>
          <p:cNvSpPr>
            <a:spLocks noGrp="1"/>
          </p:cNvSpPr>
          <p:nvPr>
            <p:ph type="sldNum" sz="quarter" idx="12"/>
          </p:nvPr>
        </p:nvSpPr>
        <p:spPr/>
        <p:txBody>
          <a:bodyPr/>
          <a:lstStyle/>
          <a:p>
            <a:fld id="{C41FF54A-5E60-4AFA-91A5-ABD5285D1402}" type="slidenum">
              <a:rPr lang="en-US"/>
              <a:pPr/>
              <a:t>90</a:t>
            </a:fld>
            <a:endParaRPr lang="en-US"/>
          </a:p>
        </p:txBody>
      </p:sp>
      <p:sp>
        <p:nvSpPr>
          <p:cNvPr id="784388" name="Text Box 4"/>
          <p:cNvSpPr txBox="1">
            <a:spLocks noChangeArrowheads="1"/>
          </p:cNvSpPr>
          <p:nvPr/>
        </p:nvSpPr>
        <p:spPr bwMode="auto">
          <a:xfrm>
            <a:off x="1858963" y="276225"/>
            <a:ext cx="6678612"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sz="3200" i="1">
                <a:solidFill>
                  <a:srgbClr val="CC6600"/>
                </a:solidFill>
              </a:rPr>
              <a:t>SELECCION DE LAS TAREAS</a:t>
            </a:r>
            <a:endParaRPr lang="en-US" sz="3200" i="1">
              <a:solidFill>
                <a:srgbClr val="CC6600"/>
              </a:solidFill>
            </a:endParaRPr>
          </a:p>
        </p:txBody>
      </p:sp>
    </p:spTree>
    <p:extLst>
      <p:ext uri="{BB962C8B-B14F-4D97-AF65-F5344CB8AC3E}">
        <p14:creationId xmlns:p14="http://schemas.microsoft.com/office/powerpoint/2010/main" xmlns="" val="26838419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s-ES_tradnl" sz="2800" dirty="0">
                <a:latin typeface="Arial" pitchFamily="34" charset="0"/>
              </a:rPr>
              <a:t>FACTIBILIDAD TÉCNICA DE LAS TAREAS</a:t>
            </a:r>
          </a:p>
        </p:txBody>
      </p:sp>
      <p:sp>
        <p:nvSpPr>
          <p:cNvPr id="622595" name="Rectangle 3"/>
          <p:cNvSpPr>
            <a:spLocks noGrp="1" noChangeArrowheads="1"/>
          </p:cNvSpPr>
          <p:nvPr>
            <p:ph idx="1"/>
          </p:nvPr>
        </p:nvSpPr>
        <p:spPr>
          <a:xfrm>
            <a:off x="304800" y="1619250"/>
            <a:ext cx="8610600" cy="4171950"/>
          </a:xfrm>
        </p:spPr>
        <p:txBody>
          <a:bodyPr>
            <a:normAutofit/>
          </a:bodyPr>
          <a:lstStyle/>
          <a:p>
            <a:pPr algn="just"/>
            <a:r>
              <a:rPr lang="es-ES_tradnl" sz="1800"/>
              <a:t>Hay dos aspectos dominantes para selección de la tarea proactiva desde el punto de vista técnico:</a:t>
            </a:r>
          </a:p>
          <a:p>
            <a:pPr lvl="1" algn="just">
              <a:buFont typeface="Symbol" pitchFamily="18" charset="2"/>
              <a:buChar char="·"/>
            </a:pPr>
            <a:r>
              <a:rPr lang="es-ES_tradnl" sz="1800"/>
              <a:t>1. La relación entre la edad del elemento en cuestión y  la probabilidad de que falle (Desgaste A,B,C y Aleatorio )</a:t>
            </a:r>
          </a:p>
          <a:p>
            <a:pPr lvl="2" algn="just">
              <a:buFont typeface="Symbol" pitchFamily="18" charset="2"/>
              <a:buChar char="·"/>
            </a:pPr>
            <a:r>
              <a:rPr lang="es-ES_tradnl" sz="1800"/>
              <a:t>Vida media</a:t>
            </a:r>
          </a:p>
          <a:p>
            <a:pPr lvl="2" algn="just">
              <a:buFont typeface="Symbol" pitchFamily="18" charset="2"/>
              <a:buChar char="·"/>
            </a:pPr>
            <a:r>
              <a:rPr lang="es-ES_tradnl" sz="1800"/>
              <a:t>Vida útil/económica</a:t>
            </a:r>
          </a:p>
          <a:p>
            <a:pPr lvl="2" algn="just">
              <a:buFont typeface="Symbol" pitchFamily="18" charset="2"/>
              <a:buChar char="·"/>
            </a:pPr>
            <a:r>
              <a:rPr lang="es-ES_tradnl" sz="1800"/>
              <a:t>Vida segura (1/3 o 1/4 de vida promedio), para fallas con consecuencias en seguridad o ambiente</a:t>
            </a:r>
          </a:p>
          <a:p>
            <a:pPr lvl="2" algn="just">
              <a:buFont typeface="Symbol" pitchFamily="18" charset="2"/>
              <a:buNone/>
            </a:pPr>
            <a:endParaRPr lang="es-ES_tradnl" sz="1800"/>
          </a:p>
          <a:p>
            <a:pPr lvl="1" algn="just">
              <a:buFont typeface="Symbol" pitchFamily="18" charset="2"/>
              <a:buChar char="·"/>
            </a:pPr>
            <a:r>
              <a:rPr lang="es-ES_tradnl" sz="1800"/>
              <a:t>2. Lo que sucede una vez que el fallo haya comenzado a producirse (Súbito, Progresivo)</a:t>
            </a:r>
          </a:p>
          <a:p>
            <a:pPr lvl="2" algn="just">
              <a:buFont typeface="Symbol" pitchFamily="18" charset="2"/>
              <a:buChar char="·"/>
            </a:pPr>
            <a:r>
              <a:rPr lang="es-ES_tradnl" sz="1800"/>
              <a:t>Falla Potencial: Es una condición identificable que indica que una falla funcional está a punto de ocurrir o en proceso de ocurrencia</a:t>
            </a:r>
          </a:p>
        </p:txBody>
      </p:sp>
      <p:sp>
        <p:nvSpPr>
          <p:cNvPr id="4" name="5 Marcador de número de diapositiva"/>
          <p:cNvSpPr>
            <a:spLocks noGrp="1"/>
          </p:cNvSpPr>
          <p:nvPr>
            <p:ph type="sldNum" sz="quarter" idx="12"/>
          </p:nvPr>
        </p:nvSpPr>
        <p:spPr/>
        <p:txBody>
          <a:bodyPr/>
          <a:lstStyle/>
          <a:p>
            <a:fld id="{AF0FC55F-B577-403D-8CAE-C456722B506F}" type="slidenum">
              <a:rPr lang="en-US"/>
              <a:pPr/>
              <a:t>91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2594"/>
                                        </p:tgtEl>
                                        <p:attrNameLst>
                                          <p:attrName>style.visibility</p:attrName>
                                        </p:attrNameLst>
                                      </p:cBhvr>
                                      <p:to>
                                        <p:strVal val="visible"/>
                                      </p:to>
                                    </p:set>
                                    <p:anim calcmode="lin" valueType="num">
                                      <p:cBhvr additive="base">
                                        <p:cTn id="7" dur="500" fill="hold"/>
                                        <p:tgtEl>
                                          <p:spTgt spid="622594"/>
                                        </p:tgtEl>
                                        <p:attrNameLst>
                                          <p:attrName>ppt_x</p:attrName>
                                        </p:attrNameLst>
                                      </p:cBhvr>
                                      <p:tavLst>
                                        <p:tav tm="0">
                                          <p:val>
                                            <p:strVal val="0-#ppt_w/2"/>
                                          </p:val>
                                        </p:tav>
                                        <p:tav tm="100000">
                                          <p:val>
                                            <p:strVal val="#ppt_x"/>
                                          </p:val>
                                        </p:tav>
                                      </p:tavLst>
                                    </p:anim>
                                    <p:anim calcmode="lin" valueType="num">
                                      <p:cBhvr additive="base">
                                        <p:cTn id="8" dur="500" fill="hold"/>
                                        <p:tgtEl>
                                          <p:spTgt spid="6225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2595">
                                            <p:txEl>
                                              <p:pRg st="0" end="0"/>
                                            </p:txEl>
                                          </p:spTgt>
                                        </p:tgtEl>
                                        <p:attrNameLst>
                                          <p:attrName>style.visibility</p:attrName>
                                        </p:attrNameLst>
                                      </p:cBhvr>
                                      <p:to>
                                        <p:strVal val="visible"/>
                                      </p:to>
                                    </p:set>
                                    <p:anim calcmode="lin" valueType="num">
                                      <p:cBhvr additive="base">
                                        <p:cTn id="13" dur="500" fill="hold"/>
                                        <p:tgtEl>
                                          <p:spTgt spid="6225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2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2595">
                                            <p:txEl>
                                              <p:pRg st="1" end="1"/>
                                            </p:txEl>
                                          </p:spTgt>
                                        </p:tgtEl>
                                        <p:attrNameLst>
                                          <p:attrName>style.visibility</p:attrName>
                                        </p:attrNameLst>
                                      </p:cBhvr>
                                      <p:to>
                                        <p:strVal val="visible"/>
                                      </p:to>
                                    </p:set>
                                    <p:anim calcmode="lin" valueType="num">
                                      <p:cBhvr additive="base">
                                        <p:cTn id="19" dur="500" fill="hold"/>
                                        <p:tgtEl>
                                          <p:spTgt spid="6225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2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2595">
                                            <p:txEl>
                                              <p:pRg st="2" end="2"/>
                                            </p:txEl>
                                          </p:spTgt>
                                        </p:tgtEl>
                                        <p:attrNameLst>
                                          <p:attrName>style.visibility</p:attrName>
                                        </p:attrNameLst>
                                      </p:cBhvr>
                                      <p:to>
                                        <p:strVal val="visible"/>
                                      </p:to>
                                    </p:set>
                                    <p:anim calcmode="lin" valueType="num">
                                      <p:cBhvr additive="base">
                                        <p:cTn id="25" dur="500" fill="hold"/>
                                        <p:tgtEl>
                                          <p:spTgt spid="6225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2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2595">
                                            <p:txEl>
                                              <p:pRg st="3" end="3"/>
                                            </p:txEl>
                                          </p:spTgt>
                                        </p:tgtEl>
                                        <p:attrNameLst>
                                          <p:attrName>style.visibility</p:attrName>
                                        </p:attrNameLst>
                                      </p:cBhvr>
                                      <p:to>
                                        <p:strVal val="visible"/>
                                      </p:to>
                                    </p:set>
                                    <p:anim calcmode="lin" valueType="num">
                                      <p:cBhvr additive="base">
                                        <p:cTn id="31" dur="500" fill="hold"/>
                                        <p:tgtEl>
                                          <p:spTgt spid="6225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2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2595">
                                            <p:txEl>
                                              <p:pRg st="4" end="4"/>
                                            </p:txEl>
                                          </p:spTgt>
                                        </p:tgtEl>
                                        <p:attrNameLst>
                                          <p:attrName>style.visibility</p:attrName>
                                        </p:attrNameLst>
                                      </p:cBhvr>
                                      <p:to>
                                        <p:strVal val="visible"/>
                                      </p:to>
                                    </p:set>
                                    <p:anim calcmode="lin" valueType="num">
                                      <p:cBhvr additive="base">
                                        <p:cTn id="37" dur="500" fill="hold"/>
                                        <p:tgtEl>
                                          <p:spTgt spid="62259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225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2595">
                                            <p:txEl>
                                              <p:pRg st="6" end="6"/>
                                            </p:txEl>
                                          </p:spTgt>
                                        </p:tgtEl>
                                        <p:attrNameLst>
                                          <p:attrName>style.visibility</p:attrName>
                                        </p:attrNameLst>
                                      </p:cBhvr>
                                      <p:to>
                                        <p:strVal val="visible"/>
                                      </p:to>
                                    </p:set>
                                    <p:anim calcmode="lin" valueType="num">
                                      <p:cBhvr additive="base">
                                        <p:cTn id="43" dur="500" fill="hold"/>
                                        <p:tgtEl>
                                          <p:spTgt spid="6225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225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2595">
                                            <p:txEl>
                                              <p:pRg st="7" end="7"/>
                                            </p:txEl>
                                          </p:spTgt>
                                        </p:tgtEl>
                                        <p:attrNameLst>
                                          <p:attrName>style.visibility</p:attrName>
                                        </p:attrNameLst>
                                      </p:cBhvr>
                                      <p:to>
                                        <p:strVal val="visible"/>
                                      </p:to>
                                    </p:set>
                                    <p:anim calcmode="lin" valueType="num">
                                      <p:cBhvr additive="base">
                                        <p:cTn id="49" dur="500" fill="hold"/>
                                        <p:tgtEl>
                                          <p:spTgt spid="6225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225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4" grpId="0" animBg="1" autoUpdateAnimBg="0"/>
      <p:bldP spid="622595" grpId="0" build="p" bldLvl="5"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3621" name="Rectangle 5"/>
          <p:cNvSpPr>
            <a:spLocks noGrp="1" noChangeArrowheads="1"/>
          </p:cNvSpPr>
          <p:nvPr>
            <p:ph type="title"/>
          </p:nvPr>
        </p:nvSpPr>
        <p:spPr>
          <a:ln/>
        </p:spPr>
        <p:txBody>
          <a:bodyPr/>
          <a:lstStyle/>
          <a:p>
            <a:r>
              <a:rPr lang="es-ES_tradnl" sz="2800">
                <a:latin typeface="Arial" pitchFamily="34" charset="0"/>
              </a:rPr>
              <a:t>FACTIBILIDAD TÉCNICA DE LAS TAREAS</a:t>
            </a:r>
          </a:p>
        </p:txBody>
      </p:sp>
      <p:sp>
        <p:nvSpPr>
          <p:cNvPr id="623619" name="Rectangle 3"/>
          <p:cNvSpPr>
            <a:spLocks noGrp="1" noChangeArrowheads="1"/>
          </p:cNvSpPr>
          <p:nvPr>
            <p:ph idx="1"/>
          </p:nvPr>
        </p:nvSpPr>
        <p:spPr>
          <a:xfrm>
            <a:off x="228600" y="1924050"/>
            <a:ext cx="8534400" cy="4171950"/>
          </a:xfrm>
        </p:spPr>
        <p:txBody>
          <a:bodyPr>
            <a:normAutofit/>
          </a:bodyPr>
          <a:lstStyle/>
          <a:p>
            <a:pPr lvl="2" algn="just">
              <a:buFont typeface="Symbol" pitchFamily="18" charset="2"/>
              <a:buChar char="·"/>
            </a:pPr>
            <a:r>
              <a:rPr lang="es-ES_tradnl" sz="1800"/>
              <a:t>Intervalo P-F: Es el intervalo entre la ocurrencia de una falla potencial y su deterioro hasta una falla funcional. </a:t>
            </a:r>
          </a:p>
          <a:p>
            <a:pPr lvl="2" algn="just">
              <a:buFont typeface="Symbol" pitchFamily="18" charset="2"/>
              <a:buChar char="·"/>
            </a:pPr>
            <a:r>
              <a:rPr lang="es-ES_tradnl" sz="1800"/>
              <a:t>Intervalo P-F neto: Es el mínimo intervalo probable de transcurrir entre el descubrimiento de una falla potencial y la ocurrencia de una falla funcional</a:t>
            </a:r>
          </a:p>
          <a:p>
            <a:pPr lvl="2" algn="just">
              <a:buFont typeface="Symbol" pitchFamily="18" charset="2"/>
              <a:buChar char="·"/>
            </a:pPr>
            <a:r>
              <a:rPr lang="es-ES_tradnl" sz="1800"/>
              <a:t>Falla Potencial múltiple</a:t>
            </a:r>
          </a:p>
          <a:p>
            <a:pPr lvl="2" algn="just">
              <a:buFont typeface="Symbol" pitchFamily="18" charset="2"/>
              <a:buChar char="·"/>
            </a:pPr>
            <a:r>
              <a:rPr lang="es-ES_tradnl" sz="1800"/>
              <a:t>Falla potencial y Falla funcional</a:t>
            </a:r>
          </a:p>
          <a:p>
            <a:pPr lvl="2" algn="just">
              <a:buFont typeface="Symbol" pitchFamily="18" charset="2"/>
              <a:buChar char="·"/>
            </a:pPr>
            <a:r>
              <a:rPr lang="es-ES_tradnl" sz="1800"/>
              <a:t>Falla Potencial y la edad</a:t>
            </a:r>
          </a:p>
        </p:txBody>
      </p:sp>
      <p:sp>
        <p:nvSpPr>
          <p:cNvPr id="4" name="5 Marcador de número de diapositiva"/>
          <p:cNvSpPr>
            <a:spLocks noGrp="1"/>
          </p:cNvSpPr>
          <p:nvPr>
            <p:ph type="sldNum" sz="quarter" idx="12"/>
          </p:nvPr>
        </p:nvSpPr>
        <p:spPr/>
        <p:txBody>
          <a:bodyPr/>
          <a:lstStyle/>
          <a:p>
            <a:fld id="{97147777-10E2-425A-B2BD-C382338EC871}" type="slidenum">
              <a:rPr lang="en-US"/>
              <a:pPr/>
              <a:t>92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anim calcmode="lin" valueType="num">
                                      <p:cBhvr additive="base">
                                        <p:cTn id="7" dur="500" fill="hold"/>
                                        <p:tgtEl>
                                          <p:spTgt spid="623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3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3619">
                                            <p:txEl>
                                              <p:pRg st="1" end="1"/>
                                            </p:txEl>
                                          </p:spTgt>
                                        </p:tgtEl>
                                        <p:attrNameLst>
                                          <p:attrName>style.visibility</p:attrName>
                                        </p:attrNameLst>
                                      </p:cBhvr>
                                      <p:to>
                                        <p:strVal val="visible"/>
                                      </p:to>
                                    </p:set>
                                    <p:anim calcmode="lin" valueType="num">
                                      <p:cBhvr additive="base">
                                        <p:cTn id="13" dur="500" fill="hold"/>
                                        <p:tgtEl>
                                          <p:spTgt spid="623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3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3619">
                                            <p:txEl>
                                              <p:pRg st="2" end="2"/>
                                            </p:txEl>
                                          </p:spTgt>
                                        </p:tgtEl>
                                        <p:attrNameLst>
                                          <p:attrName>style.visibility</p:attrName>
                                        </p:attrNameLst>
                                      </p:cBhvr>
                                      <p:to>
                                        <p:strVal val="visible"/>
                                      </p:to>
                                    </p:set>
                                    <p:anim calcmode="lin" valueType="num">
                                      <p:cBhvr additive="base">
                                        <p:cTn id="19" dur="500" fill="hold"/>
                                        <p:tgtEl>
                                          <p:spTgt spid="623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3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3619">
                                            <p:txEl>
                                              <p:pRg st="3" end="3"/>
                                            </p:txEl>
                                          </p:spTgt>
                                        </p:tgtEl>
                                        <p:attrNameLst>
                                          <p:attrName>style.visibility</p:attrName>
                                        </p:attrNameLst>
                                      </p:cBhvr>
                                      <p:to>
                                        <p:strVal val="visible"/>
                                      </p:to>
                                    </p:set>
                                    <p:anim calcmode="lin" valueType="num">
                                      <p:cBhvr additive="base">
                                        <p:cTn id="25" dur="500" fill="hold"/>
                                        <p:tgtEl>
                                          <p:spTgt spid="623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3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3619">
                                            <p:txEl>
                                              <p:pRg st="4" end="4"/>
                                            </p:txEl>
                                          </p:spTgt>
                                        </p:tgtEl>
                                        <p:attrNameLst>
                                          <p:attrName>style.visibility</p:attrName>
                                        </p:attrNameLst>
                                      </p:cBhvr>
                                      <p:to>
                                        <p:strVal val="visible"/>
                                      </p:to>
                                    </p:set>
                                    <p:anim calcmode="lin" valueType="num">
                                      <p:cBhvr additive="base">
                                        <p:cTn id="31" dur="500" fill="hold"/>
                                        <p:tgtEl>
                                          <p:spTgt spid="6236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36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3621"/>
                                        </p:tgtEl>
                                        <p:attrNameLst>
                                          <p:attrName>style.visibility</p:attrName>
                                        </p:attrNameLst>
                                      </p:cBhvr>
                                      <p:to>
                                        <p:strVal val="visible"/>
                                      </p:to>
                                    </p:set>
                                    <p:anim calcmode="lin" valueType="num">
                                      <p:cBhvr additive="base">
                                        <p:cTn id="37" dur="500" fill="hold"/>
                                        <p:tgtEl>
                                          <p:spTgt spid="623621"/>
                                        </p:tgtEl>
                                        <p:attrNameLst>
                                          <p:attrName>ppt_x</p:attrName>
                                        </p:attrNameLst>
                                      </p:cBhvr>
                                      <p:tavLst>
                                        <p:tav tm="0">
                                          <p:val>
                                            <p:strVal val="0-#ppt_w/2"/>
                                          </p:val>
                                        </p:tav>
                                        <p:tav tm="100000">
                                          <p:val>
                                            <p:strVal val="#ppt_x"/>
                                          </p:val>
                                        </p:tav>
                                      </p:tavLst>
                                    </p:anim>
                                    <p:anim calcmode="lin" valueType="num">
                                      <p:cBhvr additive="base">
                                        <p:cTn id="38" dur="500" fill="hold"/>
                                        <p:tgtEl>
                                          <p:spTgt spid="6236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1" grpId="0" animBg="1" autoUpdateAnimBg="0"/>
      <p:bldP spid="623619" grpId="0" build="p" bldLvl="5"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4" name="Rectangle 24"/>
          <p:cNvSpPr>
            <a:spLocks noGrp="1" noChangeArrowheads="1"/>
          </p:cNvSpPr>
          <p:nvPr>
            <p:ph type="title"/>
          </p:nvPr>
        </p:nvSpPr>
        <p:spPr>
          <a:ln/>
        </p:spPr>
        <p:txBody>
          <a:bodyPr/>
          <a:lstStyle/>
          <a:p>
            <a:r>
              <a:rPr lang="es-MX" sz="2800">
                <a:latin typeface="Arial" pitchFamily="34" charset="0"/>
              </a:rPr>
              <a:t>INTERVALO  P-F</a:t>
            </a:r>
            <a:endParaRPr lang="es-ES_tradnl" sz="2800">
              <a:latin typeface="Arial" pitchFamily="34" charset="0"/>
            </a:endParaRPr>
          </a:p>
        </p:txBody>
      </p:sp>
      <p:sp>
        <p:nvSpPr>
          <p:cNvPr id="24" name="5 Marcador de número de diapositiva"/>
          <p:cNvSpPr>
            <a:spLocks noGrp="1"/>
          </p:cNvSpPr>
          <p:nvPr>
            <p:ph type="sldNum" sz="quarter" idx="12"/>
          </p:nvPr>
        </p:nvSpPr>
        <p:spPr/>
        <p:txBody>
          <a:bodyPr/>
          <a:lstStyle/>
          <a:p>
            <a:fld id="{9A0E2DCC-4A3D-4DD9-BE61-92A83A6AA515}" type="slidenum">
              <a:rPr lang="en-US"/>
              <a:pPr/>
              <a:t>93</a:t>
            </a:fld>
            <a:endParaRPr lang="en-US"/>
          </a:p>
        </p:txBody>
      </p:sp>
      <p:sp>
        <p:nvSpPr>
          <p:cNvPr id="624643" name="Text Box 3"/>
          <p:cNvSpPr txBox="1">
            <a:spLocks noChangeArrowheads="1"/>
          </p:cNvSpPr>
          <p:nvPr/>
        </p:nvSpPr>
        <p:spPr bwMode="auto">
          <a:xfrm>
            <a:off x="4800600" y="6324600"/>
            <a:ext cx="327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endParaRPr lang="es-ES" sz="1800" b="0">
              <a:latin typeface="Arial" pitchFamily="34" charset="0"/>
            </a:endParaRPr>
          </a:p>
        </p:txBody>
      </p:sp>
      <p:sp>
        <p:nvSpPr>
          <p:cNvPr id="624644" name="Line 4"/>
          <p:cNvSpPr>
            <a:spLocks noChangeShapeType="1"/>
          </p:cNvSpPr>
          <p:nvPr/>
        </p:nvSpPr>
        <p:spPr bwMode="auto">
          <a:xfrm>
            <a:off x="1600200" y="5029200"/>
            <a:ext cx="5562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45" name="Arc 5"/>
          <p:cNvSpPr>
            <a:spLocks/>
          </p:cNvSpPr>
          <p:nvPr/>
        </p:nvSpPr>
        <p:spPr bwMode="auto">
          <a:xfrm rot="182134">
            <a:off x="1524000" y="3200400"/>
            <a:ext cx="5640388" cy="1676400"/>
          </a:xfrm>
          <a:custGeom>
            <a:avLst/>
            <a:gdLst>
              <a:gd name="G0" fmla="+- 3355 0 0"/>
              <a:gd name="G1" fmla="+- 21600 0 0"/>
              <a:gd name="G2" fmla="+- 21600 0 0"/>
              <a:gd name="T0" fmla="*/ 0 w 24955"/>
              <a:gd name="T1" fmla="*/ 262 h 21600"/>
              <a:gd name="T2" fmla="*/ 24955 w 24955"/>
              <a:gd name="T3" fmla="*/ 21600 h 21600"/>
              <a:gd name="T4" fmla="*/ 3355 w 24955"/>
              <a:gd name="T5" fmla="*/ 21600 h 21600"/>
            </a:gdLst>
            <a:ahLst/>
            <a:cxnLst>
              <a:cxn ang="0">
                <a:pos x="T0" y="T1"/>
              </a:cxn>
              <a:cxn ang="0">
                <a:pos x="T2" y="T3"/>
              </a:cxn>
              <a:cxn ang="0">
                <a:pos x="T4" y="T5"/>
              </a:cxn>
            </a:cxnLst>
            <a:rect l="0" t="0" r="r" b="b"/>
            <a:pathLst>
              <a:path w="24955" h="21600" fill="none" extrusionOk="0">
                <a:moveTo>
                  <a:pt x="0" y="262"/>
                </a:moveTo>
                <a:cubicBezTo>
                  <a:pt x="1109" y="87"/>
                  <a:pt x="2231" y="-1"/>
                  <a:pt x="3355" y="0"/>
                </a:cubicBezTo>
                <a:cubicBezTo>
                  <a:pt x="15284" y="0"/>
                  <a:pt x="24955" y="9670"/>
                  <a:pt x="24955" y="21600"/>
                </a:cubicBezTo>
              </a:path>
              <a:path w="24955" h="21600" stroke="0" extrusionOk="0">
                <a:moveTo>
                  <a:pt x="0" y="262"/>
                </a:moveTo>
                <a:cubicBezTo>
                  <a:pt x="1109" y="87"/>
                  <a:pt x="2231" y="-1"/>
                  <a:pt x="3355" y="0"/>
                </a:cubicBezTo>
                <a:cubicBezTo>
                  <a:pt x="15284" y="0"/>
                  <a:pt x="24955" y="9670"/>
                  <a:pt x="24955" y="21600"/>
                </a:cubicBezTo>
                <a:lnTo>
                  <a:pt x="3355"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4646" name="Text Box 6"/>
          <p:cNvSpPr txBox="1">
            <a:spLocks noChangeArrowheads="1"/>
          </p:cNvSpPr>
          <p:nvPr/>
        </p:nvSpPr>
        <p:spPr bwMode="auto">
          <a:xfrm>
            <a:off x="6781800" y="3962400"/>
            <a:ext cx="1905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n-AU" sz="1800" i="1">
                <a:solidFill>
                  <a:srgbClr val="000000"/>
                </a:solidFill>
              </a:rPr>
              <a:t>Falla Funcional F - Punto en el que “falla”</a:t>
            </a:r>
            <a:endParaRPr lang="es-ES" sz="1800" i="1">
              <a:solidFill>
                <a:srgbClr val="000000"/>
              </a:solidFill>
            </a:endParaRPr>
          </a:p>
        </p:txBody>
      </p:sp>
      <p:sp>
        <p:nvSpPr>
          <p:cNvPr id="624647" name="Rectangle 7"/>
          <p:cNvSpPr>
            <a:spLocks noChangeArrowheads="1"/>
          </p:cNvSpPr>
          <p:nvPr/>
        </p:nvSpPr>
        <p:spPr bwMode="auto">
          <a:xfrm>
            <a:off x="3597275" y="3048000"/>
            <a:ext cx="2889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4648" name="Oval 8"/>
          <p:cNvSpPr>
            <a:spLocks noChangeArrowheads="1"/>
          </p:cNvSpPr>
          <p:nvPr/>
        </p:nvSpPr>
        <p:spPr bwMode="auto">
          <a:xfrm>
            <a:off x="1524000" y="2971800"/>
            <a:ext cx="152400" cy="152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4649" name="Oval 9"/>
          <p:cNvSpPr>
            <a:spLocks noChangeArrowheads="1"/>
          </p:cNvSpPr>
          <p:nvPr/>
        </p:nvSpPr>
        <p:spPr bwMode="auto">
          <a:xfrm>
            <a:off x="7010400" y="495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4650" name="Text Box 10"/>
          <p:cNvSpPr txBox="1">
            <a:spLocks noChangeArrowheads="1"/>
          </p:cNvSpPr>
          <p:nvPr/>
        </p:nvSpPr>
        <p:spPr bwMode="auto">
          <a:xfrm>
            <a:off x="838200" y="2209800"/>
            <a:ext cx="1295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endParaRPr lang="es-ES" sz="1800" b="0">
              <a:latin typeface="Arial" pitchFamily="34" charset="0"/>
            </a:endParaRPr>
          </a:p>
        </p:txBody>
      </p:sp>
      <p:sp>
        <p:nvSpPr>
          <p:cNvPr id="624651" name="Text Box 11"/>
          <p:cNvSpPr txBox="1">
            <a:spLocks noChangeArrowheads="1"/>
          </p:cNvSpPr>
          <p:nvPr/>
        </p:nvSpPr>
        <p:spPr bwMode="auto">
          <a:xfrm>
            <a:off x="3352800" y="28194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a:t>
            </a:r>
            <a:endParaRPr lang="es-ES" sz="1800" i="1"/>
          </a:p>
        </p:txBody>
      </p:sp>
      <p:sp>
        <p:nvSpPr>
          <p:cNvPr id="624652" name="Text Box 12"/>
          <p:cNvSpPr txBox="1">
            <a:spLocks noChangeArrowheads="1"/>
          </p:cNvSpPr>
          <p:nvPr/>
        </p:nvSpPr>
        <p:spPr bwMode="auto">
          <a:xfrm>
            <a:off x="1600200" y="5181600"/>
            <a:ext cx="1447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es-MX" sz="1800" i="1"/>
              <a:t>Tiempo</a:t>
            </a:r>
            <a:endParaRPr lang="es-ES" sz="1800" i="1"/>
          </a:p>
        </p:txBody>
      </p:sp>
      <p:sp>
        <p:nvSpPr>
          <p:cNvPr id="624653" name="Line 13"/>
          <p:cNvSpPr>
            <a:spLocks noChangeShapeType="1"/>
          </p:cNvSpPr>
          <p:nvPr/>
        </p:nvSpPr>
        <p:spPr bwMode="auto">
          <a:xfrm>
            <a:off x="2514600" y="5410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54" name="Text Box 14"/>
          <p:cNvSpPr txBox="1">
            <a:spLocks noChangeArrowheads="1"/>
          </p:cNvSpPr>
          <p:nvPr/>
        </p:nvSpPr>
        <p:spPr bwMode="auto">
          <a:xfrm rot="16200000">
            <a:off x="511175" y="3984625"/>
            <a:ext cx="1447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es-MX" sz="1800" i="1"/>
              <a:t>Resistencia a la Falla</a:t>
            </a:r>
            <a:endParaRPr lang="es-ES" sz="1800" i="1"/>
          </a:p>
        </p:txBody>
      </p:sp>
      <p:sp>
        <p:nvSpPr>
          <p:cNvPr id="624655" name="Line 15"/>
          <p:cNvSpPr>
            <a:spLocks noChangeShapeType="1"/>
          </p:cNvSpPr>
          <p:nvPr/>
        </p:nvSpPr>
        <p:spPr bwMode="auto">
          <a:xfrm flipV="1">
            <a:off x="1371600" y="3200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56" name="Text Box 16"/>
          <p:cNvSpPr txBox="1">
            <a:spLocks noChangeArrowheads="1"/>
          </p:cNvSpPr>
          <p:nvPr/>
        </p:nvSpPr>
        <p:spPr bwMode="auto">
          <a:xfrm>
            <a:off x="304800" y="1600200"/>
            <a:ext cx="25908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0"/>
              </a:spcBef>
            </a:pPr>
            <a:r>
              <a:rPr lang="es-ES_tradnl" sz="1800" i="1"/>
              <a:t>Punto en el cual empieza a producirse la falla,</a:t>
            </a:r>
          </a:p>
          <a:p>
            <a:pPr eaLnBrk="1" hangingPunct="1">
              <a:spcBef>
                <a:spcPct val="0"/>
              </a:spcBef>
            </a:pPr>
            <a:r>
              <a:rPr lang="es-ES_tradnl" sz="1800" i="1"/>
              <a:t> no necesariamente relacionada con la edad</a:t>
            </a:r>
            <a:endParaRPr lang="es-ES" sz="1800" i="1"/>
          </a:p>
        </p:txBody>
      </p:sp>
      <p:sp>
        <p:nvSpPr>
          <p:cNvPr id="624657" name="Text Box 17"/>
          <p:cNvSpPr txBox="1">
            <a:spLocks noChangeArrowheads="1"/>
          </p:cNvSpPr>
          <p:nvPr/>
        </p:nvSpPr>
        <p:spPr bwMode="auto">
          <a:xfrm>
            <a:off x="3657600" y="1905000"/>
            <a:ext cx="2743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spcBef>
                <a:spcPct val="0"/>
              </a:spcBef>
            </a:pPr>
            <a:r>
              <a:rPr lang="en-US" sz="1800" i="1">
                <a:solidFill>
                  <a:srgbClr val="000000"/>
                </a:solidFill>
              </a:rPr>
              <a:t>Falla Potencial</a:t>
            </a:r>
            <a:r>
              <a:rPr lang="en-AU" sz="1800" i="1">
                <a:solidFill>
                  <a:srgbClr val="000000"/>
                </a:solidFill>
              </a:rPr>
              <a:t> </a:t>
            </a:r>
          </a:p>
          <a:p>
            <a:pPr eaLnBrk="1" hangingPunct="1">
              <a:spcBef>
                <a:spcPct val="0"/>
              </a:spcBef>
            </a:pPr>
            <a:r>
              <a:rPr lang="en-AU" sz="1800" i="1">
                <a:solidFill>
                  <a:srgbClr val="000000"/>
                </a:solidFill>
              </a:rPr>
              <a:t>P – Punto en que podemos</a:t>
            </a:r>
          </a:p>
          <a:p>
            <a:pPr eaLnBrk="1" hangingPunct="1">
              <a:spcBef>
                <a:spcPct val="0"/>
              </a:spcBef>
            </a:pPr>
            <a:r>
              <a:rPr lang="en-AU" sz="1800" i="1">
                <a:solidFill>
                  <a:srgbClr val="000000"/>
                </a:solidFill>
              </a:rPr>
              <a:t>comprobar que está fallando</a:t>
            </a:r>
            <a:endParaRPr lang="es-ES" sz="1800" b="0">
              <a:latin typeface="Arial" pitchFamily="34" charset="0"/>
            </a:endParaRPr>
          </a:p>
        </p:txBody>
      </p:sp>
      <p:sp>
        <p:nvSpPr>
          <p:cNvPr id="624658" name="Line 18"/>
          <p:cNvSpPr>
            <a:spLocks noChangeShapeType="1"/>
          </p:cNvSpPr>
          <p:nvPr/>
        </p:nvSpPr>
        <p:spPr bwMode="auto">
          <a:xfrm>
            <a:off x="3733800" y="3276600"/>
            <a:ext cx="0" cy="2209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59" name="Line 19"/>
          <p:cNvSpPr>
            <a:spLocks noChangeShapeType="1"/>
          </p:cNvSpPr>
          <p:nvPr/>
        </p:nvSpPr>
        <p:spPr bwMode="auto">
          <a:xfrm>
            <a:off x="7086600" y="5105400"/>
            <a:ext cx="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60" name="Text Box 20"/>
          <p:cNvSpPr txBox="1">
            <a:spLocks noChangeArrowheads="1"/>
          </p:cNvSpPr>
          <p:nvPr/>
        </p:nvSpPr>
        <p:spPr bwMode="auto">
          <a:xfrm>
            <a:off x="4572000" y="5181600"/>
            <a:ext cx="160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Intervalo P-F</a:t>
            </a:r>
            <a:endParaRPr lang="es-ES" sz="1800" i="1"/>
          </a:p>
        </p:txBody>
      </p:sp>
      <p:sp>
        <p:nvSpPr>
          <p:cNvPr id="624661" name="Line 21"/>
          <p:cNvSpPr>
            <a:spLocks noChangeShapeType="1"/>
          </p:cNvSpPr>
          <p:nvPr/>
        </p:nvSpPr>
        <p:spPr bwMode="auto">
          <a:xfrm flipH="1">
            <a:off x="3733800" y="53340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62" name="Line 22"/>
          <p:cNvSpPr>
            <a:spLocks noChangeShapeType="1"/>
          </p:cNvSpPr>
          <p:nvPr/>
        </p:nvSpPr>
        <p:spPr bwMode="auto">
          <a:xfrm>
            <a:off x="6172200" y="5334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4663" name="Text Box 23"/>
          <p:cNvSpPr txBox="1">
            <a:spLocks noChangeArrowheads="1"/>
          </p:cNvSpPr>
          <p:nvPr/>
        </p:nvSpPr>
        <p:spPr bwMode="auto">
          <a:xfrm>
            <a:off x="4114800" y="5638800"/>
            <a:ext cx="2819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O Tiempo de Advertencia</a:t>
            </a:r>
            <a:endParaRPr lang="es-ES" sz="1800" i="1"/>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64"/>
                                        </p:tgtEl>
                                        <p:attrNameLst>
                                          <p:attrName>style.visibility</p:attrName>
                                        </p:attrNameLst>
                                      </p:cBhvr>
                                      <p:to>
                                        <p:strVal val="visible"/>
                                      </p:to>
                                    </p:set>
                                    <p:anim calcmode="lin" valueType="num">
                                      <p:cBhvr additive="base">
                                        <p:cTn id="7" dur="500" fill="hold"/>
                                        <p:tgtEl>
                                          <p:spTgt spid="624664"/>
                                        </p:tgtEl>
                                        <p:attrNameLst>
                                          <p:attrName>ppt_x</p:attrName>
                                        </p:attrNameLst>
                                      </p:cBhvr>
                                      <p:tavLst>
                                        <p:tav tm="0">
                                          <p:val>
                                            <p:strVal val="0-#ppt_w/2"/>
                                          </p:val>
                                        </p:tav>
                                        <p:tav tm="100000">
                                          <p:val>
                                            <p:strVal val="#ppt_x"/>
                                          </p:val>
                                        </p:tav>
                                      </p:tavLst>
                                    </p:anim>
                                    <p:anim calcmode="lin" valueType="num">
                                      <p:cBhvr additive="base">
                                        <p:cTn id="8" dur="500" fill="hold"/>
                                        <p:tgtEl>
                                          <p:spTgt spid="6246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4"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5701" name="Rectangle 37"/>
          <p:cNvSpPr>
            <a:spLocks noGrp="1" noChangeArrowheads="1"/>
          </p:cNvSpPr>
          <p:nvPr>
            <p:ph type="title"/>
          </p:nvPr>
        </p:nvSpPr>
        <p:spPr>
          <a:ln/>
        </p:spPr>
        <p:txBody>
          <a:bodyPr/>
          <a:lstStyle/>
          <a:p>
            <a:r>
              <a:rPr lang="es-MX" sz="2800">
                <a:latin typeface="Arial" pitchFamily="34" charset="0"/>
              </a:rPr>
              <a:t>INTERVALO  P-F</a:t>
            </a:r>
            <a:endParaRPr lang="es-ES_tradnl" sz="2800">
              <a:latin typeface="Arial" pitchFamily="34" charset="0"/>
            </a:endParaRPr>
          </a:p>
        </p:txBody>
      </p:sp>
      <p:sp>
        <p:nvSpPr>
          <p:cNvPr id="37" name="5 Marcador de número de diapositiva"/>
          <p:cNvSpPr>
            <a:spLocks noGrp="1"/>
          </p:cNvSpPr>
          <p:nvPr>
            <p:ph type="sldNum" sz="quarter" idx="12"/>
          </p:nvPr>
        </p:nvSpPr>
        <p:spPr/>
        <p:txBody>
          <a:bodyPr/>
          <a:lstStyle/>
          <a:p>
            <a:fld id="{CA474E0E-E2B6-474C-8E60-BA47E8F85FC2}" type="slidenum">
              <a:rPr lang="en-US"/>
              <a:pPr/>
              <a:t>94</a:t>
            </a:fld>
            <a:endParaRPr lang="en-US"/>
          </a:p>
        </p:txBody>
      </p:sp>
      <p:sp>
        <p:nvSpPr>
          <p:cNvPr id="625667" name="Text Box 3"/>
          <p:cNvSpPr txBox="1">
            <a:spLocks noChangeArrowheads="1"/>
          </p:cNvSpPr>
          <p:nvPr/>
        </p:nvSpPr>
        <p:spPr bwMode="auto">
          <a:xfrm>
            <a:off x="4800600" y="6324600"/>
            <a:ext cx="3276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endParaRPr lang="es-ES" sz="1800" b="0">
              <a:latin typeface="Arial" pitchFamily="34" charset="0"/>
            </a:endParaRPr>
          </a:p>
        </p:txBody>
      </p:sp>
      <p:sp>
        <p:nvSpPr>
          <p:cNvPr id="625668" name="Line 4"/>
          <p:cNvSpPr>
            <a:spLocks noChangeShapeType="1"/>
          </p:cNvSpPr>
          <p:nvPr/>
        </p:nvSpPr>
        <p:spPr bwMode="auto">
          <a:xfrm>
            <a:off x="1600200" y="5334000"/>
            <a:ext cx="5562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69" name="Arc 5"/>
          <p:cNvSpPr>
            <a:spLocks/>
          </p:cNvSpPr>
          <p:nvPr/>
        </p:nvSpPr>
        <p:spPr bwMode="auto">
          <a:xfrm rot="182134">
            <a:off x="1524000" y="3505200"/>
            <a:ext cx="5640388" cy="1676400"/>
          </a:xfrm>
          <a:custGeom>
            <a:avLst/>
            <a:gdLst>
              <a:gd name="G0" fmla="+- 3355 0 0"/>
              <a:gd name="G1" fmla="+- 21600 0 0"/>
              <a:gd name="G2" fmla="+- 21600 0 0"/>
              <a:gd name="T0" fmla="*/ 0 w 24955"/>
              <a:gd name="T1" fmla="*/ 262 h 21600"/>
              <a:gd name="T2" fmla="*/ 24955 w 24955"/>
              <a:gd name="T3" fmla="*/ 21600 h 21600"/>
              <a:gd name="T4" fmla="*/ 3355 w 24955"/>
              <a:gd name="T5" fmla="*/ 21600 h 21600"/>
            </a:gdLst>
            <a:ahLst/>
            <a:cxnLst>
              <a:cxn ang="0">
                <a:pos x="T0" y="T1"/>
              </a:cxn>
              <a:cxn ang="0">
                <a:pos x="T2" y="T3"/>
              </a:cxn>
              <a:cxn ang="0">
                <a:pos x="T4" y="T5"/>
              </a:cxn>
            </a:cxnLst>
            <a:rect l="0" t="0" r="r" b="b"/>
            <a:pathLst>
              <a:path w="24955" h="21600" fill="none" extrusionOk="0">
                <a:moveTo>
                  <a:pt x="0" y="262"/>
                </a:moveTo>
                <a:cubicBezTo>
                  <a:pt x="1109" y="87"/>
                  <a:pt x="2231" y="-1"/>
                  <a:pt x="3355" y="0"/>
                </a:cubicBezTo>
                <a:cubicBezTo>
                  <a:pt x="15284" y="0"/>
                  <a:pt x="24955" y="9670"/>
                  <a:pt x="24955" y="21600"/>
                </a:cubicBezTo>
              </a:path>
              <a:path w="24955" h="21600" stroke="0" extrusionOk="0">
                <a:moveTo>
                  <a:pt x="0" y="262"/>
                </a:moveTo>
                <a:cubicBezTo>
                  <a:pt x="1109" y="87"/>
                  <a:pt x="2231" y="-1"/>
                  <a:pt x="3355" y="0"/>
                </a:cubicBezTo>
                <a:cubicBezTo>
                  <a:pt x="15284" y="0"/>
                  <a:pt x="24955" y="9670"/>
                  <a:pt x="24955" y="21600"/>
                </a:cubicBezTo>
                <a:lnTo>
                  <a:pt x="3355" y="21600"/>
                </a:lnTo>
                <a:close/>
              </a:path>
            </a:pathLst>
          </a:cu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5670" name="Text Box 6"/>
          <p:cNvSpPr txBox="1">
            <a:spLocks noChangeArrowheads="1"/>
          </p:cNvSpPr>
          <p:nvPr/>
        </p:nvSpPr>
        <p:spPr bwMode="auto">
          <a:xfrm>
            <a:off x="7239000" y="4876800"/>
            <a:ext cx="13716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eaLnBrk="1" hangingPunct="1"/>
            <a:r>
              <a:rPr lang="es-MX" sz="1800" i="1"/>
              <a:t>Falla Funcional</a:t>
            </a:r>
            <a:endParaRPr lang="es-ES" sz="1800" i="1"/>
          </a:p>
        </p:txBody>
      </p:sp>
      <p:sp>
        <p:nvSpPr>
          <p:cNvPr id="625671" name="Rectangle 7"/>
          <p:cNvSpPr>
            <a:spLocks noChangeArrowheads="1"/>
          </p:cNvSpPr>
          <p:nvPr/>
        </p:nvSpPr>
        <p:spPr bwMode="auto">
          <a:xfrm>
            <a:off x="3352800" y="3290888"/>
            <a:ext cx="288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5672" name="Rectangle 8"/>
          <p:cNvSpPr>
            <a:spLocks noChangeArrowheads="1"/>
          </p:cNvSpPr>
          <p:nvPr/>
        </p:nvSpPr>
        <p:spPr bwMode="auto">
          <a:xfrm>
            <a:off x="2286000" y="3214688"/>
            <a:ext cx="288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5673" name="Rectangle 9"/>
          <p:cNvSpPr>
            <a:spLocks noChangeArrowheads="1"/>
          </p:cNvSpPr>
          <p:nvPr/>
        </p:nvSpPr>
        <p:spPr bwMode="auto">
          <a:xfrm>
            <a:off x="4267200" y="3429000"/>
            <a:ext cx="2889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5674" name="Rectangle 10"/>
          <p:cNvSpPr>
            <a:spLocks noChangeArrowheads="1"/>
          </p:cNvSpPr>
          <p:nvPr/>
        </p:nvSpPr>
        <p:spPr bwMode="auto">
          <a:xfrm>
            <a:off x="5334000" y="3733800"/>
            <a:ext cx="2889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5675" name="Rectangle 11"/>
          <p:cNvSpPr>
            <a:spLocks noChangeArrowheads="1"/>
          </p:cNvSpPr>
          <p:nvPr/>
        </p:nvSpPr>
        <p:spPr bwMode="auto">
          <a:xfrm>
            <a:off x="6248400" y="4205288"/>
            <a:ext cx="2889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l" eaLnBrk="1" hangingPunct="1">
              <a:spcBef>
                <a:spcPct val="0"/>
              </a:spcBef>
            </a:pPr>
            <a:r>
              <a:rPr lang="en-US" sz="1800" b="0">
                <a:latin typeface="Arial" pitchFamily="34" charset="0"/>
                <a:sym typeface="Symbol" pitchFamily="18" charset="2"/>
              </a:rPr>
              <a:t></a:t>
            </a:r>
          </a:p>
        </p:txBody>
      </p:sp>
      <p:sp>
        <p:nvSpPr>
          <p:cNvPr id="625676" name="Oval 12"/>
          <p:cNvSpPr>
            <a:spLocks noChangeArrowheads="1"/>
          </p:cNvSpPr>
          <p:nvPr/>
        </p:nvSpPr>
        <p:spPr bwMode="auto">
          <a:xfrm>
            <a:off x="1447800" y="3276600"/>
            <a:ext cx="152400" cy="1524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5677" name="Oval 13"/>
          <p:cNvSpPr>
            <a:spLocks noChangeArrowheads="1"/>
          </p:cNvSpPr>
          <p:nvPr/>
        </p:nvSpPr>
        <p:spPr bwMode="auto">
          <a:xfrm>
            <a:off x="7086600" y="5257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O"/>
          </a:p>
        </p:txBody>
      </p:sp>
      <p:sp>
        <p:nvSpPr>
          <p:cNvPr id="625678" name="Text Box 14"/>
          <p:cNvSpPr txBox="1">
            <a:spLocks noChangeArrowheads="1"/>
          </p:cNvSpPr>
          <p:nvPr/>
        </p:nvSpPr>
        <p:spPr bwMode="auto">
          <a:xfrm>
            <a:off x="838200" y="2209800"/>
            <a:ext cx="1295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endParaRPr lang="es-ES" sz="1800" b="0">
              <a:latin typeface="Arial" pitchFamily="34" charset="0"/>
            </a:endParaRPr>
          </a:p>
        </p:txBody>
      </p:sp>
      <p:sp>
        <p:nvSpPr>
          <p:cNvPr id="625679" name="Text Box 15"/>
          <p:cNvSpPr txBox="1">
            <a:spLocks noChangeArrowheads="1"/>
          </p:cNvSpPr>
          <p:nvPr/>
        </p:nvSpPr>
        <p:spPr bwMode="auto">
          <a:xfrm>
            <a:off x="152400" y="3429000"/>
            <a:ext cx="18288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Punto en donde la falla comienza a ocurrir</a:t>
            </a:r>
            <a:endParaRPr lang="es-ES" sz="1800" i="1"/>
          </a:p>
        </p:txBody>
      </p:sp>
      <p:sp>
        <p:nvSpPr>
          <p:cNvPr id="625680" name="Text Box 16"/>
          <p:cNvSpPr txBox="1">
            <a:spLocks noChangeArrowheads="1"/>
          </p:cNvSpPr>
          <p:nvPr/>
        </p:nvSpPr>
        <p:spPr bwMode="auto">
          <a:xfrm>
            <a:off x="1981200" y="34290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P1</a:t>
            </a:r>
            <a:endParaRPr lang="es-ES" sz="1800" i="1"/>
          </a:p>
        </p:txBody>
      </p:sp>
      <p:sp>
        <p:nvSpPr>
          <p:cNvPr id="625681" name="Text Box 17"/>
          <p:cNvSpPr txBox="1">
            <a:spLocks noChangeArrowheads="1"/>
          </p:cNvSpPr>
          <p:nvPr/>
        </p:nvSpPr>
        <p:spPr bwMode="auto">
          <a:xfrm>
            <a:off x="3276600" y="30480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P2</a:t>
            </a:r>
            <a:endParaRPr lang="es-ES" sz="1800" i="1"/>
          </a:p>
        </p:txBody>
      </p:sp>
      <p:sp>
        <p:nvSpPr>
          <p:cNvPr id="625682" name="Text Box 18"/>
          <p:cNvSpPr txBox="1">
            <a:spLocks noChangeArrowheads="1"/>
          </p:cNvSpPr>
          <p:nvPr/>
        </p:nvSpPr>
        <p:spPr bwMode="auto">
          <a:xfrm>
            <a:off x="4038600" y="36576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P3</a:t>
            </a:r>
            <a:endParaRPr lang="es-ES" sz="1800" i="1"/>
          </a:p>
        </p:txBody>
      </p:sp>
      <p:sp>
        <p:nvSpPr>
          <p:cNvPr id="625683" name="Text Box 19"/>
          <p:cNvSpPr txBox="1">
            <a:spLocks noChangeArrowheads="1"/>
          </p:cNvSpPr>
          <p:nvPr/>
        </p:nvSpPr>
        <p:spPr bwMode="auto">
          <a:xfrm>
            <a:off x="4800600" y="38862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P4</a:t>
            </a:r>
            <a:endParaRPr lang="es-ES" sz="1800" i="1"/>
          </a:p>
        </p:txBody>
      </p:sp>
      <p:sp>
        <p:nvSpPr>
          <p:cNvPr id="625684" name="Text Box 20"/>
          <p:cNvSpPr txBox="1">
            <a:spLocks noChangeArrowheads="1"/>
          </p:cNvSpPr>
          <p:nvPr/>
        </p:nvSpPr>
        <p:spPr bwMode="auto">
          <a:xfrm>
            <a:off x="5943600" y="4495800"/>
            <a:ext cx="609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P5</a:t>
            </a:r>
            <a:endParaRPr lang="es-ES" sz="1800" i="1"/>
          </a:p>
        </p:txBody>
      </p:sp>
      <p:sp>
        <p:nvSpPr>
          <p:cNvPr id="625685" name="Text Box 21"/>
          <p:cNvSpPr txBox="1">
            <a:spLocks noChangeArrowheads="1"/>
          </p:cNvSpPr>
          <p:nvPr/>
        </p:nvSpPr>
        <p:spPr bwMode="auto">
          <a:xfrm>
            <a:off x="685800" y="1752600"/>
            <a:ext cx="3200400" cy="128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Cambios en las Características de Vibración Detectables por Análisis de Vibraciones</a:t>
            </a:r>
          </a:p>
          <a:p>
            <a:pPr eaLnBrk="1" hangingPunct="1"/>
            <a:r>
              <a:rPr lang="es-MX" sz="1600" i="1"/>
              <a:t>(PF 1-9 Meses)</a:t>
            </a:r>
            <a:endParaRPr lang="es-ES" sz="1600" i="1"/>
          </a:p>
        </p:txBody>
      </p:sp>
      <p:sp>
        <p:nvSpPr>
          <p:cNvPr id="625686" name="Text Box 22"/>
          <p:cNvSpPr txBox="1">
            <a:spLocks noChangeArrowheads="1"/>
          </p:cNvSpPr>
          <p:nvPr/>
        </p:nvSpPr>
        <p:spPr bwMode="auto">
          <a:xfrm>
            <a:off x="4191000" y="1752600"/>
            <a:ext cx="3352800" cy="1008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Partículas que pueden detectarse por Análisis de Aceite</a:t>
            </a:r>
          </a:p>
          <a:p>
            <a:pPr eaLnBrk="1" hangingPunct="1"/>
            <a:r>
              <a:rPr lang="es-MX" sz="1600" i="1"/>
              <a:t>(PF  1-6 Meses)</a:t>
            </a:r>
            <a:endParaRPr lang="es-ES" sz="1600" i="1"/>
          </a:p>
        </p:txBody>
      </p:sp>
      <p:sp>
        <p:nvSpPr>
          <p:cNvPr id="625687" name="Text Box 23"/>
          <p:cNvSpPr txBox="1">
            <a:spLocks noChangeArrowheads="1"/>
          </p:cNvSpPr>
          <p:nvPr/>
        </p:nvSpPr>
        <p:spPr bwMode="auto">
          <a:xfrm>
            <a:off x="4572000" y="2895600"/>
            <a:ext cx="41910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Cambios en los Parámetros de Temperatura Detectables por Termografía </a:t>
            </a:r>
            <a:r>
              <a:rPr lang="es-MX" sz="1600" i="1"/>
              <a:t>(PF 1-2 Meses)</a:t>
            </a:r>
            <a:endParaRPr lang="es-ES" sz="1600" i="1"/>
          </a:p>
        </p:txBody>
      </p:sp>
      <p:sp>
        <p:nvSpPr>
          <p:cNvPr id="625688" name="Text Box 24"/>
          <p:cNvSpPr txBox="1">
            <a:spLocks noChangeArrowheads="1"/>
          </p:cNvSpPr>
          <p:nvPr/>
        </p:nvSpPr>
        <p:spPr bwMode="auto">
          <a:xfrm>
            <a:off x="4038600" y="4267200"/>
            <a:ext cx="1905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Ruido Audible</a:t>
            </a:r>
          </a:p>
          <a:p>
            <a:pPr eaLnBrk="1" hangingPunct="1"/>
            <a:r>
              <a:rPr lang="es-MX" sz="1600" i="1"/>
              <a:t>(PF 1-4 Semanas)</a:t>
            </a:r>
            <a:endParaRPr lang="es-ES" sz="1600" i="1"/>
          </a:p>
        </p:txBody>
      </p:sp>
      <p:sp>
        <p:nvSpPr>
          <p:cNvPr id="625689" name="Text Box 25"/>
          <p:cNvSpPr txBox="1">
            <a:spLocks noChangeArrowheads="1"/>
          </p:cNvSpPr>
          <p:nvPr/>
        </p:nvSpPr>
        <p:spPr bwMode="auto">
          <a:xfrm>
            <a:off x="6400800" y="3962400"/>
            <a:ext cx="1905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Calor al Tacto</a:t>
            </a:r>
          </a:p>
          <a:p>
            <a:pPr eaLnBrk="1" hangingPunct="1"/>
            <a:r>
              <a:rPr lang="es-MX" sz="1600" i="1"/>
              <a:t>(PF 1-5 Días)</a:t>
            </a:r>
            <a:endParaRPr lang="es-ES" sz="1600" i="1"/>
          </a:p>
        </p:txBody>
      </p:sp>
      <p:sp>
        <p:nvSpPr>
          <p:cNvPr id="625690" name="Text Box 26"/>
          <p:cNvSpPr txBox="1">
            <a:spLocks noChangeArrowheads="1"/>
          </p:cNvSpPr>
          <p:nvPr/>
        </p:nvSpPr>
        <p:spPr bwMode="auto">
          <a:xfrm>
            <a:off x="19050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2400" i="1">
                <a:solidFill>
                  <a:srgbClr val="663300"/>
                </a:solidFill>
              </a:rPr>
              <a:t>MÉTODOS DE DETECCIÓN</a:t>
            </a:r>
            <a:endParaRPr lang="es-ES" sz="2400" i="1">
              <a:solidFill>
                <a:srgbClr val="663300"/>
              </a:solidFill>
            </a:endParaRPr>
          </a:p>
        </p:txBody>
      </p:sp>
      <p:sp>
        <p:nvSpPr>
          <p:cNvPr id="625691" name="Text Box 27"/>
          <p:cNvSpPr txBox="1">
            <a:spLocks noChangeArrowheads="1"/>
          </p:cNvSpPr>
          <p:nvPr/>
        </p:nvSpPr>
        <p:spPr bwMode="auto">
          <a:xfrm>
            <a:off x="5410200" y="5562600"/>
            <a:ext cx="3429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600" i="1"/>
              <a:t>(Agarrotamiento de los Rodamientos)</a:t>
            </a:r>
            <a:endParaRPr lang="es-ES" sz="1600" i="1"/>
          </a:p>
        </p:txBody>
      </p:sp>
      <p:sp>
        <p:nvSpPr>
          <p:cNvPr id="625692" name="Text Box 28"/>
          <p:cNvSpPr txBox="1">
            <a:spLocks noChangeArrowheads="1"/>
          </p:cNvSpPr>
          <p:nvPr/>
        </p:nvSpPr>
        <p:spPr bwMode="auto">
          <a:xfrm>
            <a:off x="990600" y="5486400"/>
            <a:ext cx="236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r>
              <a:rPr lang="es-MX" sz="1800" i="1"/>
              <a:t>Tiempo</a:t>
            </a:r>
            <a:endParaRPr lang="es-ES" sz="1800" i="1"/>
          </a:p>
        </p:txBody>
      </p:sp>
      <p:sp>
        <p:nvSpPr>
          <p:cNvPr id="625693" name="Line 29"/>
          <p:cNvSpPr>
            <a:spLocks noChangeShapeType="1"/>
          </p:cNvSpPr>
          <p:nvPr/>
        </p:nvSpPr>
        <p:spPr bwMode="auto">
          <a:xfrm>
            <a:off x="2667000" y="5715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94" name="Text Box 30"/>
          <p:cNvSpPr txBox="1">
            <a:spLocks noChangeArrowheads="1"/>
          </p:cNvSpPr>
          <p:nvPr/>
        </p:nvSpPr>
        <p:spPr bwMode="auto">
          <a:xfrm rot="16200000">
            <a:off x="868363" y="4770437"/>
            <a:ext cx="9159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1" hangingPunct="1"/>
            <a:r>
              <a:rPr lang="es-MX" sz="1800" i="1"/>
              <a:t>Estado</a:t>
            </a:r>
            <a:endParaRPr lang="es-ES" sz="1800" i="1"/>
          </a:p>
        </p:txBody>
      </p:sp>
      <p:sp>
        <p:nvSpPr>
          <p:cNvPr id="625695" name="Line 31"/>
          <p:cNvSpPr>
            <a:spLocks noChangeShapeType="1"/>
          </p:cNvSpPr>
          <p:nvPr/>
        </p:nvSpPr>
        <p:spPr bwMode="auto">
          <a:xfrm flipV="1">
            <a:off x="1143000" y="457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96" name="Line 32"/>
          <p:cNvSpPr>
            <a:spLocks noChangeShapeType="1"/>
          </p:cNvSpPr>
          <p:nvPr/>
        </p:nvSpPr>
        <p:spPr bwMode="auto">
          <a:xfrm flipH="1" flipV="1">
            <a:off x="2438400" y="3048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97" name="Line 33"/>
          <p:cNvSpPr>
            <a:spLocks noChangeShapeType="1"/>
          </p:cNvSpPr>
          <p:nvPr/>
        </p:nvSpPr>
        <p:spPr bwMode="auto">
          <a:xfrm flipV="1">
            <a:off x="3810000" y="2286000"/>
            <a:ext cx="838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98" name="Line 34"/>
          <p:cNvSpPr>
            <a:spLocks noChangeShapeType="1"/>
          </p:cNvSpPr>
          <p:nvPr/>
        </p:nvSpPr>
        <p:spPr bwMode="auto">
          <a:xfrm>
            <a:off x="4572000" y="3581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699" name="Line 35"/>
          <p:cNvSpPr>
            <a:spLocks noChangeShapeType="1"/>
          </p:cNvSpPr>
          <p:nvPr/>
        </p:nvSpPr>
        <p:spPr bwMode="auto">
          <a:xfrm flipV="1">
            <a:off x="6477000" y="4267200"/>
            <a:ext cx="152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
        <p:nvSpPr>
          <p:cNvPr id="625700" name="Line 36"/>
          <p:cNvSpPr>
            <a:spLocks noChangeShapeType="1"/>
          </p:cNvSpPr>
          <p:nvPr/>
        </p:nvSpPr>
        <p:spPr bwMode="auto">
          <a:xfrm flipH="1">
            <a:off x="5334000" y="40386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s-CO"/>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5701"/>
                                        </p:tgtEl>
                                        <p:attrNameLst>
                                          <p:attrName>style.visibility</p:attrName>
                                        </p:attrNameLst>
                                      </p:cBhvr>
                                      <p:to>
                                        <p:strVal val="visible"/>
                                      </p:to>
                                    </p:set>
                                    <p:anim calcmode="lin" valueType="num">
                                      <p:cBhvr additive="base">
                                        <p:cTn id="7" dur="500" fill="hold"/>
                                        <p:tgtEl>
                                          <p:spTgt spid="625701"/>
                                        </p:tgtEl>
                                        <p:attrNameLst>
                                          <p:attrName>ppt_x</p:attrName>
                                        </p:attrNameLst>
                                      </p:cBhvr>
                                      <p:tavLst>
                                        <p:tav tm="0">
                                          <p:val>
                                            <p:strVal val="0-#ppt_w/2"/>
                                          </p:val>
                                        </p:tav>
                                        <p:tav tm="100000">
                                          <p:val>
                                            <p:strVal val="#ppt_x"/>
                                          </p:val>
                                        </p:tav>
                                      </p:tavLst>
                                    </p:anim>
                                    <p:anim calcmode="lin" valueType="num">
                                      <p:cBhvr additive="base">
                                        <p:cTn id="8" dur="500" fill="hold"/>
                                        <p:tgtEl>
                                          <p:spTgt spid="625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701"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09EE03B-5C0F-48AB-9194-D077DC17B03C}" type="slidenum">
              <a:rPr lang="en-US"/>
              <a:pPr/>
              <a:t>95</a:t>
            </a:fld>
            <a:endParaRPr lang="en-US"/>
          </a:p>
        </p:txBody>
      </p:sp>
      <p:sp>
        <p:nvSpPr>
          <p:cNvPr id="626690" name="Text Box 2"/>
          <p:cNvSpPr txBox="1">
            <a:spLocks noChangeArrowheads="1"/>
          </p:cNvSpPr>
          <p:nvPr/>
        </p:nvSpPr>
        <p:spPr bwMode="auto">
          <a:xfrm>
            <a:off x="304800" y="1524000"/>
            <a:ext cx="8610600"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0"/>
              </a:spcBef>
              <a:buFont typeface="Symbol" pitchFamily="18" charset="2"/>
              <a:buNone/>
            </a:pPr>
            <a:r>
              <a:rPr lang="es-ES_tradnl" sz="2000" b="0">
                <a:latin typeface="Arial" pitchFamily="34" charset="0"/>
              </a:rPr>
              <a:t>El que una tarea sea o no técnicamente factible depende de las características técnicas del modo de falla y de la tarea.</a:t>
            </a:r>
          </a:p>
          <a:p>
            <a:pPr algn="just">
              <a:spcBef>
                <a:spcPct val="0"/>
              </a:spcBef>
              <a:buFont typeface="Symbol" pitchFamily="18" charset="2"/>
              <a:buChar char="·"/>
            </a:pPr>
            <a:endParaRPr lang="es-ES_tradnl" sz="2000" b="0">
              <a:latin typeface="Arial" pitchFamily="34" charset="0"/>
            </a:endParaRPr>
          </a:p>
          <a:p>
            <a:pPr algn="just">
              <a:spcBef>
                <a:spcPct val="0"/>
              </a:spcBef>
              <a:buFont typeface="Symbol" pitchFamily="18" charset="2"/>
              <a:buChar char="·"/>
            </a:pPr>
            <a:r>
              <a:rPr lang="es-ES_tradnl" sz="2000" b="0">
                <a:latin typeface="Arial" pitchFamily="34" charset="0"/>
              </a:rPr>
              <a:t>Tareas preventivas de restauración cíclica son técnicamente factibles si:</a:t>
            </a:r>
          </a:p>
          <a:p>
            <a:pPr lvl="1" algn="just">
              <a:spcBef>
                <a:spcPct val="0"/>
              </a:spcBef>
              <a:buFont typeface="Symbol" pitchFamily="18" charset="2"/>
              <a:buChar char="·"/>
            </a:pPr>
            <a:r>
              <a:rPr lang="es-ES_tradnl" sz="2000" b="0">
                <a:latin typeface="Arial" pitchFamily="34" charset="0"/>
              </a:rPr>
              <a:t>Hay una edad a partir de la cual se produce un rápido incremento en la probabilidad de falla (patrones A,B,C) y se está razonablemente seguro de esta edad</a:t>
            </a:r>
          </a:p>
          <a:p>
            <a:pPr lvl="1" algn="just">
              <a:spcBef>
                <a:spcPct val="0"/>
              </a:spcBef>
              <a:buFont typeface="Symbol" pitchFamily="18" charset="2"/>
              <a:buChar char="·"/>
            </a:pPr>
            <a:r>
              <a:rPr lang="es-ES_tradnl" sz="2000" b="0">
                <a:latin typeface="Arial" pitchFamily="34" charset="0"/>
              </a:rPr>
              <a:t>La mayoría de los elementos sobreviven a esta edad. (Todos si la falla afecta la seguridad y el entorno)</a:t>
            </a:r>
          </a:p>
          <a:p>
            <a:pPr lvl="1" algn="just">
              <a:spcBef>
                <a:spcPct val="0"/>
              </a:spcBef>
              <a:buFont typeface="Symbol" pitchFamily="18" charset="2"/>
              <a:buChar char="·"/>
            </a:pPr>
            <a:r>
              <a:rPr lang="es-ES_tradnl" sz="2000" b="0">
                <a:latin typeface="Arial" pitchFamily="34" charset="0"/>
              </a:rPr>
              <a:t>La tarea restituye la resistencia original a la falla del ítem.</a:t>
            </a:r>
          </a:p>
          <a:p>
            <a:pPr algn="just">
              <a:spcBef>
                <a:spcPct val="0"/>
              </a:spcBef>
              <a:buFont typeface="Symbol" pitchFamily="18" charset="2"/>
              <a:buChar char="·"/>
            </a:pPr>
            <a:endParaRPr lang="es-ES_tradnl" sz="2000" b="0">
              <a:latin typeface="Arial" pitchFamily="34" charset="0"/>
            </a:endParaRPr>
          </a:p>
          <a:p>
            <a:pPr algn="just">
              <a:spcBef>
                <a:spcPct val="0"/>
              </a:spcBef>
              <a:buFont typeface="Symbol" pitchFamily="18" charset="2"/>
              <a:buChar char="·"/>
            </a:pPr>
            <a:r>
              <a:rPr lang="es-ES_tradnl" sz="2000" b="0">
                <a:latin typeface="Arial" pitchFamily="34" charset="0"/>
              </a:rPr>
              <a:t>Tareas preventivas de cambios cíclicos son técnicamente factibles si:</a:t>
            </a:r>
          </a:p>
          <a:p>
            <a:pPr lvl="1" algn="just">
              <a:spcBef>
                <a:spcPct val="0"/>
              </a:spcBef>
              <a:buFont typeface="Symbol" pitchFamily="18" charset="2"/>
              <a:buChar char="·"/>
            </a:pPr>
            <a:r>
              <a:rPr lang="es-ES_tradnl" sz="2000" b="0">
                <a:latin typeface="Arial" pitchFamily="34" charset="0"/>
              </a:rPr>
              <a:t>Hay una edad a partir de la cual se produce un rápido incremento en la probabilidad de falla (patrones A,B,C)</a:t>
            </a:r>
          </a:p>
          <a:p>
            <a:pPr lvl="1" algn="just">
              <a:spcBef>
                <a:spcPct val="0"/>
              </a:spcBef>
              <a:buFont typeface="Symbol" pitchFamily="18" charset="2"/>
              <a:buChar char="·"/>
            </a:pPr>
            <a:r>
              <a:rPr lang="es-ES_tradnl" sz="2000" b="0">
                <a:latin typeface="Arial" pitchFamily="34" charset="0"/>
              </a:rPr>
              <a:t>La mayoría de los elementos sobreviven a esta edad. (Todos si la falla afecta la seguridad y el entorno)</a:t>
            </a:r>
          </a:p>
        </p:txBody>
      </p:sp>
      <p:sp>
        <p:nvSpPr>
          <p:cNvPr id="626692" name="Rectangle 4"/>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s-ES_tradnl" sz="2800" b="0" i="1">
                <a:solidFill>
                  <a:srgbClr val="003366"/>
                </a:solidFill>
                <a:effectLst>
                  <a:outerShdw blurRad="38100" dist="38100" dir="2700000" algn="tl">
                    <a:srgbClr val="000000"/>
                  </a:outerShdw>
                </a:effectLst>
                <a:latin typeface="Arial" pitchFamily="34" charset="0"/>
              </a:rPr>
              <a:t>FACTIBILIDAD TÉCNICA DE LAS TAREAS (Cont.)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6690">
                                            <p:txEl>
                                              <p:pRg st="0" end="0"/>
                                            </p:txEl>
                                          </p:spTgt>
                                        </p:tgtEl>
                                        <p:attrNameLst>
                                          <p:attrName>style.visibility</p:attrName>
                                        </p:attrNameLst>
                                      </p:cBhvr>
                                      <p:to>
                                        <p:strVal val="visible"/>
                                      </p:to>
                                    </p:set>
                                    <p:anim calcmode="lin" valueType="num">
                                      <p:cBhvr additive="base">
                                        <p:cTn id="7" dur="500" fill="hold"/>
                                        <p:tgtEl>
                                          <p:spTgt spid="6266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66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6690">
                                            <p:txEl>
                                              <p:pRg st="2" end="2"/>
                                            </p:txEl>
                                          </p:spTgt>
                                        </p:tgtEl>
                                        <p:attrNameLst>
                                          <p:attrName>style.visibility</p:attrName>
                                        </p:attrNameLst>
                                      </p:cBhvr>
                                      <p:to>
                                        <p:strVal val="visible"/>
                                      </p:to>
                                    </p:set>
                                    <p:anim calcmode="lin" valueType="num">
                                      <p:cBhvr additive="base">
                                        <p:cTn id="13" dur="500" fill="hold"/>
                                        <p:tgtEl>
                                          <p:spTgt spid="62669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66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6690">
                                            <p:txEl>
                                              <p:pRg st="3" end="3"/>
                                            </p:txEl>
                                          </p:spTgt>
                                        </p:tgtEl>
                                        <p:attrNameLst>
                                          <p:attrName>style.visibility</p:attrName>
                                        </p:attrNameLst>
                                      </p:cBhvr>
                                      <p:to>
                                        <p:strVal val="visible"/>
                                      </p:to>
                                    </p:set>
                                    <p:anim calcmode="lin" valueType="num">
                                      <p:cBhvr additive="base">
                                        <p:cTn id="19" dur="500" fill="hold"/>
                                        <p:tgtEl>
                                          <p:spTgt spid="62669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66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6690">
                                            <p:txEl>
                                              <p:pRg st="4" end="4"/>
                                            </p:txEl>
                                          </p:spTgt>
                                        </p:tgtEl>
                                        <p:attrNameLst>
                                          <p:attrName>style.visibility</p:attrName>
                                        </p:attrNameLst>
                                      </p:cBhvr>
                                      <p:to>
                                        <p:strVal val="visible"/>
                                      </p:to>
                                    </p:set>
                                    <p:anim calcmode="lin" valueType="num">
                                      <p:cBhvr additive="base">
                                        <p:cTn id="25" dur="500" fill="hold"/>
                                        <p:tgtEl>
                                          <p:spTgt spid="62669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66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6690">
                                            <p:txEl>
                                              <p:pRg st="5" end="5"/>
                                            </p:txEl>
                                          </p:spTgt>
                                        </p:tgtEl>
                                        <p:attrNameLst>
                                          <p:attrName>style.visibility</p:attrName>
                                        </p:attrNameLst>
                                      </p:cBhvr>
                                      <p:to>
                                        <p:strVal val="visible"/>
                                      </p:to>
                                    </p:set>
                                    <p:anim calcmode="lin" valueType="num">
                                      <p:cBhvr additive="base">
                                        <p:cTn id="31" dur="500" fill="hold"/>
                                        <p:tgtEl>
                                          <p:spTgt spid="62669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66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6690">
                                            <p:txEl>
                                              <p:pRg st="7" end="7"/>
                                            </p:txEl>
                                          </p:spTgt>
                                        </p:tgtEl>
                                        <p:attrNameLst>
                                          <p:attrName>style.visibility</p:attrName>
                                        </p:attrNameLst>
                                      </p:cBhvr>
                                      <p:to>
                                        <p:strVal val="visible"/>
                                      </p:to>
                                    </p:set>
                                    <p:anim calcmode="lin" valueType="num">
                                      <p:cBhvr additive="base">
                                        <p:cTn id="37" dur="500" fill="hold"/>
                                        <p:tgtEl>
                                          <p:spTgt spid="62669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2669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6690">
                                            <p:txEl>
                                              <p:pRg st="8" end="8"/>
                                            </p:txEl>
                                          </p:spTgt>
                                        </p:tgtEl>
                                        <p:attrNameLst>
                                          <p:attrName>style.visibility</p:attrName>
                                        </p:attrNameLst>
                                      </p:cBhvr>
                                      <p:to>
                                        <p:strVal val="visible"/>
                                      </p:to>
                                    </p:set>
                                    <p:anim calcmode="lin" valueType="num">
                                      <p:cBhvr additive="base">
                                        <p:cTn id="43" dur="500" fill="hold"/>
                                        <p:tgtEl>
                                          <p:spTgt spid="62669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2669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6690">
                                            <p:txEl>
                                              <p:pRg st="9" end="9"/>
                                            </p:txEl>
                                          </p:spTgt>
                                        </p:tgtEl>
                                        <p:attrNameLst>
                                          <p:attrName>style.visibility</p:attrName>
                                        </p:attrNameLst>
                                      </p:cBhvr>
                                      <p:to>
                                        <p:strVal val="visible"/>
                                      </p:to>
                                    </p:set>
                                    <p:anim calcmode="lin" valueType="num">
                                      <p:cBhvr additive="base">
                                        <p:cTn id="49" dur="500" fill="hold"/>
                                        <p:tgtEl>
                                          <p:spTgt spid="62669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2669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26692"/>
                                        </p:tgtEl>
                                        <p:attrNameLst>
                                          <p:attrName>style.visibility</p:attrName>
                                        </p:attrNameLst>
                                      </p:cBhvr>
                                      <p:to>
                                        <p:strVal val="visible"/>
                                      </p:to>
                                    </p:set>
                                    <p:anim calcmode="lin" valueType="num">
                                      <p:cBhvr additive="base">
                                        <p:cTn id="55" dur="500" fill="hold"/>
                                        <p:tgtEl>
                                          <p:spTgt spid="626692"/>
                                        </p:tgtEl>
                                        <p:attrNameLst>
                                          <p:attrName>ppt_x</p:attrName>
                                        </p:attrNameLst>
                                      </p:cBhvr>
                                      <p:tavLst>
                                        <p:tav tm="0">
                                          <p:val>
                                            <p:strVal val="0-#ppt_w/2"/>
                                          </p:val>
                                        </p:tav>
                                        <p:tav tm="100000">
                                          <p:val>
                                            <p:strVal val="#ppt_x"/>
                                          </p:val>
                                        </p:tav>
                                      </p:tavLst>
                                    </p:anim>
                                    <p:anim calcmode="lin" valueType="num">
                                      <p:cBhvr additive="base">
                                        <p:cTn id="56" dur="500" fill="hold"/>
                                        <p:tgtEl>
                                          <p:spTgt spid="626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build="p" bldLvl="2" autoUpdateAnimBg="0"/>
      <p:bldP spid="626692"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C4AF9AE-CFDA-4AEE-814C-AE74ECBE072B}" type="slidenum">
              <a:rPr lang="en-US"/>
              <a:pPr/>
              <a:t>96</a:t>
            </a:fld>
            <a:endParaRPr lang="en-US"/>
          </a:p>
        </p:txBody>
      </p:sp>
      <p:sp>
        <p:nvSpPr>
          <p:cNvPr id="627715" name="Rectangle 3"/>
          <p:cNvSpPr>
            <a:spLocks noChangeArrowheads="1"/>
          </p:cNvSpPr>
          <p:nvPr/>
        </p:nvSpPr>
        <p:spPr bwMode="auto">
          <a:xfrm>
            <a:off x="304800" y="1676400"/>
            <a:ext cx="8534400" cy="2530475"/>
          </a:xfrm>
          <a:prstGeom prst="rect">
            <a:avLst/>
          </a:prstGeom>
          <a:noFill/>
          <a:ln>
            <a:noFill/>
          </a:ln>
          <a:effectLst/>
          <a:extLst>
            <a:ext uri="{909E8E84-426E-40DD-AFC4-6F175D3DCCD1}">
              <a14:hiddenFill xmlns:a14="http://schemas.microsoft.com/office/drawing/2010/main" xmlns="">
                <a:solidFill>
                  <a:srgbClr val="99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spcBef>
                <a:spcPct val="0"/>
              </a:spcBef>
              <a:buFont typeface="Symbol" pitchFamily="18" charset="2"/>
              <a:buChar char="·"/>
            </a:pPr>
            <a:r>
              <a:rPr lang="es-ES_tradnl" sz="2000" b="0" dirty="0">
                <a:latin typeface="Arial" pitchFamily="34" charset="0"/>
              </a:rPr>
              <a:t>Tareas predictivas de monitoreo de condición son técnicamente factibles si:</a:t>
            </a:r>
          </a:p>
          <a:p>
            <a:pPr lvl="1" algn="just">
              <a:spcBef>
                <a:spcPct val="0"/>
              </a:spcBef>
              <a:buFont typeface="Symbol" pitchFamily="18" charset="2"/>
              <a:buChar char="·"/>
            </a:pPr>
            <a:r>
              <a:rPr lang="es-ES_tradnl" sz="2000" b="0" dirty="0">
                <a:latin typeface="Arial" pitchFamily="34" charset="0"/>
              </a:rPr>
              <a:t>Es posible identificar una clara condición de falla potencial (Falla Potencial/Intervalo P-F)</a:t>
            </a:r>
          </a:p>
          <a:p>
            <a:pPr lvl="1" algn="just">
              <a:spcBef>
                <a:spcPct val="0"/>
              </a:spcBef>
              <a:buFont typeface="Symbol" pitchFamily="18" charset="2"/>
              <a:buChar char="·"/>
            </a:pPr>
            <a:r>
              <a:rPr lang="es-ES_tradnl" sz="2000" b="0" dirty="0">
                <a:latin typeface="Arial" pitchFamily="34" charset="0"/>
              </a:rPr>
              <a:t>El intervalo P-F es razonablemente consistente.</a:t>
            </a:r>
          </a:p>
          <a:p>
            <a:pPr lvl="1" algn="just">
              <a:spcBef>
                <a:spcPct val="0"/>
              </a:spcBef>
              <a:buFont typeface="Symbol" pitchFamily="18" charset="2"/>
              <a:buChar char="·"/>
            </a:pPr>
            <a:r>
              <a:rPr lang="es-ES_tradnl" sz="2000" b="0" dirty="0">
                <a:latin typeface="Arial" pitchFamily="34" charset="0"/>
              </a:rPr>
              <a:t>Es practico monitorear el elemento a intervalos menores que el P-F.</a:t>
            </a:r>
          </a:p>
          <a:p>
            <a:pPr lvl="1" algn="just">
              <a:spcBef>
                <a:spcPct val="0"/>
              </a:spcBef>
              <a:buFont typeface="Symbol" pitchFamily="18" charset="2"/>
              <a:buChar char="·"/>
            </a:pPr>
            <a:r>
              <a:rPr lang="es-ES_tradnl" sz="2000" b="0" dirty="0">
                <a:latin typeface="Arial" pitchFamily="34" charset="0"/>
              </a:rPr>
              <a:t>El intervalo P-F neto es suficientemente largo para tomar acción y evitar o reducir las consecuencias de la falla.</a:t>
            </a:r>
          </a:p>
        </p:txBody>
      </p:sp>
      <p:sp>
        <p:nvSpPr>
          <p:cNvPr id="627718" name="Rectangle 6"/>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s-ES_tradnl" sz="2800" b="0" i="1">
                <a:solidFill>
                  <a:srgbClr val="003366"/>
                </a:solidFill>
                <a:effectLst>
                  <a:outerShdw blurRad="38100" dist="38100" dir="2700000" algn="tl">
                    <a:srgbClr val="000000"/>
                  </a:outerShdw>
                </a:effectLst>
                <a:latin typeface="Arial" pitchFamily="34" charset="0"/>
              </a:rPr>
              <a:t>FACTIBILIDAD TÉCNICA DE LAS TAREAS (Cont.)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anim calcmode="lin" valueType="num">
                                      <p:cBhvr additive="base">
                                        <p:cTn id="7" dur="500" fill="hold"/>
                                        <p:tgtEl>
                                          <p:spTgt spid="62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7715">
                                            <p:txEl>
                                              <p:pRg st="1" end="1"/>
                                            </p:txEl>
                                          </p:spTgt>
                                        </p:tgtEl>
                                        <p:attrNameLst>
                                          <p:attrName>style.visibility</p:attrName>
                                        </p:attrNameLst>
                                      </p:cBhvr>
                                      <p:to>
                                        <p:strVal val="visible"/>
                                      </p:to>
                                    </p:set>
                                    <p:anim calcmode="lin" valueType="num">
                                      <p:cBhvr additive="base">
                                        <p:cTn id="13" dur="500" fill="hold"/>
                                        <p:tgtEl>
                                          <p:spTgt spid="62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7715">
                                            <p:txEl>
                                              <p:pRg st="2" end="2"/>
                                            </p:txEl>
                                          </p:spTgt>
                                        </p:tgtEl>
                                        <p:attrNameLst>
                                          <p:attrName>style.visibility</p:attrName>
                                        </p:attrNameLst>
                                      </p:cBhvr>
                                      <p:to>
                                        <p:strVal val="visible"/>
                                      </p:to>
                                    </p:set>
                                    <p:anim calcmode="lin" valueType="num">
                                      <p:cBhvr additive="base">
                                        <p:cTn id="19" dur="500" fill="hold"/>
                                        <p:tgtEl>
                                          <p:spTgt spid="62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7715">
                                            <p:txEl>
                                              <p:pRg st="3" end="3"/>
                                            </p:txEl>
                                          </p:spTgt>
                                        </p:tgtEl>
                                        <p:attrNameLst>
                                          <p:attrName>style.visibility</p:attrName>
                                        </p:attrNameLst>
                                      </p:cBhvr>
                                      <p:to>
                                        <p:strVal val="visible"/>
                                      </p:to>
                                    </p:set>
                                    <p:anim calcmode="lin" valueType="num">
                                      <p:cBhvr additive="base">
                                        <p:cTn id="25" dur="500" fill="hold"/>
                                        <p:tgtEl>
                                          <p:spTgt spid="62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7715">
                                            <p:txEl>
                                              <p:pRg st="4" end="4"/>
                                            </p:txEl>
                                          </p:spTgt>
                                        </p:tgtEl>
                                        <p:attrNameLst>
                                          <p:attrName>style.visibility</p:attrName>
                                        </p:attrNameLst>
                                      </p:cBhvr>
                                      <p:to>
                                        <p:strVal val="visible"/>
                                      </p:to>
                                    </p:set>
                                    <p:anim calcmode="lin" valueType="num">
                                      <p:cBhvr additive="base">
                                        <p:cTn id="31" dur="500" fill="hold"/>
                                        <p:tgtEl>
                                          <p:spTgt spid="62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7718"/>
                                        </p:tgtEl>
                                        <p:attrNameLst>
                                          <p:attrName>style.visibility</p:attrName>
                                        </p:attrNameLst>
                                      </p:cBhvr>
                                      <p:to>
                                        <p:strVal val="visible"/>
                                      </p:to>
                                    </p:set>
                                    <p:anim calcmode="lin" valueType="num">
                                      <p:cBhvr additive="base">
                                        <p:cTn id="37" dur="500" fill="hold"/>
                                        <p:tgtEl>
                                          <p:spTgt spid="627718"/>
                                        </p:tgtEl>
                                        <p:attrNameLst>
                                          <p:attrName>ppt_x</p:attrName>
                                        </p:attrNameLst>
                                      </p:cBhvr>
                                      <p:tavLst>
                                        <p:tav tm="0">
                                          <p:val>
                                            <p:strVal val="0-#ppt_w/2"/>
                                          </p:val>
                                        </p:tav>
                                        <p:tav tm="100000">
                                          <p:val>
                                            <p:strVal val="#ppt_x"/>
                                          </p:val>
                                        </p:tav>
                                      </p:tavLst>
                                    </p:anim>
                                    <p:anim calcmode="lin" valueType="num">
                                      <p:cBhvr additive="base">
                                        <p:cTn id="38" dur="500" fill="hold"/>
                                        <p:tgtEl>
                                          <p:spTgt spid="6277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bldLvl="2" autoUpdateAnimBg="0"/>
      <p:bldP spid="627718"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1270EDC-0FE8-4A42-97FD-FB515599A0E9}" type="slidenum">
              <a:rPr lang="en-US"/>
              <a:pPr/>
              <a:t>97</a:t>
            </a:fld>
            <a:endParaRPr lang="en-US"/>
          </a:p>
        </p:txBody>
      </p:sp>
      <p:sp>
        <p:nvSpPr>
          <p:cNvPr id="628738" name="Text Box 2"/>
          <p:cNvSpPr txBox="1">
            <a:spLocks noChangeArrowheads="1"/>
          </p:cNvSpPr>
          <p:nvPr/>
        </p:nvSpPr>
        <p:spPr bwMode="auto">
          <a:xfrm>
            <a:off x="457200" y="1828800"/>
            <a:ext cx="83820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endParaRPr lang="es-ES_tradnl" sz="2400">
              <a:latin typeface="Arial" pitchFamily="34" charset="0"/>
            </a:endParaRPr>
          </a:p>
          <a:p>
            <a:pPr algn="just">
              <a:spcBef>
                <a:spcPct val="0"/>
              </a:spcBef>
              <a:buFontTx/>
              <a:buChar char="•"/>
            </a:pPr>
            <a:r>
              <a:rPr lang="es-ES_tradnl" sz="2000" b="0">
                <a:latin typeface="Arial" pitchFamily="34" charset="0"/>
              </a:rPr>
              <a:t>Si la falla es oculta solo vale la pena realizar la tarea si reduce a un nivel aceptable el riesgo de una falla multiple.</a:t>
            </a:r>
          </a:p>
          <a:p>
            <a:pPr algn="just">
              <a:spcBef>
                <a:spcPct val="0"/>
              </a:spcBef>
            </a:pPr>
            <a:endParaRPr lang="es-ES_tradnl" sz="2000" b="0">
              <a:latin typeface="Arial" pitchFamily="34" charset="0"/>
            </a:endParaRPr>
          </a:p>
          <a:p>
            <a:pPr algn="just">
              <a:spcBef>
                <a:spcPct val="0"/>
              </a:spcBef>
              <a:buFontTx/>
              <a:buChar char="•"/>
            </a:pPr>
            <a:r>
              <a:rPr lang="es-ES_tradnl" sz="2000" b="0">
                <a:latin typeface="Arial" pitchFamily="34" charset="0"/>
              </a:rPr>
              <a:t>Si la falla afecta la seguridad o el entorno, solo vale la pena realizar la tarea si logra reducir a un nivel aceptable el riesgo de la falla.</a:t>
            </a:r>
          </a:p>
          <a:p>
            <a:pPr algn="just">
              <a:spcBef>
                <a:spcPct val="0"/>
              </a:spcBef>
            </a:pPr>
            <a:endParaRPr lang="es-ES_tradnl" sz="2000" b="0">
              <a:latin typeface="Arial" pitchFamily="34" charset="0"/>
            </a:endParaRPr>
          </a:p>
          <a:p>
            <a:pPr algn="just">
              <a:spcBef>
                <a:spcPct val="0"/>
              </a:spcBef>
              <a:buFontTx/>
              <a:buChar char="•"/>
            </a:pPr>
            <a:r>
              <a:rPr lang="es-ES_tradnl" sz="2000" b="0">
                <a:latin typeface="Arial" pitchFamily="34" charset="0"/>
              </a:rPr>
              <a:t>Si la falla tiene consecuencias operacionales solo vale la pena realizar una tarea si en un periodo de tiempo X, el costo de la tarea es menor que el del fallo que se quiere evitar (incluido el costo de la reparación).</a:t>
            </a:r>
            <a:endParaRPr lang="es-ES_tradnl" sz="2400" b="0"/>
          </a:p>
        </p:txBody>
      </p:sp>
      <p:sp>
        <p:nvSpPr>
          <p:cNvPr id="628739"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eaLnBrk="1" hangingPunct="1">
              <a:spcBef>
                <a:spcPct val="0"/>
              </a:spcBef>
            </a:pPr>
            <a:r>
              <a:rPr lang="es-ES_tradnl" sz="2800" b="0" i="1">
                <a:solidFill>
                  <a:srgbClr val="003366"/>
                </a:solidFill>
                <a:effectLst>
                  <a:outerShdw blurRad="38100" dist="38100" dir="2700000" algn="tl">
                    <a:srgbClr val="000000"/>
                  </a:outerShdw>
                </a:effectLst>
                <a:latin typeface="Arial" pitchFamily="34" charset="0"/>
              </a:rPr>
              <a:t>EFECTIVIDAD DE TAREAS PROACTIVAS </a:t>
            </a:r>
            <a:br>
              <a:rPr lang="es-ES_tradnl" sz="2800" b="0" i="1">
                <a:solidFill>
                  <a:srgbClr val="003366"/>
                </a:solidFill>
                <a:effectLst>
                  <a:outerShdw blurRad="38100" dist="38100" dir="2700000" algn="tl">
                    <a:srgbClr val="000000"/>
                  </a:outerShdw>
                </a:effectLst>
                <a:latin typeface="Arial" pitchFamily="34" charset="0"/>
              </a:rPr>
            </a:br>
            <a:r>
              <a:rPr lang="es-ES_tradnl" sz="2800" b="0" i="1">
                <a:solidFill>
                  <a:srgbClr val="003366"/>
                </a:solidFill>
                <a:effectLst>
                  <a:outerShdw blurRad="38100" dist="38100" dir="2700000" algn="tl">
                    <a:srgbClr val="000000"/>
                  </a:outerShdw>
                </a:effectLst>
                <a:latin typeface="Arial" pitchFamily="34" charset="0"/>
              </a:rPr>
              <a:t>(PREVENTIVAS + PREDICTIVAS)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8738">
                                            <p:txEl>
                                              <p:pRg st="1" end="1"/>
                                            </p:txEl>
                                          </p:spTgt>
                                        </p:tgtEl>
                                        <p:attrNameLst>
                                          <p:attrName>style.visibility</p:attrName>
                                        </p:attrNameLst>
                                      </p:cBhvr>
                                      <p:to>
                                        <p:strVal val="visible"/>
                                      </p:to>
                                    </p:set>
                                    <p:anim calcmode="lin" valueType="num">
                                      <p:cBhvr additive="base">
                                        <p:cTn id="7" dur="500" fill="hold"/>
                                        <p:tgtEl>
                                          <p:spTgt spid="62873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87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8738">
                                            <p:txEl>
                                              <p:pRg st="3" end="3"/>
                                            </p:txEl>
                                          </p:spTgt>
                                        </p:tgtEl>
                                        <p:attrNameLst>
                                          <p:attrName>style.visibility</p:attrName>
                                        </p:attrNameLst>
                                      </p:cBhvr>
                                      <p:to>
                                        <p:strVal val="visible"/>
                                      </p:to>
                                    </p:set>
                                    <p:anim calcmode="lin" valueType="num">
                                      <p:cBhvr additive="base">
                                        <p:cTn id="13" dur="500" fill="hold"/>
                                        <p:tgtEl>
                                          <p:spTgt spid="62873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87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8738">
                                            <p:txEl>
                                              <p:pRg st="5" end="5"/>
                                            </p:txEl>
                                          </p:spTgt>
                                        </p:tgtEl>
                                        <p:attrNameLst>
                                          <p:attrName>style.visibility</p:attrName>
                                        </p:attrNameLst>
                                      </p:cBhvr>
                                      <p:to>
                                        <p:strVal val="visible"/>
                                      </p:to>
                                    </p:set>
                                    <p:anim calcmode="lin" valueType="num">
                                      <p:cBhvr additive="base">
                                        <p:cTn id="19" dur="500" fill="hold"/>
                                        <p:tgtEl>
                                          <p:spTgt spid="62873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87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8739"/>
                                        </p:tgtEl>
                                        <p:attrNameLst>
                                          <p:attrName>style.visibility</p:attrName>
                                        </p:attrNameLst>
                                      </p:cBhvr>
                                      <p:to>
                                        <p:strVal val="visible"/>
                                      </p:to>
                                    </p:set>
                                    <p:anim calcmode="lin" valueType="num">
                                      <p:cBhvr additive="base">
                                        <p:cTn id="25" dur="500" fill="hold"/>
                                        <p:tgtEl>
                                          <p:spTgt spid="628739"/>
                                        </p:tgtEl>
                                        <p:attrNameLst>
                                          <p:attrName>ppt_x</p:attrName>
                                        </p:attrNameLst>
                                      </p:cBhvr>
                                      <p:tavLst>
                                        <p:tav tm="0">
                                          <p:val>
                                            <p:strVal val="0-#ppt_w/2"/>
                                          </p:val>
                                        </p:tav>
                                        <p:tav tm="100000">
                                          <p:val>
                                            <p:strVal val="#ppt_x"/>
                                          </p:val>
                                        </p:tav>
                                      </p:tavLst>
                                    </p:anim>
                                    <p:anim calcmode="lin" valueType="num">
                                      <p:cBhvr additive="base">
                                        <p:cTn id="26" dur="500" fill="hold"/>
                                        <p:tgtEl>
                                          <p:spTgt spid="6287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build="p" autoUpdateAnimBg="0"/>
      <p:bldP spid="628739"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B7E3CBC-7E1A-43C2-9A38-42E34B2BC630}" type="slidenum">
              <a:rPr lang="en-US"/>
              <a:pPr/>
              <a:t>98</a:t>
            </a:fld>
            <a:endParaRPr lang="en-US"/>
          </a:p>
        </p:txBody>
      </p:sp>
      <p:sp>
        <p:nvSpPr>
          <p:cNvPr id="629762" name="Text Box 2"/>
          <p:cNvSpPr txBox="1">
            <a:spLocks noChangeArrowheads="1"/>
          </p:cNvSpPr>
          <p:nvPr/>
        </p:nvSpPr>
        <p:spPr bwMode="auto">
          <a:xfrm>
            <a:off x="381000" y="1203325"/>
            <a:ext cx="8382000"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r>
              <a:rPr lang="es-ES_tradnl" sz="2000" b="0">
                <a:latin typeface="Arial" pitchFamily="34" charset="0"/>
              </a:rPr>
              <a:t>1.Tareas de monitoreo de condición.</a:t>
            </a:r>
          </a:p>
          <a:p>
            <a:pPr algn="l">
              <a:spcBef>
                <a:spcPct val="0"/>
              </a:spcBef>
            </a:pPr>
            <a:r>
              <a:rPr lang="es-ES_tradnl" sz="2000" b="0">
                <a:latin typeface="Arial" pitchFamily="34" charset="0"/>
              </a:rPr>
              <a:t>Categorías de Técnicas de Monitoreo:</a:t>
            </a:r>
          </a:p>
          <a:p>
            <a:pPr algn="l">
              <a:spcBef>
                <a:spcPct val="0"/>
              </a:spcBef>
              <a:buFontTx/>
              <a:buChar char="•"/>
            </a:pPr>
            <a:r>
              <a:rPr lang="es-ES_tradnl" sz="2000" b="0">
                <a:latin typeface="Arial" pitchFamily="34" charset="0"/>
              </a:rPr>
              <a:t>Monitoreo de condiciones con </a:t>
            </a:r>
            <a:r>
              <a:rPr lang="es-ES_tradnl" sz="2000" b="0">
                <a:latin typeface="Arial" pitchFamily="34" charset="0"/>
                <a:hlinkClick r:id="rId2" action="ppaction://hlinkpres?slideindex=1&amp;slidetitle="/>
              </a:rPr>
              <a:t>equipo especializado.</a:t>
            </a:r>
            <a:endParaRPr lang="es-ES_tradnl" sz="2000" b="0">
              <a:latin typeface="Arial" pitchFamily="34" charset="0"/>
            </a:endParaRPr>
          </a:p>
          <a:p>
            <a:pPr algn="l">
              <a:spcBef>
                <a:spcPct val="0"/>
              </a:spcBef>
              <a:buFontTx/>
              <a:buChar char="•"/>
            </a:pPr>
            <a:r>
              <a:rPr lang="es-ES_tradnl" sz="2000" b="0">
                <a:latin typeface="Arial" pitchFamily="34" charset="0"/>
              </a:rPr>
              <a:t>Técnicas basadas en variación de la calidad del producto (SPC).</a:t>
            </a:r>
          </a:p>
          <a:p>
            <a:pPr algn="l">
              <a:spcBef>
                <a:spcPct val="0"/>
              </a:spcBef>
              <a:buFontTx/>
              <a:buChar char="•"/>
            </a:pPr>
            <a:r>
              <a:rPr lang="es-ES_tradnl" sz="2000" b="0">
                <a:latin typeface="Arial" pitchFamily="34" charset="0"/>
              </a:rPr>
              <a:t>Monitoreo de efectos primarios como velocidad, flujo, presión, temp,etc</a:t>
            </a:r>
          </a:p>
          <a:p>
            <a:pPr algn="l">
              <a:spcBef>
                <a:spcPct val="0"/>
              </a:spcBef>
              <a:buFontTx/>
              <a:buChar char="•"/>
            </a:pPr>
            <a:r>
              <a:rPr lang="es-ES_tradnl" sz="2000" b="0">
                <a:latin typeface="Arial" pitchFamily="34" charset="0"/>
              </a:rPr>
              <a:t>Sentidos Humanos</a:t>
            </a:r>
          </a:p>
          <a:p>
            <a:pPr algn="l">
              <a:spcBef>
                <a:spcPct val="0"/>
              </a:spcBef>
            </a:pPr>
            <a:r>
              <a:rPr lang="es-ES_tradnl" sz="2000" b="0">
                <a:latin typeface="Arial" pitchFamily="34" charset="0"/>
              </a:rPr>
              <a:t>Las tareas de monitoreo de condición son consideradas primero por las siguientes razones:</a:t>
            </a:r>
          </a:p>
          <a:p>
            <a:pPr lvl="1" algn="l">
              <a:spcBef>
                <a:spcPct val="0"/>
              </a:spcBef>
              <a:buFontTx/>
              <a:buChar char="·"/>
            </a:pPr>
            <a:r>
              <a:rPr lang="es-ES_tradnl" sz="2000" b="0">
                <a:latin typeface="Arial" pitchFamily="34" charset="0"/>
              </a:rPr>
              <a:t>Casi siempre pueden realizarse con el componente instalado y normalmente mientras esta funcionando e interrumpen muy poco el proceso de producción. También son fáciles de organizar.</a:t>
            </a:r>
          </a:p>
          <a:p>
            <a:pPr lvl="1" algn="l">
              <a:spcBef>
                <a:spcPct val="0"/>
              </a:spcBef>
              <a:buFontTx/>
              <a:buChar char="·"/>
            </a:pPr>
            <a:r>
              <a:rPr lang="es-ES_tradnl" sz="2000" b="0">
                <a:latin typeface="Arial" pitchFamily="34" charset="0"/>
              </a:rPr>
              <a:t>Identifica condiciones especificas de fallas potenciales, de modo que se puede establecer claramente la acción correctiva antes de iniciar los trabajos.</a:t>
            </a:r>
          </a:p>
          <a:p>
            <a:pPr lvl="1" algn="l">
              <a:spcBef>
                <a:spcPct val="0"/>
              </a:spcBef>
              <a:buFontTx/>
              <a:buChar char="·"/>
            </a:pPr>
            <a:r>
              <a:rPr lang="es-ES_tradnl" sz="2000" b="0">
                <a:latin typeface="Arial" pitchFamily="34" charset="0"/>
              </a:rPr>
              <a:t>Al identificar los equipos al borde del fallo funcional, permite que este cumpla con casi toda su vida útil.</a:t>
            </a:r>
            <a:endParaRPr lang="es-ES_tradnl" sz="2400" b="0"/>
          </a:p>
        </p:txBody>
      </p:sp>
      <p:sp>
        <p:nvSpPr>
          <p:cNvPr id="629763"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dirty="0">
                <a:solidFill>
                  <a:srgbClr val="003366"/>
                </a:solidFill>
                <a:effectLst>
                  <a:outerShdw blurRad="38100" dist="38100" dir="2700000" algn="tl">
                    <a:srgbClr val="000000"/>
                  </a:outerShdw>
                </a:effectLst>
                <a:latin typeface="Arial" pitchFamily="34" charset="0"/>
              </a:rPr>
              <a:t>SELECCION DE LAS TAREAS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9762">
                                            <p:txEl>
                                              <p:pRg st="0" end="0"/>
                                            </p:txEl>
                                          </p:spTgt>
                                        </p:tgtEl>
                                        <p:attrNameLst>
                                          <p:attrName>style.visibility</p:attrName>
                                        </p:attrNameLst>
                                      </p:cBhvr>
                                      <p:to>
                                        <p:strVal val="visible"/>
                                      </p:to>
                                    </p:set>
                                    <p:anim calcmode="lin" valueType="num">
                                      <p:cBhvr additive="base">
                                        <p:cTn id="7" dur="500" fill="hold"/>
                                        <p:tgtEl>
                                          <p:spTgt spid="62976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97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29762">
                                            <p:txEl>
                                              <p:pRg st="1" end="1"/>
                                            </p:txEl>
                                          </p:spTgt>
                                        </p:tgtEl>
                                        <p:attrNameLst>
                                          <p:attrName>style.visibility</p:attrName>
                                        </p:attrNameLst>
                                      </p:cBhvr>
                                      <p:to>
                                        <p:strVal val="visible"/>
                                      </p:to>
                                    </p:set>
                                    <p:anim calcmode="lin" valueType="num">
                                      <p:cBhvr additive="base">
                                        <p:cTn id="13" dur="500" fill="hold"/>
                                        <p:tgtEl>
                                          <p:spTgt spid="62976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97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9762">
                                            <p:txEl>
                                              <p:pRg st="2" end="2"/>
                                            </p:txEl>
                                          </p:spTgt>
                                        </p:tgtEl>
                                        <p:attrNameLst>
                                          <p:attrName>style.visibility</p:attrName>
                                        </p:attrNameLst>
                                      </p:cBhvr>
                                      <p:to>
                                        <p:strVal val="visible"/>
                                      </p:to>
                                    </p:set>
                                    <p:anim calcmode="lin" valueType="num">
                                      <p:cBhvr additive="base">
                                        <p:cTn id="19" dur="500" fill="hold"/>
                                        <p:tgtEl>
                                          <p:spTgt spid="62976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97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29762">
                                            <p:txEl>
                                              <p:pRg st="3" end="3"/>
                                            </p:txEl>
                                          </p:spTgt>
                                        </p:tgtEl>
                                        <p:attrNameLst>
                                          <p:attrName>style.visibility</p:attrName>
                                        </p:attrNameLst>
                                      </p:cBhvr>
                                      <p:to>
                                        <p:strVal val="visible"/>
                                      </p:to>
                                    </p:set>
                                    <p:anim calcmode="lin" valueType="num">
                                      <p:cBhvr additive="base">
                                        <p:cTn id="25" dur="500" fill="hold"/>
                                        <p:tgtEl>
                                          <p:spTgt spid="62976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297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29762">
                                            <p:txEl>
                                              <p:pRg st="4" end="4"/>
                                            </p:txEl>
                                          </p:spTgt>
                                        </p:tgtEl>
                                        <p:attrNameLst>
                                          <p:attrName>style.visibility</p:attrName>
                                        </p:attrNameLst>
                                      </p:cBhvr>
                                      <p:to>
                                        <p:strVal val="visible"/>
                                      </p:to>
                                    </p:set>
                                    <p:anim calcmode="lin" valueType="num">
                                      <p:cBhvr additive="base">
                                        <p:cTn id="31" dur="500" fill="hold"/>
                                        <p:tgtEl>
                                          <p:spTgt spid="62976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297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9762">
                                            <p:txEl>
                                              <p:pRg st="5" end="5"/>
                                            </p:txEl>
                                          </p:spTgt>
                                        </p:tgtEl>
                                        <p:attrNameLst>
                                          <p:attrName>style.visibility</p:attrName>
                                        </p:attrNameLst>
                                      </p:cBhvr>
                                      <p:to>
                                        <p:strVal val="visible"/>
                                      </p:to>
                                    </p:set>
                                    <p:anim calcmode="lin" valueType="num">
                                      <p:cBhvr additive="base">
                                        <p:cTn id="37" dur="500" fill="hold"/>
                                        <p:tgtEl>
                                          <p:spTgt spid="62976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2976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29762">
                                            <p:txEl>
                                              <p:pRg st="6" end="6"/>
                                            </p:txEl>
                                          </p:spTgt>
                                        </p:tgtEl>
                                        <p:attrNameLst>
                                          <p:attrName>style.visibility</p:attrName>
                                        </p:attrNameLst>
                                      </p:cBhvr>
                                      <p:to>
                                        <p:strVal val="visible"/>
                                      </p:to>
                                    </p:set>
                                    <p:anim calcmode="lin" valueType="num">
                                      <p:cBhvr additive="base">
                                        <p:cTn id="43" dur="500" fill="hold"/>
                                        <p:tgtEl>
                                          <p:spTgt spid="62976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2976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29762">
                                            <p:txEl>
                                              <p:pRg st="7" end="7"/>
                                            </p:txEl>
                                          </p:spTgt>
                                        </p:tgtEl>
                                        <p:attrNameLst>
                                          <p:attrName>style.visibility</p:attrName>
                                        </p:attrNameLst>
                                      </p:cBhvr>
                                      <p:to>
                                        <p:strVal val="visible"/>
                                      </p:to>
                                    </p:set>
                                    <p:anim calcmode="lin" valueType="num">
                                      <p:cBhvr additive="base">
                                        <p:cTn id="49" dur="500" fill="hold"/>
                                        <p:tgtEl>
                                          <p:spTgt spid="62976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2976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29762">
                                            <p:txEl>
                                              <p:pRg st="8" end="8"/>
                                            </p:txEl>
                                          </p:spTgt>
                                        </p:tgtEl>
                                        <p:attrNameLst>
                                          <p:attrName>style.visibility</p:attrName>
                                        </p:attrNameLst>
                                      </p:cBhvr>
                                      <p:to>
                                        <p:strVal val="visible"/>
                                      </p:to>
                                    </p:set>
                                    <p:anim calcmode="lin" valueType="num">
                                      <p:cBhvr additive="base">
                                        <p:cTn id="55" dur="500" fill="hold"/>
                                        <p:tgtEl>
                                          <p:spTgt spid="62976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2976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29762">
                                            <p:txEl>
                                              <p:pRg st="9" end="9"/>
                                            </p:txEl>
                                          </p:spTgt>
                                        </p:tgtEl>
                                        <p:attrNameLst>
                                          <p:attrName>style.visibility</p:attrName>
                                        </p:attrNameLst>
                                      </p:cBhvr>
                                      <p:to>
                                        <p:strVal val="visible"/>
                                      </p:to>
                                    </p:set>
                                    <p:anim calcmode="lin" valueType="num">
                                      <p:cBhvr additive="base">
                                        <p:cTn id="61" dur="500" fill="hold"/>
                                        <p:tgtEl>
                                          <p:spTgt spid="62976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2976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29763"/>
                                        </p:tgtEl>
                                        <p:attrNameLst>
                                          <p:attrName>style.visibility</p:attrName>
                                        </p:attrNameLst>
                                      </p:cBhvr>
                                      <p:to>
                                        <p:strVal val="visible"/>
                                      </p:to>
                                    </p:set>
                                    <p:anim calcmode="lin" valueType="num">
                                      <p:cBhvr additive="base">
                                        <p:cTn id="67" dur="500" fill="hold"/>
                                        <p:tgtEl>
                                          <p:spTgt spid="629763"/>
                                        </p:tgtEl>
                                        <p:attrNameLst>
                                          <p:attrName>ppt_x</p:attrName>
                                        </p:attrNameLst>
                                      </p:cBhvr>
                                      <p:tavLst>
                                        <p:tav tm="0">
                                          <p:val>
                                            <p:strVal val="0-#ppt_w/2"/>
                                          </p:val>
                                        </p:tav>
                                        <p:tav tm="100000">
                                          <p:val>
                                            <p:strVal val="#ppt_x"/>
                                          </p:val>
                                        </p:tav>
                                      </p:tavLst>
                                    </p:anim>
                                    <p:anim calcmode="lin" valueType="num">
                                      <p:cBhvr additive="base">
                                        <p:cTn id="68" dur="500" fill="hold"/>
                                        <p:tgtEl>
                                          <p:spTgt spid="629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build="p" bldLvl="3" autoUpdateAnimBg="0"/>
      <p:bldP spid="629763" grpId="0"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0281B8F-08EA-4004-BF90-E1BFC4350C7E}" type="slidenum">
              <a:rPr lang="en-US"/>
              <a:pPr/>
              <a:t>99</a:t>
            </a:fld>
            <a:endParaRPr lang="en-US"/>
          </a:p>
        </p:txBody>
      </p:sp>
      <p:sp>
        <p:nvSpPr>
          <p:cNvPr id="630786" name="Text Box 2"/>
          <p:cNvSpPr txBox="1">
            <a:spLocks noChangeArrowheads="1"/>
          </p:cNvSpPr>
          <p:nvPr/>
        </p:nvSpPr>
        <p:spPr bwMode="auto">
          <a:xfrm>
            <a:off x="381000" y="1219200"/>
            <a:ext cx="8763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0"/>
              </a:spcBef>
            </a:pPr>
            <a:endParaRPr lang="es-ES_tradnl" sz="2400">
              <a:latin typeface="Arial" pitchFamily="34" charset="0"/>
            </a:endParaRPr>
          </a:p>
          <a:p>
            <a:pPr algn="l">
              <a:spcBef>
                <a:spcPct val="0"/>
              </a:spcBef>
            </a:pPr>
            <a:endParaRPr lang="es-ES_tradnl" sz="2000" b="0"/>
          </a:p>
          <a:p>
            <a:pPr algn="l">
              <a:spcBef>
                <a:spcPct val="0"/>
              </a:spcBef>
            </a:pPr>
            <a:r>
              <a:rPr lang="es-ES_tradnl" sz="2000" b="0"/>
              <a:t>2.</a:t>
            </a:r>
            <a:r>
              <a:rPr lang="es-ES_tradnl" sz="2000" b="0">
                <a:latin typeface="Arial" pitchFamily="34" charset="0"/>
              </a:rPr>
              <a:t>Tareas de sustitución cíclica:</a:t>
            </a:r>
          </a:p>
          <a:p>
            <a:pPr lvl="1" algn="l">
              <a:spcBef>
                <a:spcPct val="0"/>
              </a:spcBef>
            </a:pPr>
            <a:r>
              <a:rPr lang="es-ES_tradnl" sz="2000" b="0">
                <a:latin typeface="Arial" pitchFamily="34" charset="0"/>
              </a:rPr>
              <a:t> Si no se puede encontrar una tarea de monitoreo de condición , la opción siguiente es la del cambio cíclico si es técnicamente factible y efectiva.</a:t>
            </a:r>
          </a:p>
          <a:p>
            <a:pPr algn="l">
              <a:spcBef>
                <a:spcPct val="0"/>
              </a:spcBef>
            </a:pPr>
            <a:endParaRPr lang="es-ES_tradnl" sz="2000" b="0">
              <a:latin typeface="Arial" pitchFamily="34" charset="0"/>
            </a:endParaRPr>
          </a:p>
          <a:p>
            <a:pPr lvl="1" algn="l">
              <a:spcBef>
                <a:spcPct val="0"/>
              </a:spcBef>
            </a:pPr>
            <a:r>
              <a:rPr lang="es-ES_tradnl" sz="2000" b="0">
                <a:latin typeface="Arial" pitchFamily="34" charset="0"/>
              </a:rPr>
              <a:t>Desventajas de los cambios cíclicos:</a:t>
            </a:r>
          </a:p>
          <a:p>
            <a:pPr lvl="1" algn="l">
              <a:spcBef>
                <a:spcPct val="0"/>
              </a:spcBef>
              <a:buFont typeface="Symbol" pitchFamily="18" charset="2"/>
              <a:buChar char="·"/>
            </a:pPr>
            <a:r>
              <a:rPr lang="es-ES_tradnl" sz="2000" b="0">
                <a:latin typeface="Arial" pitchFamily="34" charset="0"/>
              </a:rPr>
              <a:t>Solo pueden realizarse con el equipo parado y casi siempre repercuten sobre la producción.</a:t>
            </a:r>
          </a:p>
          <a:p>
            <a:pPr lvl="1" algn="l">
              <a:spcBef>
                <a:spcPct val="0"/>
              </a:spcBef>
              <a:buFont typeface="Symbol" pitchFamily="18" charset="2"/>
              <a:buChar char="·"/>
            </a:pPr>
            <a:r>
              <a:rPr lang="es-ES_tradnl" sz="2000" b="0">
                <a:latin typeface="Arial" pitchFamily="34" charset="0"/>
              </a:rPr>
              <a:t>Todos los elementos se cambian al mismo tiempo y muchos pudieran haber sobrevivido mucho mas tiempo.</a:t>
            </a:r>
            <a:endParaRPr lang="es-ES_tradnl" sz="2400" b="0"/>
          </a:p>
        </p:txBody>
      </p:sp>
      <p:sp>
        <p:nvSpPr>
          <p:cNvPr id="630787" name="Rectangle 3"/>
          <p:cNvSpPr>
            <a:spLocks noChangeArrowheads="1"/>
          </p:cNvSpPr>
          <p:nvPr/>
        </p:nvSpPr>
        <p:spPr bwMode="auto">
          <a:xfrm>
            <a:off x="1981200" y="0"/>
            <a:ext cx="7162800" cy="838200"/>
          </a:xfrm>
          <a:prstGeom prst="rect">
            <a:avLst/>
          </a:prstGeom>
          <a:solidFill>
            <a:srgbClr val="DDDDD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r">
              <a:spcBef>
                <a:spcPct val="0"/>
              </a:spcBef>
            </a:pPr>
            <a:r>
              <a:rPr lang="es-ES_tradnl" sz="2800" b="0" i="1">
                <a:solidFill>
                  <a:srgbClr val="003366"/>
                </a:solidFill>
                <a:effectLst>
                  <a:outerShdw blurRad="38100" dist="38100" dir="2700000" algn="tl">
                    <a:srgbClr val="000000"/>
                  </a:outerShdw>
                </a:effectLst>
                <a:latin typeface="Arial" pitchFamily="34" charset="0"/>
              </a:rPr>
              <a:t>SELECCION DE LAS TAREAS</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0786">
                                            <p:txEl>
                                              <p:pRg st="2" end="2"/>
                                            </p:txEl>
                                          </p:spTgt>
                                        </p:tgtEl>
                                        <p:attrNameLst>
                                          <p:attrName>style.visibility</p:attrName>
                                        </p:attrNameLst>
                                      </p:cBhvr>
                                      <p:to>
                                        <p:strVal val="visible"/>
                                      </p:to>
                                    </p:set>
                                    <p:anim calcmode="lin" valueType="num">
                                      <p:cBhvr additive="base">
                                        <p:cTn id="7" dur="500" fill="hold"/>
                                        <p:tgtEl>
                                          <p:spTgt spid="63078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07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0786">
                                            <p:txEl>
                                              <p:pRg st="3" end="3"/>
                                            </p:txEl>
                                          </p:spTgt>
                                        </p:tgtEl>
                                        <p:attrNameLst>
                                          <p:attrName>style.visibility</p:attrName>
                                        </p:attrNameLst>
                                      </p:cBhvr>
                                      <p:to>
                                        <p:strVal val="visible"/>
                                      </p:to>
                                    </p:set>
                                    <p:anim calcmode="lin" valueType="num">
                                      <p:cBhvr additive="base">
                                        <p:cTn id="13" dur="500" fill="hold"/>
                                        <p:tgtEl>
                                          <p:spTgt spid="63078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07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0786">
                                            <p:txEl>
                                              <p:pRg st="5" end="5"/>
                                            </p:txEl>
                                          </p:spTgt>
                                        </p:tgtEl>
                                        <p:attrNameLst>
                                          <p:attrName>style.visibility</p:attrName>
                                        </p:attrNameLst>
                                      </p:cBhvr>
                                      <p:to>
                                        <p:strVal val="visible"/>
                                      </p:to>
                                    </p:set>
                                    <p:anim calcmode="lin" valueType="num">
                                      <p:cBhvr additive="base">
                                        <p:cTn id="19" dur="500" fill="hold"/>
                                        <p:tgtEl>
                                          <p:spTgt spid="63078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078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0786">
                                            <p:txEl>
                                              <p:pRg st="6" end="6"/>
                                            </p:txEl>
                                          </p:spTgt>
                                        </p:tgtEl>
                                        <p:attrNameLst>
                                          <p:attrName>style.visibility</p:attrName>
                                        </p:attrNameLst>
                                      </p:cBhvr>
                                      <p:to>
                                        <p:strVal val="visible"/>
                                      </p:to>
                                    </p:set>
                                    <p:anim calcmode="lin" valueType="num">
                                      <p:cBhvr additive="base">
                                        <p:cTn id="25" dur="500" fill="hold"/>
                                        <p:tgtEl>
                                          <p:spTgt spid="63078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07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0786">
                                            <p:txEl>
                                              <p:pRg st="7" end="7"/>
                                            </p:txEl>
                                          </p:spTgt>
                                        </p:tgtEl>
                                        <p:attrNameLst>
                                          <p:attrName>style.visibility</p:attrName>
                                        </p:attrNameLst>
                                      </p:cBhvr>
                                      <p:to>
                                        <p:strVal val="visible"/>
                                      </p:to>
                                    </p:set>
                                    <p:anim calcmode="lin" valueType="num">
                                      <p:cBhvr additive="base">
                                        <p:cTn id="31" dur="500" fill="hold"/>
                                        <p:tgtEl>
                                          <p:spTgt spid="63078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078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0787"/>
                                        </p:tgtEl>
                                        <p:attrNameLst>
                                          <p:attrName>style.visibility</p:attrName>
                                        </p:attrNameLst>
                                      </p:cBhvr>
                                      <p:to>
                                        <p:strVal val="visible"/>
                                      </p:to>
                                    </p:set>
                                    <p:anim calcmode="lin" valueType="num">
                                      <p:cBhvr additive="base">
                                        <p:cTn id="37" dur="500" fill="hold"/>
                                        <p:tgtEl>
                                          <p:spTgt spid="630787"/>
                                        </p:tgtEl>
                                        <p:attrNameLst>
                                          <p:attrName>ppt_x</p:attrName>
                                        </p:attrNameLst>
                                      </p:cBhvr>
                                      <p:tavLst>
                                        <p:tav tm="0">
                                          <p:val>
                                            <p:strVal val="0-#ppt_w/2"/>
                                          </p:val>
                                        </p:tav>
                                        <p:tav tm="100000">
                                          <p:val>
                                            <p:strVal val="#ppt_x"/>
                                          </p:val>
                                        </p:tav>
                                      </p:tavLst>
                                    </p:anim>
                                    <p:anim calcmode="lin" valueType="num">
                                      <p:cBhvr additive="base">
                                        <p:cTn id="38" dur="500" fill="hold"/>
                                        <p:tgtEl>
                                          <p:spTgt spid="630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build="p" bldLvl="2" autoUpdateAnimBg="0"/>
      <p:bldP spid="630787"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TC010219410[[fn=Tema de folleto]]</Template>
  <TotalTime>11104</TotalTime>
  <Words>14440</Words>
  <Application>Microsoft Office PowerPoint</Application>
  <PresentationFormat>Presentación en pantalla (4:3)</PresentationFormat>
  <Paragraphs>2064</Paragraphs>
  <Slides>144</Slides>
  <Notes>58</Notes>
  <HiddenSlides>0</HiddenSlides>
  <MMClips>0</MMClips>
  <ScaleCrop>false</ScaleCrop>
  <HeadingPairs>
    <vt:vector size="6" baseType="variant">
      <vt:variant>
        <vt:lpstr>Tema</vt:lpstr>
      </vt:variant>
      <vt:variant>
        <vt:i4>1</vt:i4>
      </vt:variant>
      <vt:variant>
        <vt:lpstr>Servidores OLE incrustados</vt:lpstr>
      </vt:variant>
      <vt:variant>
        <vt:i4>6</vt:i4>
      </vt:variant>
      <vt:variant>
        <vt:lpstr>Títulos de diapositiva</vt:lpstr>
      </vt:variant>
      <vt:variant>
        <vt:i4>144</vt:i4>
      </vt:variant>
    </vt:vector>
  </HeadingPairs>
  <TitlesOfParts>
    <vt:vector size="151" baseType="lpstr">
      <vt:lpstr>Brooklet</vt:lpstr>
      <vt:lpstr>Bitmap Image</vt:lpstr>
      <vt:lpstr>Worksheet</vt:lpstr>
      <vt:lpstr>Hoja de cálculo</vt:lpstr>
      <vt:lpstr>Document</vt:lpstr>
      <vt:lpstr>Slide</vt:lpstr>
      <vt:lpstr>Hoja de cálculo de Microsoft Office Excel 97-2003</vt:lpstr>
      <vt:lpstr>Diapositiva 1</vt:lpstr>
      <vt:lpstr>INTRODUCCIÓN</vt:lpstr>
      <vt:lpstr>Diapositiva 3</vt:lpstr>
      <vt:lpstr>Diapositiva 4</vt:lpstr>
      <vt:lpstr>Diapositiva 5</vt:lpstr>
      <vt:lpstr>Diapositiva 6</vt:lpstr>
      <vt:lpstr>Diapositiva 7</vt:lpstr>
      <vt:lpstr>Diapositiva 8</vt:lpstr>
      <vt:lpstr>Diapositiva 9</vt:lpstr>
      <vt:lpstr>QUÉ  ES  RCM  ?</vt:lpstr>
      <vt:lpstr>QUÉ  ES  RCM  ?</vt:lpstr>
      <vt:lpstr>Diapositiva 12</vt:lpstr>
      <vt:lpstr>RCM : SIETE PREGUNTAS BÁSICAS</vt:lpstr>
      <vt:lpstr>Pregunta 1 - Funciones</vt:lpstr>
      <vt:lpstr>Funciones</vt:lpstr>
      <vt:lpstr>Pregunta 1 - Funciones</vt:lpstr>
      <vt:lpstr>Diapositiva 17</vt:lpstr>
      <vt:lpstr>Funciones Secundarias</vt:lpstr>
      <vt:lpstr>Las Funciones de una Silla de Oficina</vt:lpstr>
      <vt:lpstr>La Función Primaria Generalmente Especifica Porque Existe el Activo</vt:lpstr>
      <vt:lpstr>Diapositiva 21</vt:lpstr>
      <vt:lpstr>Diapositiva 22</vt:lpstr>
      <vt:lpstr>Diapositiva 23</vt:lpstr>
      <vt:lpstr>FUNCIONES Y DESEMPEÑO ESPERADO (Cont.)</vt:lpstr>
      <vt:lpstr>Diapositiva 25</vt:lpstr>
      <vt:lpstr>La Función Primaria Generalmente Especifica Porque Existe el Activo </vt:lpstr>
      <vt:lpstr>Describiendo Funciones y  Estándares de Desempeño</vt:lpstr>
      <vt:lpstr>Describiendo Funciones y  Estándares de Desempeño</vt:lpstr>
      <vt:lpstr>Describiendo Funciones y  Estándares de Desempeño</vt:lpstr>
      <vt:lpstr>Describiendo Funciones y  Estándares de Desempeño</vt:lpstr>
      <vt:lpstr>Describiendo Funciones y  Estándares de Desempeño</vt:lpstr>
      <vt:lpstr>Describiendo Funciones y  Estándares de Desempeño</vt:lpstr>
      <vt:lpstr>Diapositiva 33</vt:lpstr>
      <vt:lpstr>Especificando las Funciones</vt:lpstr>
      <vt:lpstr>Especificando las Funciones</vt:lpstr>
      <vt:lpstr>Preguntas 2, 3, y 4 </vt:lpstr>
      <vt:lpstr>Diapositiva 37</vt:lpstr>
      <vt:lpstr>Especificando las Fallas Funcionales</vt:lpstr>
      <vt:lpstr>Diapositiva 39</vt:lpstr>
      <vt:lpstr>Diapositiva 40</vt:lpstr>
      <vt:lpstr>Falla Total vs Falla Parcial </vt:lpstr>
      <vt:lpstr>Falla Total vs Falla Parcial</vt:lpstr>
      <vt:lpstr>Falla Total vs Falla Parcial</vt:lpstr>
      <vt:lpstr>Límites Superior e Inferior</vt:lpstr>
      <vt:lpstr>Especificando las Fallas Funcionales</vt:lpstr>
      <vt:lpstr>Límites Superior e Inferior</vt:lpstr>
      <vt:lpstr>Límites Superior e Inferior</vt:lpstr>
      <vt:lpstr>Diapositiva 48</vt:lpstr>
      <vt:lpstr>Definiendo Fallas Funcionales</vt:lpstr>
      <vt:lpstr>Cómo Deben Registrarse las Fallas Funcionales ?</vt:lpstr>
      <vt:lpstr>RCM</vt:lpstr>
      <vt:lpstr>Modo de Falla</vt:lpstr>
      <vt:lpstr>Modo de Falla</vt:lpstr>
      <vt:lpstr>Modo de falla</vt:lpstr>
      <vt:lpstr>Cuando se Listen Modos de Falla...</vt:lpstr>
      <vt:lpstr>Modos de falla</vt:lpstr>
      <vt:lpstr>Cuántos?</vt:lpstr>
      <vt:lpstr>Acerca de los modos de falla………</vt:lpstr>
      <vt:lpstr>Modos de Falla</vt:lpstr>
      <vt:lpstr>Equipos idénticos pueden tener modos de falla diferentes si el contexto operacional es diferente...</vt:lpstr>
      <vt:lpstr>Diapositiva 61</vt:lpstr>
      <vt:lpstr>Efectos de Falla</vt:lpstr>
      <vt:lpstr>Efectos de la Falla</vt:lpstr>
      <vt:lpstr>Diapositiva 64</vt:lpstr>
      <vt:lpstr>Efectos de la Falla</vt:lpstr>
      <vt:lpstr>Efectos de la Falla</vt:lpstr>
      <vt:lpstr>Efectos de la Falla</vt:lpstr>
      <vt:lpstr>Efectos de la Falla</vt:lpstr>
      <vt:lpstr>Efectos de Falla - Pala Hidráulica</vt:lpstr>
      <vt:lpstr>Consecuencias de las Fallas</vt:lpstr>
      <vt:lpstr>CONSECUENCIAS DE LAS FALLAS</vt:lpstr>
      <vt:lpstr>CONSECUENCIAS DE LAS FALLAS</vt:lpstr>
      <vt:lpstr>CONSECUENCIAS DE LAS FALLAS</vt:lpstr>
      <vt:lpstr>FALLAS OCULTAS</vt:lpstr>
      <vt:lpstr>LOS SIETE (7) PASOS  PARA EL PROCESO  RCM</vt:lpstr>
      <vt:lpstr>FMEA</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FACTIBILIDAD TÉCNICA DE LAS TAREAS</vt:lpstr>
      <vt:lpstr>FACTIBILIDAD TÉCNICA DE LAS TAREAS</vt:lpstr>
      <vt:lpstr>INTERVALO  P-F</vt:lpstr>
      <vt:lpstr>INTERVALO  P-F</vt:lpstr>
      <vt:lpstr>Diapositiva 95</vt:lpstr>
      <vt:lpstr>Diapositiva 96</vt:lpstr>
      <vt:lpstr>Diapositiva 97</vt:lpstr>
      <vt:lpstr>Diapositiva 98</vt:lpstr>
      <vt:lpstr>Diapositiva 99</vt:lpstr>
      <vt:lpstr>Diapositiva 100</vt:lpstr>
      <vt:lpstr>Diapositiva 101</vt:lpstr>
      <vt:lpstr>Diagrama de decisión RCM2</vt:lpstr>
      <vt:lpstr>Diapositiva 103</vt:lpstr>
      <vt:lpstr>Diapositiva 104</vt:lpstr>
      <vt:lpstr>Diapositiva 105</vt:lpstr>
      <vt:lpstr>Diapositiva 106</vt:lpstr>
      <vt:lpstr>BENEFICIOS</vt:lpstr>
      <vt:lpstr>BENEFICIOS</vt:lpstr>
      <vt:lpstr>BENEFICIOS</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vector>
  </TitlesOfParts>
  <Company>Cerrejon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LESCOB1</dc:creator>
  <cp:lastModifiedBy>DELL</cp:lastModifiedBy>
  <cp:revision>572</cp:revision>
  <dcterms:created xsi:type="dcterms:W3CDTF">2005-02-25T20:04:54Z</dcterms:created>
  <dcterms:modified xsi:type="dcterms:W3CDTF">2013-04-01T23:29:58Z</dcterms:modified>
</cp:coreProperties>
</file>